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328" r:id="rId2"/>
    <p:sldId id="278" r:id="rId3"/>
    <p:sldId id="270" r:id="rId4"/>
    <p:sldId id="283" r:id="rId5"/>
    <p:sldId id="284" r:id="rId6"/>
    <p:sldId id="329" r:id="rId7"/>
    <p:sldId id="275" r:id="rId8"/>
    <p:sldId id="307" r:id="rId9"/>
    <p:sldId id="287" r:id="rId10"/>
    <p:sldId id="308" r:id="rId11"/>
    <p:sldId id="309" r:id="rId12"/>
    <p:sldId id="310" r:id="rId13"/>
    <p:sldId id="294" r:id="rId14"/>
    <p:sldId id="312" r:id="rId15"/>
    <p:sldId id="323" r:id="rId16"/>
    <p:sldId id="314" r:id="rId17"/>
    <p:sldId id="315" r:id="rId18"/>
    <p:sldId id="316" r:id="rId19"/>
    <p:sldId id="317" r:id="rId20"/>
    <p:sldId id="321" r:id="rId21"/>
    <p:sldId id="273" r:id="rId22"/>
    <p:sldId id="320" r:id="rId23"/>
    <p:sldId id="280" r:id="rId24"/>
    <p:sldId id="305" r:id="rId25"/>
    <p:sldId id="325" r:id="rId26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98288-C0E2-4923-ADA3-30BE898F6F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ABE538-7C37-4B12-BCA1-FD029505B2A9}">
      <dgm:prSet/>
      <dgm:spPr/>
      <dgm:t>
        <a:bodyPr/>
        <a:lstStyle/>
        <a:p>
          <a:pPr algn="ctr"/>
          <a:r>
            <a:rPr lang="nl-BE" b="1" dirty="0"/>
            <a:t>Project 1: Hospitality</a:t>
          </a:r>
          <a:endParaRPr lang="en-US" dirty="0"/>
        </a:p>
      </dgm:t>
    </dgm:pt>
    <dgm:pt modelId="{B569B096-95B1-4903-ACA6-27EF8CBFB1E0}" type="parTrans" cxnId="{222FC844-6006-4C1C-9C98-832E22AAC39F}">
      <dgm:prSet/>
      <dgm:spPr/>
      <dgm:t>
        <a:bodyPr/>
        <a:lstStyle/>
        <a:p>
          <a:endParaRPr lang="en-US"/>
        </a:p>
      </dgm:t>
    </dgm:pt>
    <dgm:pt modelId="{F99FA472-C184-42F5-A2F5-93BFB2BFDEDC}" type="sibTrans" cxnId="{222FC844-6006-4C1C-9C98-832E22AAC39F}">
      <dgm:prSet/>
      <dgm:spPr/>
      <dgm:t>
        <a:bodyPr/>
        <a:lstStyle/>
        <a:p>
          <a:endParaRPr lang="en-US"/>
        </a:p>
      </dgm:t>
    </dgm:pt>
    <dgm:pt modelId="{C643B6F7-9099-423B-9A17-3240274B09EE}">
      <dgm:prSet/>
      <dgm:spPr/>
      <dgm:t>
        <a:bodyPr/>
        <a:lstStyle/>
        <a:p>
          <a:r>
            <a:rPr lang="nl-BE" dirty="0"/>
            <a:t>* Inleiding tot de </a:t>
          </a:r>
          <a:r>
            <a:rPr lang="nl-BE" dirty="0" err="1"/>
            <a:t>hospitalitysector</a:t>
          </a:r>
          <a:endParaRPr lang="en-US" dirty="0"/>
        </a:p>
      </dgm:t>
    </dgm:pt>
    <dgm:pt modelId="{19B42097-F1DD-49C4-8D37-2E9B60773BC0}" type="parTrans" cxnId="{0C3DC2CA-5D50-4CEC-BB9F-5C04C21AB4B3}">
      <dgm:prSet/>
      <dgm:spPr/>
      <dgm:t>
        <a:bodyPr/>
        <a:lstStyle/>
        <a:p>
          <a:endParaRPr lang="en-US"/>
        </a:p>
      </dgm:t>
    </dgm:pt>
    <dgm:pt modelId="{D6E80A20-2626-4BF3-BF07-40BC2A293342}" type="sibTrans" cxnId="{0C3DC2CA-5D50-4CEC-BB9F-5C04C21AB4B3}">
      <dgm:prSet/>
      <dgm:spPr/>
      <dgm:t>
        <a:bodyPr/>
        <a:lstStyle/>
        <a:p>
          <a:endParaRPr lang="en-US"/>
        </a:p>
      </dgm:t>
    </dgm:pt>
    <dgm:pt modelId="{2D0CAD9A-8066-4A54-9560-24D9D1F73772}">
      <dgm:prSet/>
      <dgm:spPr/>
      <dgm:t>
        <a:bodyPr/>
        <a:lstStyle/>
        <a:p>
          <a:r>
            <a:rPr lang="nl-BE" dirty="0"/>
            <a:t>* 1ste week: rondleiding in Brussel &amp; bezoek hotels</a:t>
          </a:r>
          <a:endParaRPr lang="en-US" dirty="0"/>
        </a:p>
      </dgm:t>
    </dgm:pt>
    <dgm:pt modelId="{FD06B694-E173-4EFA-8F1B-65FA9C32ED88}" type="parTrans" cxnId="{36379FF8-3039-44FF-AACF-53D0F77FFEB6}">
      <dgm:prSet/>
      <dgm:spPr/>
      <dgm:t>
        <a:bodyPr/>
        <a:lstStyle/>
        <a:p>
          <a:endParaRPr lang="en-US"/>
        </a:p>
      </dgm:t>
    </dgm:pt>
    <dgm:pt modelId="{11434628-B7C9-4D5C-A918-56D196269D1E}" type="sibTrans" cxnId="{36379FF8-3039-44FF-AACF-53D0F77FFEB6}">
      <dgm:prSet/>
      <dgm:spPr/>
      <dgm:t>
        <a:bodyPr/>
        <a:lstStyle/>
        <a:p>
          <a:endParaRPr lang="en-US"/>
        </a:p>
      </dgm:t>
    </dgm:pt>
    <dgm:pt modelId="{1FD7732B-252E-4894-B829-E8E84EAC632A}">
      <dgm:prSet/>
      <dgm:spPr/>
      <dgm:t>
        <a:bodyPr/>
        <a:lstStyle/>
        <a:p>
          <a:r>
            <a:rPr lang="nl-BE" dirty="0"/>
            <a:t>* Informatie opzoeken en onderzoek verwerken in een paper</a:t>
          </a:r>
          <a:endParaRPr lang="en-US" dirty="0"/>
        </a:p>
      </dgm:t>
    </dgm:pt>
    <dgm:pt modelId="{A95DB5C1-F7B8-4EEB-A1E7-166A9B368483}" type="parTrans" cxnId="{CD2E6A2B-9A00-4BA6-BB2B-C62BFEC9A4FA}">
      <dgm:prSet/>
      <dgm:spPr/>
      <dgm:t>
        <a:bodyPr/>
        <a:lstStyle/>
        <a:p>
          <a:endParaRPr lang="en-US"/>
        </a:p>
      </dgm:t>
    </dgm:pt>
    <dgm:pt modelId="{0FE6D23F-5890-44D9-9315-249E79D8F13C}" type="sibTrans" cxnId="{CD2E6A2B-9A00-4BA6-BB2B-C62BFEC9A4FA}">
      <dgm:prSet/>
      <dgm:spPr/>
      <dgm:t>
        <a:bodyPr/>
        <a:lstStyle/>
        <a:p>
          <a:endParaRPr lang="en-US"/>
        </a:p>
      </dgm:t>
    </dgm:pt>
    <dgm:pt modelId="{A0DDBDB7-A4A9-42FF-829A-891EDD80E034}" type="pres">
      <dgm:prSet presAssocID="{10498288-C0E2-4923-ADA3-30BE898F6F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1D62C4C-BDCB-49F7-A715-D1FCC79EBBB6}" type="pres">
      <dgm:prSet presAssocID="{97ABE538-7C37-4B12-BCA1-FD029505B2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CE6708-7D49-475E-AE12-CD554E6589E0}" type="pres">
      <dgm:prSet presAssocID="{F99FA472-C184-42F5-A2F5-93BFB2BFDEDC}" presName="spacer" presStyleCnt="0"/>
      <dgm:spPr/>
    </dgm:pt>
    <dgm:pt modelId="{625798EA-FB2D-45EC-8E09-8F5251BF4848}" type="pres">
      <dgm:prSet presAssocID="{C643B6F7-9099-423B-9A17-3240274B09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DA4984-AF87-4CCF-B7A5-2524424D4476}" type="pres">
      <dgm:prSet presAssocID="{D6E80A20-2626-4BF3-BF07-40BC2A293342}" presName="spacer" presStyleCnt="0"/>
      <dgm:spPr/>
    </dgm:pt>
    <dgm:pt modelId="{33336680-5EDA-4825-8DFB-FDAC3A68D7D4}" type="pres">
      <dgm:prSet presAssocID="{2D0CAD9A-8066-4A54-9560-24D9D1F737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C924CB-920D-4D50-A2C1-4EA5256577F3}" type="pres">
      <dgm:prSet presAssocID="{11434628-B7C9-4D5C-A918-56D196269D1E}" presName="spacer" presStyleCnt="0"/>
      <dgm:spPr/>
    </dgm:pt>
    <dgm:pt modelId="{00D94930-52AD-48BB-9011-2DB2A57F4C4E}" type="pres">
      <dgm:prSet presAssocID="{1FD7732B-252E-4894-B829-E8E84EAC63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E62764A-53D8-441F-A7A6-AB7A2F17A54C}" type="presOf" srcId="{97ABE538-7C37-4B12-BCA1-FD029505B2A9}" destId="{71D62C4C-BDCB-49F7-A715-D1FCC79EBBB6}" srcOrd="0" destOrd="0" presId="urn:microsoft.com/office/officeart/2005/8/layout/vList2"/>
    <dgm:cxn modelId="{0C3DC2CA-5D50-4CEC-BB9F-5C04C21AB4B3}" srcId="{10498288-C0E2-4923-ADA3-30BE898F6F95}" destId="{C643B6F7-9099-423B-9A17-3240274B09EE}" srcOrd="1" destOrd="0" parTransId="{19B42097-F1DD-49C4-8D37-2E9B60773BC0}" sibTransId="{D6E80A20-2626-4BF3-BF07-40BC2A293342}"/>
    <dgm:cxn modelId="{CD2E6A2B-9A00-4BA6-BB2B-C62BFEC9A4FA}" srcId="{10498288-C0E2-4923-ADA3-30BE898F6F95}" destId="{1FD7732B-252E-4894-B829-E8E84EAC632A}" srcOrd="3" destOrd="0" parTransId="{A95DB5C1-F7B8-4EEB-A1E7-166A9B368483}" sibTransId="{0FE6D23F-5890-44D9-9315-249E79D8F13C}"/>
    <dgm:cxn modelId="{61B5C570-80DE-49E2-9EA2-45ADE540FBA8}" type="presOf" srcId="{1FD7732B-252E-4894-B829-E8E84EAC632A}" destId="{00D94930-52AD-48BB-9011-2DB2A57F4C4E}" srcOrd="0" destOrd="0" presId="urn:microsoft.com/office/officeart/2005/8/layout/vList2"/>
    <dgm:cxn modelId="{222FC844-6006-4C1C-9C98-832E22AAC39F}" srcId="{10498288-C0E2-4923-ADA3-30BE898F6F95}" destId="{97ABE538-7C37-4B12-BCA1-FD029505B2A9}" srcOrd="0" destOrd="0" parTransId="{B569B096-95B1-4903-ACA6-27EF8CBFB1E0}" sibTransId="{F99FA472-C184-42F5-A2F5-93BFB2BFDEDC}"/>
    <dgm:cxn modelId="{AA4CBF79-032C-468F-90E7-6D22B95F43B9}" type="presOf" srcId="{2D0CAD9A-8066-4A54-9560-24D9D1F73772}" destId="{33336680-5EDA-4825-8DFB-FDAC3A68D7D4}" srcOrd="0" destOrd="0" presId="urn:microsoft.com/office/officeart/2005/8/layout/vList2"/>
    <dgm:cxn modelId="{36379FF8-3039-44FF-AACF-53D0F77FFEB6}" srcId="{10498288-C0E2-4923-ADA3-30BE898F6F95}" destId="{2D0CAD9A-8066-4A54-9560-24D9D1F73772}" srcOrd="2" destOrd="0" parTransId="{FD06B694-E173-4EFA-8F1B-65FA9C32ED88}" sibTransId="{11434628-B7C9-4D5C-A918-56D196269D1E}"/>
    <dgm:cxn modelId="{DCA5886E-6B25-4825-AF0A-27C756B80627}" type="presOf" srcId="{C643B6F7-9099-423B-9A17-3240274B09EE}" destId="{625798EA-FB2D-45EC-8E09-8F5251BF4848}" srcOrd="0" destOrd="0" presId="urn:microsoft.com/office/officeart/2005/8/layout/vList2"/>
    <dgm:cxn modelId="{0522923D-3A97-48E8-AFF1-DEF20B6A94AD}" type="presOf" srcId="{10498288-C0E2-4923-ADA3-30BE898F6F95}" destId="{A0DDBDB7-A4A9-42FF-829A-891EDD80E034}" srcOrd="0" destOrd="0" presId="urn:microsoft.com/office/officeart/2005/8/layout/vList2"/>
    <dgm:cxn modelId="{329B4E9D-D32D-4B15-8F8A-A760009710BB}" type="presParOf" srcId="{A0DDBDB7-A4A9-42FF-829A-891EDD80E034}" destId="{71D62C4C-BDCB-49F7-A715-D1FCC79EBBB6}" srcOrd="0" destOrd="0" presId="urn:microsoft.com/office/officeart/2005/8/layout/vList2"/>
    <dgm:cxn modelId="{EFD74CBA-1898-4594-8C81-A8B2CA1B7A9E}" type="presParOf" srcId="{A0DDBDB7-A4A9-42FF-829A-891EDD80E034}" destId="{22CE6708-7D49-475E-AE12-CD554E6589E0}" srcOrd="1" destOrd="0" presId="urn:microsoft.com/office/officeart/2005/8/layout/vList2"/>
    <dgm:cxn modelId="{82D438C4-4918-4A85-9C3F-C00053DBD137}" type="presParOf" srcId="{A0DDBDB7-A4A9-42FF-829A-891EDD80E034}" destId="{625798EA-FB2D-45EC-8E09-8F5251BF4848}" srcOrd="2" destOrd="0" presId="urn:microsoft.com/office/officeart/2005/8/layout/vList2"/>
    <dgm:cxn modelId="{83C64EC3-EEFC-4C2A-B108-3423E6D276D2}" type="presParOf" srcId="{A0DDBDB7-A4A9-42FF-829A-891EDD80E034}" destId="{1CDA4984-AF87-4CCF-B7A5-2524424D4476}" srcOrd="3" destOrd="0" presId="urn:microsoft.com/office/officeart/2005/8/layout/vList2"/>
    <dgm:cxn modelId="{7815ED96-B422-464C-97C3-6FDED39F4906}" type="presParOf" srcId="{A0DDBDB7-A4A9-42FF-829A-891EDD80E034}" destId="{33336680-5EDA-4825-8DFB-FDAC3A68D7D4}" srcOrd="4" destOrd="0" presId="urn:microsoft.com/office/officeart/2005/8/layout/vList2"/>
    <dgm:cxn modelId="{9F60FBAA-F015-47D7-9A74-115E43223E16}" type="presParOf" srcId="{A0DDBDB7-A4A9-42FF-829A-891EDD80E034}" destId="{E8C924CB-920D-4D50-A2C1-4EA5256577F3}" srcOrd="5" destOrd="0" presId="urn:microsoft.com/office/officeart/2005/8/layout/vList2"/>
    <dgm:cxn modelId="{DD1B5F88-25DE-4767-A087-638F989133C1}" type="presParOf" srcId="{A0DDBDB7-A4A9-42FF-829A-891EDD80E034}" destId="{00D94930-52AD-48BB-9011-2DB2A57F4C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62C4C-BDCB-49F7-A715-D1FCC79EBBB6}">
      <dsp:nvSpPr>
        <dsp:cNvPr id="0" name=""/>
        <dsp:cNvSpPr/>
      </dsp:nvSpPr>
      <dsp:spPr>
        <a:xfrm>
          <a:off x="0" y="60535"/>
          <a:ext cx="6797675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b="1" kern="1200" dirty="0"/>
            <a:t>Project 1: Hospitality</a:t>
          </a:r>
          <a:endParaRPr lang="en-US" sz="3300" kern="1200" dirty="0"/>
        </a:p>
      </dsp:txBody>
      <dsp:txXfrm>
        <a:off x="63994" y="124529"/>
        <a:ext cx="6669687" cy="1182942"/>
      </dsp:txXfrm>
    </dsp:sp>
    <dsp:sp modelId="{625798EA-FB2D-45EC-8E09-8F5251BF4848}">
      <dsp:nvSpPr>
        <dsp:cNvPr id="0" name=""/>
        <dsp:cNvSpPr/>
      </dsp:nvSpPr>
      <dsp:spPr>
        <a:xfrm>
          <a:off x="0" y="1466505"/>
          <a:ext cx="6797675" cy="1310930"/>
        </a:xfrm>
        <a:prstGeom prst="round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/>
            <a:t>* Inleiding tot de </a:t>
          </a:r>
          <a:r>
            <a:rPr lang="nl-BE" sz="3300" kern="1200" dirty="0" err="1"/>
            <a:t>hospitalitysector</a:t>
          </a:r>
          <a:endParaRPr lang="en-US" sz="3300" kern="1200" dirty="0"/>
        </a:p>
      </dsp:txBody>
      <dsp:txXfrm>
        <a:off x="63994" y="1530499"/>
        <a:ext cx="6669687" cy="1182942"/>
      </dsp:txXfrm>
    </dsp:sp>
    <dsp:sp modelId="{33336680-5EDA-4825-8DFB-FDAC3A68D7D4}">
      <dsp:nvSpPr>
        <dsp:cNvPr id="0" name=""/>
        <dsp:cNvSpPr/>
      </dsp:nvSpPr>
      <dsp:spPr>
        <a:xfrm>
          <a:off x="0" y="2872476"/>
          <a:ext cx="6797675" cy="1310930"/>
        </a:xfrm>
        <a:prstGeom prst="round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/>
            <a:t>* 1ste week: rondleiding in Brussel &amp; bezoek hotels</a:t>
          </a:r>
          <a:endParaRPr lang="en-US" sz="3300" kern="1200" dirty="0"/>
        </a:p>
      </dsp:txBody>
      <dsp:txXfrm>
        <a:off x="63994" y="2936470"/>
        <a:ext cx="6669687" cy="1182942"/>
      </dsp:txXfrm>
    </dsp:sp>
    <dsp:sp modelId="{00D94930-52AD-48BB-9011-2DB2A57F4C4E}">
      <dsp:nvSpPr>
        <dsp:cNvPr id="0" name=""/>
        <dsp:cNvSpPr/>
      </dsp:nvSpPr>
      <dsp:spPr>
        <a:xfrm>
          <a:off x="0" y="4278446"/>
          <a:ext cx="6797675" cy="131093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/>
            <a:t>* Informatie opzoeken en onderzoek verwerken in een paper</a:t>
          </a:r>
          <a:endParaRPr lang="en-US" sz="3300" kern="1200" dirty="0"/>
        </a:p>
      </dsp:txBody>
      <dsp:txXfrm>
        <a:off x="63994" y="4342440"/>
        <a:ext cx="6669687" cy="118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0645B-923E-44BE-8F88-598A601D104C}" type="datetimeFigureOut">
              <a:rPr lang="nl-BE" smtClean="0"/>
              <a:pPr/>
              <a:t>16/11/2021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1C62-03C6-4522-B926-16AC8A4F4B6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6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ED70-CE87-48DB-8888-9E11BD5ADAEC}" type="datetimeFigureOut">
              <a:rPr lang="nl-BE" smtClean="0"/>
              <a:pPr/>
              <a:t>16/11/2021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C14B-1118-4B36-9351-389129DFED1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5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6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1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pagina Eh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68" y="692696"/>
            <a:ext cx="9120717" cy="865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88908" y="1628802"/>
            <a:ext cx="9127573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Ondertitel</a:t>
            </a:r>
            <a:endParaRPr lang="nl-BE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1295256" y="2564904"/>
            <a:ext cx="9121224" cy="324008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468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3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2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5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5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7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o4ZPspb_TAhVE7hoKHSmwCMkQjRwIBw&amp;url=http://www.hotelnewsnow.com/Article/11095/The-evolution-of-hotel-room-distribution&amp;psig=AFQjCNFURiyerFd90MpHuvlTLb3lnUaK7g&amp;ust=149319897065363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facebook.com/ehbhotelmanagemen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ehb_hotelmanagement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ooster.ehb.b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r>
              <a:rPr lang="nl-BE" sz="6000"/>
              <a:t>Hotelmanagement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r>
              <a:rPr lang="nl-B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2022-23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756428"/>
            <a:ext cx="5131653" cy="33700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anne\Pictures\logo erasmu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4891" y="640080"/>
            <a:ext cx="3602736" cy="3602736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33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6265755-B888-4C0F-B1A5-CA7BA51E4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1"/>
                </a:solidFill>
              </a:rPr>
              <a:t>Praktijkgericht – 1HM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l-BE" sz="2400" b="1" dirty="0">
                <a:solidFill>
                  <a:schemeClr val="tx1"/>
                </a:solidFill>
              </a:rPr>
              <a:t>Project 2: </a:t>
            </a:r>
            <a:r>
              <a:rPr lang="nl-BE" sz="2400" b="1" dirty="0" err="1">
                <a:solidFill>
                  <a:schemeClr val="tx1"/>
                </a:solidFill>
              </a:rPr>
              <a:t>Takeover</a:t>
            </a:r>
            <a:endParaRPr lang="nl-BE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tx1"/>
                </a:solidFill>
              </a:rPr>
              <a:t>Overname van een hotel gedurende een week!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tx1"/>
                </a:solidFill>
              </a:rPr>
              <a:t>Uitvoeren van verschillende operationele functies in het hotel (=&gt; inspiratie voor stage in het 2</a:t>
            </a:r>
            <a:r>
              <a:rPr lang="nl-BE" sz="2400" baseline="30000" dirty="0">
                <a:solidFill>
                  <a:schemeClr val="tx1"/>
                </a:solidFill>
              </a:rPr>
              <a:t>de</a:t>
            </a:r>
            <a:r>
              <a:rPr lang="nl-BE" sz="2400" dirty="0">
                <a:solidFill>
                  <a:schemeClr val="tx1"/>
                </a:solidFill>
              </a:rPr>
              <a:t> jaar)</a:t>
            </a:r>
          </a:p>
          <a:p>
            <a:pPr>
              <a:buClrTx/>
            </a:pPr>
            <a:endParaRPr lang="nl-BE" b="1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r>
              <a:rPr lang="fr-FR" dirty="0"/>
              <a:t> – 1HM</a:t>
            </a:r>
          </a:p>
        </p:txBody>
      </p:sp>
      <p:pic>
        <p:nvPicPr>
          <p:cNvPr id="1026" name="Picture 2" descr="Autogrill - Mensura">
            <a:extLst>
              <a:ext uri="{FF2B5EF4-FFF2-40B4-BE49-F238E27FC236}">
                <a16:creationId xmlns:a16="http://schemas.microsoft.com/office/drawing/2014/main" id="{53C3C75E-2CD4-49E2-A520-70E40A790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r="24213" b="1"/>
          <a:stretch/>
        </p:blipFill>
        <p:spPr bwMode="auto">
          <a:xfrm>
            <a:off x="1076432" y="1916318"/>
            <a:ext cx="309499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b="1" dirty="0"/>
              <a:t>Project 3: Catering </a:t>
            </a:r>
            <a:r>
              <a:rPr lang="nl-BE" b="1" dirty="0" err="1"/>
              <a:t>experience</a:t>
            </a:r>
            <a:endParaRPr lang="nl-BE" b="1" dirty="0"/>
          </a:p>
          <a:p>
            <a:pPr>
              <a:buClrTx/>
            </a:pPr>
            <a:endParaRPr lang="nl-BE" b="1" dirty="0"/>
          </a:p>
          <a:p>
            <a:pPr marL="0" indent="0">
              <a:buNone/>
            </a:pPr>
            <a:r>
              <a:rPr lang="nl-BE" dirty="0"/>
              <a:t>Een kennismaking met het keuken- en restaurantgebeuren in een unieke F&amp;B outlet…</a:t>
            </a:r>
          </a:p>
          <a:p>
            <a:endParaRPr lang="nl-BE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55A2FD-85AC-4464-BED9-64315C51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33" y="4777730"/>
            <a:ext cx="478155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fr-FR"/>
              <a:t>Praktijkgericht – 1HM</a:t>
            </a:r>
            <a:endParaRPr lang="fr-FR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r="194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Project 4: </a:t>
            </a:r>
            <a:r>
              <a:rPr lang="nl-BE" sz="2400" b="1" dirty="0" err="1"/>
              <a:t>Walking</a:t>
            </a:r>
            <a:r>
              <a:rPr lang="nl-BE" sz="2400" b="1" dirty="0"/>
              <a:t> </a:t>
            </a:r>
            <a:r>
              <a:rPr lang="nl-BE" sz="2400" b="1" dirty="0" err="1"/>
              <a:t>dinner</a:t>
            </a:r>
            <a:endParaRPr lang="nl-BE" sz="2400" b="1" dirty="0"/>
          </a:p>
          <a:p>
            <a:pPr>
              <a:buClrTx/>
            </a:pPr>
            <a:endParaRPr lang="nl-BE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Wijn- en drankenkennis staan centraal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De verworven kennis en de aangeleerde vaardigheden uit de eerste 3 modules zullen aan de praktijk getoetst worden via het plannen en organiseren van een </a:t>
            </a:r>
            <a:r>
              <a:rPr lang="nl-BE" sz="2400" dirty="0" err="1"/>
              <a:t>walking</a:t>
            </a:r>
            <a:r>
              <a:rPr lang="nl-BE" sz="2400" dirty="0"/>
              <a:t> </a:t>
            </a:r>
            <a:r>
              <a:rPr lang="nl-BE" sz="2400" dirty="0" err="1"/>
              <a:t>dinner</a:t>
            </a:r>
            <a:r>
              <a:rPr lang="nl-BE" sz="2400" dirty="0"/>
              <a:t>.</a:t>
            </a:r>
          </a:p>
          <a:p>
            <a:endParaRPr lang="nl-BE" sz="2400" dirty="0"/>
          </a:p>
          <a:p>
            <a:pPr>
              <a:buClrTx/>
            </a:pPr>
            <a:endParaRPr lang="nl-BE" sz="2400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26014" y="2564904"/>
            <a:ext cx="5790466" cy="1875517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6" name="Picture 2" descr="foto van EhB Hotelmanagem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5645" cy="47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to van EhB Hotelmanage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0366"/>
            <a:ext cx="3873500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to van EhB Hotelmanagemen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970366"/>
            <a:ext cx="4357689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7055645" y="-114300"/>
            <a:ext cx="157955" cy="716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-87312" y="3877249"/>
            <a:ext cx="7142957" cy="101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3815259" y="3893189"/>
            <a:ext cx="58241" cy="2982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8" r="8753"/>
          <a:stretch/>
        </p:blipFill>
        <p:spPr>
          <a:xfrm>
            <a:off x="7132686" y="61208"/>
            <a:ext cx="517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r>
              <a:rPr lang="fr-FR" dirty="0"/>
              <a:t> – 2HM</a:t>
            </a:r>
          </a:p>
        </p:txBody>
      </p:sp>
      <p:pic>
        <p:nvPicPr>
          <p:cNvPr id="55298" name="Picture 2" descr="C:\Users\anne\Pictures\Restaurant Ambelis.PNG"/>
          <p:cNvPicPr>
            <a:picLocks noChangeAspect="1" noChangeArrowheads="1"/>
          </p:cNvPicPr>
          <p:nvPr/>
        </p:nvPicPr>
        <p:blipFill rotWithShape="1">
          <a:blip r:embed="rId2"/>
          <a:srcRect l="26588" r="17017" b="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Project 5: Restaurant Management</a:t>
            </a:r>
          </a:p>
          <a:p>
            <a:pPr>
              <a:buClrTx/>
            </a:pPr>
            <a:endParaRPr lang="nl-BE" sz="2400" b="1" dirty="0"/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Opstellen van een businessplan voor een restaurant,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 een restaurant naar keuze in een vooraf bepaalde stad</a:t>
            </a:r>
          </a:p>
          <a:p>
            <a:endParaRPr lang="nl-BE" sz="2400" dirty="0"/>
          </a:p>
          <a:p>
            <a:pPr>
              <a:buClrTx/>
            </a:pPr>
            <a:endParaRPr lang="nl-BE" sz="2400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1" name="Picture 3" descr="269f5179-e18f-4f3e-912f-e805a0b0b106@eurpr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-25399"/>
            <a:ext cx="6921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1f5b061-0da3-4adb-ada8-916229f64da1@eurpr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96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2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r>
              <a:rPr lang="fr-FR" dirty="0"/>
              <a:t> – 3HM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Hotel management simulatie</a:t>
            </a:r>
          </a:p>
          <a:p>
            <a:pPr>
              <a:buClrTx/>
            </a:pPr>
            <a:endParaRPr lang="nl-BE" sz="2400" b="1" dirty="0"/>
          </a:p>
          <a:p>
            <a:pPr marL="0" indent="0">
              <a:buFont typeface="Wingdings" pitchFamily="2" charset="2"/>
              <a:buChar char="ü"/>
            </a:pPr>
            <a:r>
              <a:rPr lang="fr-FR" sz="2400" dirty="0" err="1"/>
              <a:t>Een</a:t>
            </a:r>
            <a:r>
              <a:rPr lang="fr-FR" sz="2400" dirty="0"/>
              <a:t> </a:t>
            </a:r>
            <a:r>
              <a:rPr lang="fr-FR" sz="2400" dirty="0" err="1"/>
              <a:t>realistische</a:t>
            </a:r>
            <a:r>
              <a:rPr lang="fr-FR" sz="2400" dirty="0"/>
              <a:t> </a:t>
            </a:r>
            <a:r>
              <a:rPr lang="nl-BE" sz="2400" dirty="0"/>
              <a:t>computeroefening, die het management van een hotel simuleert;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 Een businessplan ontwikkelen en implementeren in een concurrentiële omgeving;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Beslissingen in real-time nemen over een gesimuleerde periode van 3 jaar.</a:t>
            </a:r>
          </a:p>
          <a:p>
            <a:endParaRPr lang="nl-BE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4763" r="19949" b="15543"/>
          <a:stretch/>
        </p:blipFill>
        <p:spPr>
          <a:xfrm>
            <a:off x="8020570" y="2564573"/>
            <a:ext cx="3135109" cy="21745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endParaRPr lang="fr-FR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688008"/>
            <a:ext cx="5451627" cy="316194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Stages</a:t>
            </a:r>
          </a:p>
          <a:p>
            <a:pPr>
              <a:buClrTx/>
            </a:pPr>
            <a:r>
              <a:rPr lang="nl-BE" sz="2400" dirty="0"/>
              <a:t>Groot stageaanbod zowel in binnen- als buitenland </a:t>
            </a:r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AutoShape 2" descr="Image result for distribution channels hotel indust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0325" y="-1881188"/>
            <a:ext cx="59817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Image result for distribution channels hotel indust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2759" y="-1881188"/>
            <a:ext cx="5779266" cy="39703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fr-FR" sz="3600">
                <a:solidFill>
                  <a:srgbClr val="FFFFFF"/>
                </a:solidFill>
              </a:rPr>
              <a:t>Praktijkgericht – 2HM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sz="1500" dirty="0">
              <a:solidFill>
                <a:srgbClr val="FFFFFF"/>
              </a:solidFill>
            </a:endParaRPr>
          </a:p>
          <a:p>
            <a:r>
              <a:rPr lang="nl-BE" sz="1800" b="1" dirty="0">
                <a:solidFill>
                  <a:srgbClr val="FFFFFF"/>
                </a:solidFill>
              </a:rPr>
              <a:t>Stage 1: Operationele stage 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min. 9 weken – max. 3 maanden 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in België of binnen Europa</a:t>
            </a: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endParaRPr lang="fr-FR" sz="1500" dirty="0">
              <a:solidFill>
                <a:srgbClr val="FFFFFF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11937" b="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Praktijkgericht</a:t>
            </a:r>
            <a:r>
              <a:rPr lang="fr-FR" dirty="0"/>
              <a:t> – 3HM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4859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sz="800" dirty="0"/>
          </a:p>
          <a:p>
            <a:r>
              <a:rPr lang="nl-BE" sz="3600" b="1" dirty="0"/>
              <a:t>Stage 2: Managementstage 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min. 3 maanden – max. 6 maanden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in België of wereldwijd (buiten Europa minstens 2 studenten in dezelfde regio)</a:t>
            </a:r>
          </a:p>
          <a:p>
            <a:pPr marL="0" indent="0">
              <a:buFont typeface="Wingdings" pitchFamily="2" charset="2"/>
              <a:buChar char="ü"/>
            </a:pPr>
            <a:endParaRPr lang="nl-BE" sz="2400" dirty="0"/>
          </a:p>
          <a:p>
            <a:pPr>
              <a:buClrTx/>
            </a:pPr>
            <a:endParaRPr lang="nl-BE" sz="3600" b="1" dirty="0"/>
          </a:p>
          <a:p>
            <a:pPr>
              <a:buClrTx/>
            </a:pPr>
            <a:endParaRPr lang="nl-BE" sz="3600" b="1" dirty="0"/>
          </a:p>
          <a:p>
            <a:pPr>
              <a:buClrTx/>
            </a:pPr>
            <a:endParaRPr lang="nl-BE" sz="800" b="1" dirty="0"/>
          </a:p>
          <a:p>
            <a:pPr>
              <a:buClrTx/>
            </a:pPr>
            <a:endParaRPr lang="nl-BE" sz="3600" b="1" dirty="0"/>
          </a:p>
          <a:p>
            <a:pPr>
              <a:buClrTx/>
            </a:pPr>
            <a:endParaRPr lang="nl-BE" sz="800" b="1" dirty="0"/>
          </a:p>
          <a:p>
            <a:endParaRPr lang="fr-FR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2" y="4033909"/>
            <a:ext cx="8713075" cy="1759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2400" dirty="0"/>
          </a:p>
          <a:p>
            <a:pPr marL="457200" indent="-457200">
              <a:buFont typeface="Wingdings" pitchFamily="2" charset="2"/>
              <a:buChar char="q"/>
            </a:pPr>
            <a:r>
              <a:rPr lang="nl-BE" sz="2400" dirty="0"/>
              <a:t>Departement M &amp; 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nl-BE" sz="2400" dirty="0"/>
              <a:t>Programma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nl-BE" sz="2400" dirty="0"/>
              <a:t>Waarom HM aan </a:t>
            </a:r>
            <a:r>
              <a:rPr lang="nl-BE" sz="2400" dirty="0" err="1"/>
              <a:t>EhB</a:t>
            </a:r>
            <a:r>
              <a:rPr lang="nl-BE" sz="2400" dirty="0"/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nl-BE" sz="2400" dirty="0"/>
              <a:t>Opendeurdagen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AFBEFB71-8689-4F2F-BFC0-1585CC9F7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2880362"/>
            <a:ext cx="59531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2"/>
                </a:solidFill>
              </a:rPr>
              <a:t>Internationalisering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44204" y="1737360"/>
            <a:ext cx="6596116" cy="454152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nl-BE" sz="1800" dirty="0"/>
              <a:t>Erasmusuitwisseling enkel in 2HM  1ste semester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nl-BE" sz="1800" dirty="0"/>
              <a:t>aanbod internationale partners 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</a:t>
            </a:r>
            <a:r>
              <a:rPr lang="nl-BE" dirty="0" err="1"/>
              <a:t>Universidad</a:t>
            </a:r>
            <a:r>
              <a:rPr lang="nl-BE" dirty="0"/>
              <a:t> de Barcelona, Spanje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University of </a:t>
            </a:r>
            <a:r>
              <a:rPr lang="nl-BE" dirty="0" err="1"/>
              <a:t>Applied</a:t>
            </a:r>
            <a:r>
              <a:rPr lang="nl-BE" dirty="0"/>
              <a:t> Sciences </a:t>
            </a:r>
            <a:r>
              <a:rPr lang="nl-BE" dirty="0" err="1"/>
              <a:t>Kaunas</a:t>
            </a:r>
            <a:r>
              <a:rPr lang="nl-BE" dirty="0"/>
              <a:t>, Litouwen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International School of </a:t>
            </a:r>
            <a:r>
              <a:rPr lang="nl-BE" dirty="0" err="1"/>
              <a:t>Law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Business, Vilnius, Litouwen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Hogeschool Zuyd, Maastricht, Nederland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Hogeschool TIO, Utrecht, Nederland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Estoril </a:t>
            </a:r>
            <a:r>
              <a:rPr lang="nl-BE" dirty="0" err="1"/>
              <a:t>Higher</a:t>
            </a:r>
            <a:r>
              <a:rPr lang="nl-BE" dirty="0"/>
              <a:t> </a:t>
            </a:r>
            <a:r>
              <a:rPr lang="nl-BE" dirty="0" err="1"/>
              <a:t>Institute</a:t>
            </a:r>
            <a:r>
              <a:rPr lang="nl-BE" dirty="0"/>
              <a:t> of </a:t>
            </a:r>
            <a:r>
              <a:rPr lang="nl-BE" dirty="0" err="1"/>
              <a:t>Tourism</a:t>
            </a:r>
            <a:r>
              <a:rPr lang="nl-BE" dirty="0"/>
              <a:t> &amp; Hotel Studies, Portugal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</a:t>
            </a:r>
            <a:r>
              <a:rPr lang="nl-BE" dirty="0" err="1"/>
              <a:t>Salmaa</a:t>
            </a:r>
            <a:r>
              <a:rPr lang="nl-BE" dirty="0"/>
              <a:t> University of </a:t>
            </a:r>
            <a:r>
              <a:rPr lang="nl-BE" dirty="0" err="1"/>
              <a:t>Applied</a:t>
            </a:r>
            <a:r>
              <a:rPr lang="nl-BE" dirty="0"/>
              <a:t> Sciences, </a:t>
            </a:r>
            <a:r>
              <a:rPr lang="nl-BE" dirty="0" err="1"/>
              <a:t>Lappeenranta</a:t>
            </a:r>
            <a:r>
              <a:rPr lang="nl-BE" dirty="0"/>
              <a:t>, Finland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</a:t>
            </a:r>
            <a:r>
              <a:rPr lang="nl-BE" dirty="0" err="1"/>
              <a:t>Institute</a:t>
            </a:r>
            <a:r>
              <a:rPr lang="nl-BE" dirty="0"/>
              <a:t> of </a:t>
            </a:r>
            <a:r>
              <a:rPr lang="nl-BE" dirty="0" err="1"/>
              <a:t>Tourism</a:t>
            </a:r>
            <a:r>
              <a:rPr lang="nl-BE" dirty="0"/>
              <a:t> Studies, Saint-Julians, Malta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BBI, Brussels – Luxemburg</a:t>
            </a:r>
          </a:p>
          <a:p>
            <a:pPr lvl="1">
              <a:buClr>
                <a:schemeClr val="accent1"/>
              </a:buClr>
            </a:pPr>
            <a:r>
              <a:rPr lang="nl-BE" dirty="0"/>
              <a:t>  Haute </a:t>
            </a:r>
            <a:r>
              <a:rPr lang="nl-BE" dirty="0" err="1"/>
              <a:t>École</a:t>
            </a:r>
            <a:r>
              <a:rPr lang="nl-BE" dirty="0"/>
              <a:t> Lucia de Brouckère, Bruxelles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nl-BE" dirty="0"/>
              <a:t>WAAROM HM AAN EHB?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3" y="1892135"/>
            <a:ext cx="9905999" cy="4151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nl-BE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 Midden in het bruisend toeristische centrum van Brussel,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ruim talenpakket,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 sterk praktijkgericht!!! (cases / stage 1 &amp; 2),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 internationalisering </a:t>
            </a:r>
          </a:p>
          <a:p>
            <a:pPr>
              <a:buNone/>
            </a:pPr>
            <a:r>
              <a:rPr lang="nl-BE" sz="2400" dirty="0">
                <a:latin typeface="Arial"/>
                <a:cs typeface="Arial"/>
              </a:rPr>
              <a:t>		→ </a:t>
            </a:r>
            <a:r>
              <a:rPr lang="nl-BE" sz="2400" dirty="0"/>
              <a:t>minstens 70 keer in aanraking komt met de Belgische en 	internationale </a:t>
            </a:r>
            <a:r>
              <a:rPr lang="nl-BE" sz="2400" dirty="0" err="1"/>
              <a:t>hospitalitysector</a:t>
            </a:r>
            <a:endParaRPr lang="nl-BE" sz="2400" dirty="0"/>
          </a:p>
          <a:p>
            <a:pPr>
              <a:buNone/>
            </a:pP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7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4986" y="569803"/>
            <a:ext cx="5977937" cy="1666501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Brussel, </a:t>
            </a:r>
            <a:r>
              <a:rPr lang="fr-FR" sz="4000" dirty="0" err="1">
                <a:solidFill>
                  <a:srgbClr val="FFFFFF"/>
                </a:solidFill>
              </a:rPr>
              <a:t>een</a:t>
            </a:r>
            <a:r>
              <a:rPr lang="fr-FR" sz="4000" dirty="0">
                <a:solidFill>
                  <a:srgbClr val="FFFFFF"/>
                </a:solidFill>
              </a:rPr>
              <a:t> </a:t>
            </a:r>
            <a:r>
              <a:rPr lang="fr-FR" sz="4000" dirty="0" err="1">
                <a:solidFill>
                  <a:srgbClr val="FFFFFF"/>
                </a:solidFill>
              </a:rPr>
              <a:t>troef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01040" y="2236304"/>
            <a:ext cx="6374177" cy="37987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nl-BE" sz="15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1500" dirty="0">
                <a:solidFill>
                  <a:srgbClr val="FFFFFF"/>
                </a:solidFill>
              </a:rPr>
              <a:t> </a:t>
            </a:r>
            <a:r>
              <a:rPr lang="nl-BE" sz="1800" dirty="0">
                <a:solidFill>
                  <a:srgbClr val="FFFFFF"/>
                </a:solidFill>
              </a:rPr>
              <a:t>Méér dan 180 hotels: de sterkste hotelconcentratie in België,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 90% van de Belgische luxehotelkamers,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 heel belangrijke speler in de (</a:t>
            </a:r>
            <a:r>
              <a:rPr lang="nl-BE" sz="1800" dirty="0" err="1">
                <a:solidFill>
                  <a:srgbClr val="FFFFFF"/>
                </a:solidFill>
              </a:rPr>
              <a:t>inter</a:t>
            </a:r>
            <a:r>
              <a:rPr lang="nl-BE" sz="1800" dirty="0">
                <a:solidFill>
                  <a:srgbClr val="FFFFFF"/>
                </a:solidFill>
              </a:rPr>
              <a:t>)nationale hotelketenindustrie,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 het hoogste gemiddeld aantal kamers per hotel (dus de grootste hotels),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 hart van Europa.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5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BE" sz="1500" dirty="0">
                <a:solidFill>
                  <a:srgbClr val="FFFFFF"/>
                </a:solidFill>
              </a:rPr>
              <a:t>		</a:t>
            </a:r>
            <a:r>
              <a:rPr lang="nl-BE" sz="1500" i="1" dirty="0">
                <a:solidFill>
                  <a:srgbClr val="FFFFFF"/>
                </a:solidFill>
              </a:rPr>
              <a:t>‘Je wordt niet enkel ondergedompeld in de boeiende wereld van hoteliers, je gaat er ook deel van uitmaken.’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1500" dirty="0">
              <a:solidFill>
                <a:srgbClr val="FFFFFF"/>
              </a:solidFill>
            </a:endParaRPr>
          </a:p>
          <a:p>
            <a:endParaRPr lang="fr-FR" sz="15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27E613-4C6D-4C5A-A307-AD85CB3E3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2" r="17324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l-BE"/>
              <a:t>OPENDEURDAGEN en OPENLESSEN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Voor meer info en inschrijving: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19 maart 2022 (10u tot 13u)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14 mei 2022 (10u tot 13u)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25 juni 2022 (10u tot 15u)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3 september 2022 (10u tot 15u)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10 september 2022 (10u tot 15u)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marL="0" indent="0">
              <a:buNone/>
            </a:pPr>
            <a:r>
              <a:rPr lang="nl-BE" b="1" dirty="0"/>
              <a:t>Workshops en openlessen: </a:t>
            </a:r>
          </a:p>
          <a:p>
            <a:pPr marL="0" indent="0">
              <a:buNone/>
            </a:pPr>
            <a:r>
              <a:rPr lang="nl-NL" dirty="0"/>
              <a:t>Workshopweek: van 28 februari tot 4 maart 2022</a:t>
            </a:r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5B6F91-576E-43E9-A171-99A461D23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5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640279" y="659486"/>
            <a:ext cx="9120717" cy="865188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nl-BE" dirty="0"/>
              <a:t>Volg ons…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223641" y="2153936"/>
            <a:ext cx="7055440" cy="620796"/>
          </a:xfrm>
        </p:spPr>
        <p:txBody>
          <a:bodyPr/>
          <a:lstStyle/>
          <a:p>
            <a:r>
              <a:rPr lang="nl-BE" sz="2000">
                <a:hlinkClick r:id="rId2"/>
              </a:rPr>
              <a:t>www.facebook.com</a:t>
            </a:r>
            <a:r>
              <a:rPr lang="nl-BE" sz="2000" dirty="0">
                <a:hlinkClick r:id="rId2"/>
              </a:rPr>
              <a:t>/</a:t>
            </a:r>
            <a:r>
              <a:rPr lang="nl-BE" sz="2000" dirty="0" err="1">
                <a:hlinkClick r:id="rId2"/>
              </a:rPr>
              <a:t>ehbhotelmanagement</a:t>
            </a:r>
            <a:endParaRPr lang="nl-BE" sz="2000" dirty="0"/>
          </a:p>
          <a:p>
            <a:endParaRPr lang="nl-BE" sz="2000" dirty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 b="27260"/>
          <a:stretch/>
        </p:blipFill>
        <p:spPr>
          <a:xfrm>
            <a:off x="785829" y="1988840"/>
            <a:ext cx="4047772" cy="9361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2" b="31707"/>
          <a:stretch/>
        </p:blipFill>
        <p:spPr>
          <a:xfrm>
            <a:off x="911424" y="3140968"/>
            <a:ext cx="5248583" cy="13681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8" y="4725144"/>
            <a:ext cx="3648405" cy="153917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215680" y="5125399"/>
            <a:ext cx="8544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www.instagram.com</a:t>
            </a: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/</a:t>
            </a:r>
            <a:r>
              <a:rPr lang="nl-BE" sz="20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ehb</a:t>
            </a: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_hotelmanagement</a:t>
            </a:r>
            <a:r>
              <a:rPr lang="nl-BE" dirty="0">
                <a:hlinkClick r:id="rId6"/>
              </a:rPr>
              <a:t>/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36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1597" t="11853" r="13125" b="8024"/>
          <a:stretch/>
        </p:blipFill>
        <p:spPr>
          <a:xfrm>
            <a:off x="29744" y="0"/>
            <a:ext cx="12162256" cy="7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xfrm>
            <a:off x="6728459" y="634946"/>
            <a:ext cx="5229861" cy="1450757"/>
          </a:xfrm>
        </p:spPr>
        <p:txBody>
          <a:bodyPr>
            <a:normAutofit/>
          </a:bodyPr>
          <a:lstStyle/>
          <a:p>
            <a:r>
              <a:rPr lang="nl-BE" sz="4200"/>
              <a:t>DEPARTEMENT M &amp; M</a:t>
            </a:r>
            <a:endParaRPr lang="nl-BE" sz="4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246719-C6C1-4F92-B25F-BED8D006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6" y="1111473"/>
            <a:ext cx="2784700" cy="18287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Ken jij Campus Kanal al? | Erasmushogeschool Brussel">
            <a:extLst>
              <a:ext uri="{FF2B5EF4-FFF2-40B4-BE49-F238E27FC236}">
                <a16:creationId xmlns:a16="http://schemas.microsoft.com/office/drawing/2014/main" id="{26358A6F-26F2-4910-B0E3-59A5D9F6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7" y="4143546"/>
            <a:ext cx="2784700" cy="15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FFE695-6739-4540-BBEB-A3D02F347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2959817"/>
            <a:ext cx="2295082" cy="2515158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Directeur Mens en Maatschappij: Luc De Boever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dirty="0"/>
              <a:t>Opleidingshoofd Hotelmanagement: Sarah De Ridder</a:t>
            </a:r>
          </a:p>
          <a:p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E9258DF9-31D2-4E51-8D29-AC1D92B83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183" y="2920609"/>
            <a:ext cx="1523218" cy="12620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F0E793-377C-4FD9-A3AA-C65DEC60B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183" y="4904385"/>
            <a:ext cx="1753310" cy="11685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0CCEB4-CCED-4B09-8A64-E78098A49D4B}"/>
              </a:ext>
            </a:extLst>
          </p:cNvPr>
          <p:cNvSpPr txBox="1"/>
          <p:nvPr/>
        </p:nvSpPr>
        <p:spPr>
          <a:xfrm>
            <a:off x="738229" y="3079456"/>
            <a:ext cx="243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Campus Bloemenhof</a:t>
            </a:r>
          </a:p>
        </p:txBody>
      </p:sp>
    </p:spTree>
    <p:extLst>
      <p:ext uri="{BB962C8B-B14F-4D97-AF65-F5344CB8AC3E}">
        <p14:creationId xmlns:p14="http://schemas.microsoft.com/office/powerpoint/2010/main" val="140798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18640"/>
            <a:ext cx="10068560" cy="44560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000" b="1" dirty="0"/>
              <a:t>Lessenrooster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Een lesdag kan ten vroegste starten om 9u00 en ten laatste eindigen om 18u00.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Middagpauze Hotelmanagement: 13u00 – 14u00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Tijdens springuren (beperkt)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in groepjes samenwerken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lessen/taken voorbereiden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vakliteratuur lezen 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nl-BE" sz="2400" dirty="0"/>
              <a:t>Lessenroosters + lokaalverdeling: intranet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Wekelijks online nagaan: </a:t>
            </a:r>
            <a:r>
              <a:rPr lang="nl-BE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http://rooster.ehb.be</a:t>
            </a:r>
            <a:endParaRPr lang="nl-BE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Afwezigheden lectoren nagaan op elektronische </a:t>
            </a:r>
            <a:r>
              <a:rPr lang="nl-BE" sz="2200" dirty="0" err="1"/>
              <a:t>valven</a:t>
            </a:r>
            <a:endParaRPr lang="nl-BE" sz="2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jdelijke aanduiding voor tekst 1"/>
          <p:cNvSpPr>
            <a:spLocks noGrp="1"/>
          </p:cNvSpPr>
          <p:nvPr>
            <p:ph type="title"/>
          </p:nvPr>
        </p:nvSpPr>
        <p:spPr>
          <a:xfrm>
            <a:off x="1141415" y="296401"/>
            <a:ext cx="9905999" cy="1133006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nl-BE" dirty="0"/>
              <a:t>DEPARTEMENT M &amp;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nl-BE" dirty="0"/>
              <a:t>DEPARTEMENT M &amp; M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r="34634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None/>
            </a:pPr>
            <a:endParaRPr lang="nl-BE" b="1" dirty="0"/>
          </a:p>
          <a:p>
            <a:pPr>
              <a:buNone/>
            </a:pPr>
            <a:r>
              <a:rPr lang="nl-BE" sz="2400" b="1" dirty="0"/>
              <a:t>Indeling in groepen</a:t>
            </a:r>
          </a:p>
          <a:p>
            <a:pPr marL="0" indent="0">
              <a:buNone/>
            </a:pPr>
            <a:r>
              <a:rPr lang="nl-BE" sz="2400" dirty="0"/>
              <a:t>4 groepen:</a:t>
            </a:r>
          </a:p>
          <a:p>
            <a:pPr lvl="1"/>
            <a:r>
              <a:rPr lang="nl-BE" sz="2400" dirty="0"/>
              <a:t>3 groepen Spaans</a:t>
            </a:r>
          </a:p>
          <a:p>
            <a:pPr lvl="1"/>
            <a:r>
              <a:rPr lang="nl-BE" sz="2400" dirty="0"/>
              <a:t>1 groep Duits</a:t>
            </a:r>
          </a:p>
          <a:p>
            <a:r>
              <a:rPr lang="nl-BE" sz="2400" dirty="0"/>
              <a:t>Indien graag met vrienden in dezelfde groep </a:t>
            </a:r>
          </a:p>
          <a:p>
            <a:r>
              <a:rPr lang="nl-BE" sz="2400" dirty="0"/>
              <a:t>=&gt; best samen inschrijven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AF8A5D-A596-470A-B068-8610BFBEB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7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 1HM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61834" y="2295700"/>
            <a:ext cx="79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TALEN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038992" y="493597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SECTOR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61834" y="3592705"/>
            <a:ext cx="165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MANAGEMENT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38992" y="5702899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CASES</a:t>
            </a:r>
          </a:p>
        </p:txBody>
      </p:sp>
      <p:sp>
        <p:nvSpPr>
          <p:cNvPr id="9" name="Rechteraccolade 8"/>
          <p:cNvSpPr/>
          <p:nvPr/>
        </p:nvSpPr>
        <p:spPr>
          <a:xfrm>
            <a:off x="4475179" y="1962061"/>
            <a:ext cx="206478" cy="11348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eraccolade 9"/>
          <p:cNvSpPr/>
          <p:nvPr/>
        </p:nvSpPr>
        <p:spPr>
          <a:xfrm>
            <a:off x="4501416" y="3183146"/>
            <a:ext cx="206478" cy="1188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eraccolade 10"/>
          <p:cNvSpPr/>
          <p:nvPr/>
        </p:nvSpPr>
        <p:spPr>
          <a:xfrm>
            <a:off x="4501416" y="4454970"/>
            <a:ext cx="206478" cy="9757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eraccolade 11"/>
          <p:cNvSpPr/>
          <p:nvPr/>
        </p:nvSpPr>
        <p:spPr>
          <a:xfrm>
            <a:off x="4501416" y="5527531"/>
            <a:ext cx="240739" cy="7200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7828508" y="2340271"/>
            <a:ext cx="4131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/>
              <a:t>Open Ruimte: 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Language Support (</a:t>
            </a:r>
            <a:r>
              <a:rPr lang="nl-BE" dirty="0" err="1"/>
              <a:t>Taalsas</a:t>
            </a:r>
            <a:r>
              <a:rPr lang="nl-BE" dirty="0"/>
              <a:t> Nederlands)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Spaans (5</a:t>
            </a:r>
            <a:r>
              <a:rPr lang="nl-BE" baseline="30000" dirty="0"/>
              <a:t>de</a:t>
            </a:r>
            <a:r>
              <a:rPr lang="nl-BE" dirty="0"/>
              <a:t> taal)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Duits (5</a:t>
            </a:r>
            <a:r>
              <a:rPr lang="nl-BE" baseline="30000" dirty="0"/>
              <a:t>de</a:t>
            </a:r>
            <a:r>
              <a:rPr lang="nl-BE" dirty="0"/>
              <a:t> taal)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Toeristisch-Recreatieve context</a:t>
            </a:r>
          </a:p>
          <a:p>
            <a:endParaRPr lang="nl-BE" dirty="0"/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2F015007-2518-4EEA-9EBA-C0618D148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74057"/>
              </p:ext>
            </p:extLst>
          </p:nvPr>
        </p:nvGraphicFramePr>
        <p:xfrm>
          <a:off x="1205377" y="1962061"/>
          <a:ext cx="3158116" cy="464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8116">
                  <a:extLst>
                    <a:ext uri="{9D8B030D-6E8A-4147-A177-3AD203B41FA5}">
                      <a16:colId xmlns:a16="http://schemas.microsoft.com/office/drawing/2014/main" val="3577957458"/>
                    </a:ext>
                  </a:extLst>
                </a:gridCol>
              </a:tblGrid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 dirty="0">
                          <a:effectLst/>
                        </a:rPr>
                        <a:t>Français 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3963331000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English 1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3582397990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 dirty="0">
                          <a:effectLst/>
                        </a:rPr>
                        <a:t>Professionele communicatie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3342206746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Deutsch 1 of Español 1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3405868494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 dirty="0">
                          <a:effectLst/>
                        </a:rPr>
                        <a:t>Digital Skills 1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026652354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Accounting 1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104363147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Economie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992453145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Hospitality Marketing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436459442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Recht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2754262886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Hotel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3508353509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Rooms Division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956577129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F&amp;B department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768443920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Project Hospitality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294388853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Project Takeover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3838201946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Project Catering experience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434122274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>
                          <a:effectLst/>
                        </a:rPr>
                        <a:t>Project Walking dinner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061759557"/>
                  </a:ext>
                </a:extLst>
              </a:tr>
              <a:tr h="273248"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600" u="none" strike="noStrike" dirty="0">
                          <a:effectLst/>
                        </a:rPr>
                        <a:t>Open ruimte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extLst>
                  <a:ext uri="{0D108BD9-81ED-4DB2-BD59-A6C34878D82A}">
                    <a16:rowId xmlns:a16="http://schemas.microsoft.com/office/drawing/2014/main" val="169691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2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FR" sz="3600" dirty="0" err="1">
                <a:solidFill>
                  <a:srgbClr val="FFFFFF"/>
                </a:solidFill>
              </a:rPr>
              <a:t>Praktijkgericht</a:t>
            </a:r>
            <a:r>
              <a:rPr lang="fr-FR" sz="3600" dirty="0">
                <a:solidFill>
                  <a:srgbClr val="FFFFFF"/>
                </a:solidFill>
              </a:rPr>
              <a:t> – 1HM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Tijdelijke aanduiding voor inhoud 3">
            <a:extLst>
              <a:ext uri="{FF2B5EF4-FFF2-40B4-BE49-F238E27FC236}">
                <a16:creationId xmlns:a16="http://schemas.microsoft.com/office/drawing/2014/main" id="{7F83B5A4-6460-40C0-80B7-D3A713166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5764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122" name="Picture 2" descr="Afbeeldingsresultaat voor hop on hop off bruss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2" y="4345955"/>
            <a:ext cx="4506913" cy="276076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 van EhB Hotelmanagemen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430"/>
            <a:ext cx="3797299" cy="37973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0335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rugblik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631</Words>
  <Application>Microsoft Office PowerPoint</Application>
  <PresentationFormat>Breedbeeld</PresentationFormat>
  <Paragraphs>173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Terugblik</vt:lpstr>
      <vt:lpstr>Hotelmanagement</vt:lpstr>
      <vt:lpstr>INHOUD</vt:lpstr>
      <vt:lpstr>DEPARTEMENT M &amp; M</vt:lpstr>
      <vt:lpstr>DEPARTEMENT M &amp; M</vt:lpstr>
      <vt:lpstr>DEPARTEMENT M &amp; M</vt:lpstr>
      <vt:lpstr>PowerPoint-presentatie</vt:lpstr>
      <vt:lpstr>Programma 1HM</vt:lpstr>
      <vt:lpstr>Praktijkgericht – 1HM </vt:lpstr>
      <vt:lpstr>PowerPoint-presentatie</vt:lpstr>
      <vt:lpstr>Praktijkgericht – 1HM</vt:lpstr>
      <vt:lpstr>Praktijkgericht – 1HM</vt:lpstr>
      <vt:lpstr>Praktijkgericht – 1HM</vt:lpstr>
      <vt:lpstr>PowerPoint-presentatie</vt:lpstr>
      <vt:lpstr>Praktijkgericht – 2HM</vt:lpstr>
      <vt:lpstr>PowerPoint-presentatie</vt:lpstr>
      <vt:lpstr>Praktijkgericht – 3HM</vt:lpstr>
      <vt:lpstr>Praktijkgericht</vt:lpstr>
      <vt:lpstr>Praktijkgericht – 2HM</vt:lpstr>
      <vt:lpstr>Praktijkgericht – 3HM</vt:lpstr>
      <vt:lpstr>Internationalisering</vt:lpstr>
      <vt:lpstr>WAAROM HM AAN EHB?</vt:lpstr>
      <vt:lpstr>Brussel, een troef</vt:lpstr>
      <vt:lpstr>OPENDEURDAGEN en OPENLESSEN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Hotelmanagement</dc:title>
  <dc:creator>DE RIDDER Sarah</dc:creator>
  <cp:lastModifiedBy>Carolien Roeges</cp:lastModifiedBy>
  <cp:revision>24</cp:revision>
  <dcterms:created xsi:type="dcterms:W3CDTF">2020-10-26T15:53:43Z</dcterms:created>
  <dcterms:modified xsi:type="dcterms:W3CDTF">2021-11-16T18:33:36Z</dcterms:modified>
</cp:coreProperties>
</file>