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24"/>
  </p:notesMasterIdLst>
  <p:sldIdLst>
    <p:sldId id="256" r:id="rId5"/>
    <p:sldId id="274" r:id="rId6"/>
    <p:sldId id="275" r:id="rId7"/>
    <p:sldId id="276" r:id="rId8"/>
    <p:sldId id="278" r:id="rId9"/>
    <p:sldId id="284" r:id="rId10"/>
    <p:sldId id="289" r:id="rId11"/>
    <p:sldId id="290" r:id="rId12"/>
    <p:sldId id="291" r:id="rId13"/>
    <p:sldId id="294" r:id="rId14"/>
    <p:sldId id="298" r:id="rId15"/>
    <p:sldId id="292" r:id="rId16"/>
    <p:sldId id="301" r:id="rId17"/>
    <p:sldId id="303" r:id="rId18"/>
    <p:sldId id="288" r:id="rId19"/>
    <p:sldId id="293" r:id="rId20"/>
    <p:sldId id="299" r:id="rId21"/>
    <p:sldId id="287" r:id="rId22"/>
    <p:sldId id="300" r:id="rId23"/>
  </p:sldIdLst>
  <p:sldSz cx="12192000" cy="6858000"/>
  <p:notesSz cx="6889750" cy="10021888"/>
  <p:defaultTextStyle>
    <a:defPPr>
      <a:defRPr lang="en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loë Vander Stuyft" initials="CVS" lastIdx="11" clrIdx="0">
    <p:extLst>
      <p:ext uri="{19B8F6BF-5375-455C-9EA6-DF929625EA0E}">
        <p15:presenceInfo xmlns:p15="http://schemas.microsoft.com/office/powerpoint/2012/main" userId="S-1-5-21-2091170726-2250300491-809371454-26948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3E6A"/>
    <a:srgbClr val="00669A"/>
    <a:srgbClr val="36BB9D"/>
    <a:srgbClr val="F04E29"/>
    <a:srgbClr val="221E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19"/>
    <p:restoredTop sz="94662"/>
  </p:normalViewPr>
  <p:slideViewPr>
    <p:cSldViewPr>
      <p:cViewPr varScale="1">
        <p:scale>
          <a:sx n="63" d="100"/>
          <a:sy n="63" d="100"/>
        </p:scale>
        <p:origin x="524" y="6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3415"/>
          </a:xfrm>
          <a:prstGeom prst="rect">
            <a:avLst/>
          </a:prstGeom>
        </p:spPr>
        <p:txBody>
          <a:bodyPr vert="horz" lIns="81172" tIns="40586" rIns="81172" bIns="40586" rtlCol="0"/>
          <a:lstStyle>
            <a:lvl1pPr algn="l">
              <a:defRPr sz="1000"/>
            </a:lvl1pPr>
          </a:lstStyle>
          <a:p>
            <a:endParaRPr lang="en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397" y="0"/>
            <a:ext cx="2985558" cy="503415"/>
          </a:xfrm>
          <a:prstGeom prst="rect">
            <a:avLst/>
          </a:prstGeom>
        </p:spPr>
        <p:txBody>
          <a:bodyPr vert="horz" lIns="81172" tIns="40586" rIns="81172" bIns="40586" rtlCol="0"/>
          <a:lstStyle>
            <a:lvl1pPr algn="r">
              <a:defRPr sz="1000"/>
            </a:lvl1pPr>
          </a:lstStyle>
          <a:p>
            <a:fld id="{0AF093C2-82A1-C44A-AEF5-B40E68191764}" type="datetimeFigureOut">
              <a:rPr lang="en-BE" smtClean="0"/>
              <a:t>01/10/2022</a:t>
            </a:fld>
            <a:endParaRPr lang="en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0950"/>
            <a:ext cx="6013450" cy="33829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1172" tIns="40586" rIns="81172" bIns="40586" rtlCol="0" anchor="ctr"/>
          <a:lstStyle/>
          <a:p>
            <a:endParaRPr lang="en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6" y="4823035"/>
            <a:ext cx="5511800" cy="3946118"/>
          </a:xfrm>
          <a:prstGeom prst="rect">
            <a:avLst/>
          </a:prstGeom>
        </p:spPr>
        <p:txBody>
          <a:bodyPr vert="horz" lIns="81172" tIns="40586" rIns="81172" bIns="40586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8477"/>
            <a:ext cx="2985558" cy="503414"/>
          </a:xfrm>
          <a:prstGeom prst="rect">
            <a:avLst/>
          </a:prstGeom>
        </p:spPr>
        <p:txBody>
          <a:bodyPr vert="horz" lIns="81172" tIns="40586" rIns="81172" bIns="40586" rtlCol="0" anchor="b"/>
          <a:lstStyle>
            <a:lvl1pPr algn="l">
              <a:defRPr sz="1000"/>
            </a:lvl1pPr>
          </a:lstStyle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397" y="9518477"/>
            <a:ext cx="2985558" cy="503414"/>
          </a:xfrm>
          <a:prstGeom prst="rect">
            <a:avLst/>
          </a:prstGeom>
        </p:spPr>
        <p:txBody>
          <a:bodyPr vert="horz" lIns="81172" tIns="40586" rIns="81172" bIns="40586" rtlCol="0" anchor="b"/>
          <a:lstStyle>
            <a:lvl1pPr algn="r">
              <a:defRPr sz="1000"/>
            </a:lvl1pPr>
          </a:lstStyle>
          <a:p>
            <a:fld id="{EC930CBB-2364-064E-AE77-734117552769}" type="slidenum">
              <a:rPr lang="en-BE" smtClean="0"/>
              <a:t>‹nr.›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683098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226359" y="1876055"/>
            <a:ext cx="3610609" cy="863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500" b="1" i="0">
                <a:solidFill>
                  <a:srgbClr val="00689E"/>
                </a:solidFill>
                <a:latin typeface="SourceSansPro-Black"/>
                <a:cs typeface="SourceSansPro-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770291" y="3578578"/>
            <a:ext cx="8657767" cy="939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AD031-0BA8-2441-A2F0-65A23DFA204B}" type="datetime1">
              <a:rPr lang="en-US" smtClean="0"/>
              <a:t>1/10/2022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SourceSansPro-Black"/>
                <a:cs typeface="SourceSansPro-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9CA1B-A03B-834A-8F8E-369E1C8E1B0E}" type="datetime1">
              <a:rPr lang="en-US" smtClean="0"/>
              <a:t>1/10/2022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SourceSansPro-Black"/>
                <a:cs typeface="SourceSansPro-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917" y="1577340"/>
            <a:ext cx="5306282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82150" y="1577340"/>
            <a:ext cx="5306282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06CD7-496A-F740-8191-4BE697DA7673}" type="datetime1">
              <a:rPr lang="en-US" smtClean="0"/>
              <a:t>1/10/2022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SourceSansPro-Black"/>
                <a:cs typeface="SourceSansPro-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347B3-7448-8E41-BDDC-FCF4FA6F2E32}" type="datetime1">
              <a:rPr lang="en-US" smtClean="0"/>
              <a:t>1/10/2022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473D3-0292-8448-A713-DB8C1D4C83E7}" type="datetime1">
              <a:rPr lang="en-US" smtClean="0"/>
              <a:t>1/10/2022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11681" y="2801767"/>
            <a:ext cx="8174987" cy="1082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bg1"/>
                </a:solidFill>
                <a:latin typeface="SourceSansPro-Black"/>
                <a:cs typeface="SourceSansPro-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96600" y="2308296"/>
            <a:ext cx="10809605" cy="35191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7439" y="6377940"/>
            <a:ext cx="3903472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917" y="6377940"/>
            <a:ext cx="28056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CDCABB-7029-3E41-92FD-D5F9F68D6FAB}" type="datetime1">
              <a:rPr lang="en-US" smtClean="0"/>
              <a:t>1/10/2022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82812" y="6377940"/>
            <a:ext cx="28056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sldNum="0"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disee.be/graduaatsopleidingen" TargetMode="External"/><Relationship Id="rId2" Type="http://schemas.openxmlformats.org/officeDocument/2006/relationships/hyperlink" Target="https://www.onderwijskiezer.be/v2/hoger/hoger_graduaatsopleidingen.php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mailto:studieadvies@odisee.b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57018" y="4401007"/>
            <a:ext cx="972185" cy="972185"/>
          </a:xfrm>
          <a:custGeom>
            <a:avLst/>
            <a:gdLst/>
            <a:ahLst/>
            <a:cxnLst/>
            <a:rect l="l" t="t" r="r" b="b"/>
            <a:pathLst>
              <a:path w="972185" h="972185">
                <a:moveTo>
                  <a:pt x="971994" y="0"/>
                </a:moveTo>
                <a:lnTo>
                  <a:pt x="0" y="0"/>
                </a:lnTo>
                <a:lnTo>
                  <a:pt x="0" y="971994"/>
                </a:lnTo>
                <a:lnTo>
                  <a:pt x="971994" y="971994"/>
                </a:lnTo>
                <a:lnTo>
                  <a:pt x="971994" y="0"/>
                </a:lnTo>
                <a:close/>
              </a:path>
            </a:pathLst>
          </a:custGeom>
          <a:solidFill>
            <a:srgbClr val="00639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513016" y="3429000"/>
            <a:ext cx="972185" cy="1458595"/>
            <a:chOff x="513016" y="3429000"/>
            <a:chExt cx="972185" cy="1458595"/>
          </a:xfrm>
        </p:grpSpPr>
        <p:sp>
          <p:nvSpPr>
            <p:cNvPr id="4" name="object 4"/>
            <p:cNvSpPr/>
            <p:nvPr/>
          </p:nvSpPr>
          <p:spPr>
            <a:xfrm>
              <a:off x="513016" y="3429000"/>
              <a:ext cx="972185" cy="972185"/>
            </a:xfrm>
            <a:custGeom>
              <a:avLst/>
              <a:gdLst/>
              <a:ahLst/>
              <a:cxnLst/>
              <a:rect l="l" t="t" r="r" b="b"/>
              <a:pathLst>
                <a:path w="972185" h="972185">
                  <a:moveTo>
                    <a:pt x="971994" y="0"/>
                  </a:moveTo>
                  <a:lnTo>
                    <a:pt x="0" y="0"/>
                  </a:lnTo>
                  <a:lnTo>
                    <a:pt x="0" y="971994"/>
                  </a:lnTo>
                  <a:lnTo>
                    <a:pt x="971994" y="971994"/>
                  </a:lnTo>
                  <a:lnTo>
                    <a:pt x="971994" y="0"/>
                  </a:lnTo>
                  <a:close/>
                </a:path>
              </a:pathLst>
            </a:custGeom>
            <a:solidFill>
              <a:srgbClr val="D3DD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99007" y="4400994"/>
              <a:ext cx="486409" cy="486409"/>
            </a:xfrm>
            <a:custGeom>
              <a:avLst/>
              <a:gdLst/>
              <a:ahLst/>
              <a:cxnLst/>
              <a:rect l="l" t="t" r="r" b="b"/>
              <a:pathLst>
                <a:path w="486409" h="486410">
                  <a:moveTo>
                    <a:pt x="486003" y="0"/>
                  </a:moveTo>
                  <a:lnTo>
                    <a:pt x="0" y="0"/>
                  </a:lnTo>
                  <a:lnTo>
                    <a:pt x="0" y="486003"/>
                  </a:lnTo>
                  <a:lnTo>
                    <a:pt x="486003" y="486003"/>
                  </a:lnTo>
                  <a:lnTo>
                    <a:pt x="486003" y="0"/>
                  </a:lnTo>
                  <a:close/>
                </a:path>
              </a:pathLst>
            </a:custGeom>
            <a:solidFill>
              <a:srgbClr val="3DB5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1971001" y="5373001"/>
            <a:ext cx="486409" cy="486409"/>
          </a:xfrm>
          <a:custGeom>
            <a:avLst/>
            <a:gdLst/>
            <a:ahLst/>
            <a:cxnLst/>
            <a:rect l="l" t="t" r="r" b="b"/>
            <a:pathLst>
              <a:path w="486410" h="486410">
                <a:moveTo>
                  <a:pt x="486003" y="0"/>
                </a:moveTo>
                <a:lnTo>
                  <a:pt x="0" y="0"/>
                </a:lnTo>
                <a:lnTo>
                  <a:pt x="0" y="486003"/>
                </a:lnTo>
                <a:lnTo>
                  <a:pt x="486003" y="486003"/>
                </a:lnTo>
                <a:lnTo>
                  <a:pt x="486003" y="0"/>
                </a:lnTo>
                <a:close/>
              </a:path>
            </a:pathLst>
          </a:custGeom>
          <a:solidFill>
            <a:srgbClr val="D3DD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429025" y="5373154"/>
            <a:ext cx="972185" cy="971550"/>
          </a:xfrm>
          <a:custGeom>
            <a:avLst/>
            <a:gdLst/>
            <a:ahLst/>
            <a:cxnLst/>
            <a:rect l="l" t="t" r="r" b="b"/>
            <a:pathLst>
              <a:path w="972185" h="971550">
                <a:moveTo>
                  <a:pt x="971994" y="0"/>
                </a:moveTo>
                <a:lnTo>
                  <a:pt x="0" y="0"/>
                </a:lnTo>
                <a:lnTo>
                  <a:pt x="0" y="323850"/>
                </a:lnTo>
                <a:lnTo>
                  <a:pt x="323989" y="323850"/>
                </a:lnTo>
                <a:lnTo>
                  <a:pt x="323989" y="647700"/>
                </a:lnTo>
                <a:lnTo>
                  <a:pt x="647992" y="647700"/>
                </a:lnTo>
                <a:lnTo>
                  <a:pt x="647992" y="971550"/>
                </a:lnTo>
                <a:lnTo>
                  <a:pt x="971994" y="971550"/>
                </a:lnTo>
                <a:lnTo>
                  <a:pt x="971994" y="647700"/>
                </a:lnTo>
                <a:lnTo>
                  <a:pt x="971994" y="323850"/>
                </a:lnTo>
                <a:lnTo>
                  <a:pt x="971994" y="0"/>
                </a:lnTo>
                <a:close/>
              </a:path>
            </a:pathLst>
          </a:custGeom>
          <a:solidFill>
            <a:srgbClr val="E83F1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513012" y="513003"/>
            <a:ext cx="1944370" cy="1944370"/>
            <a:chOff x="513012" y="513003"/>
            <a:chExt cx="1944370" cy="1944370"/>
          </a:xfrm>
        </p:grpSpPr>
        <p:sp>
          <p:nvSpPr>
            <p:cNvPr id="9" name="object 9"/>
            <p:cNvSpPr/>
            <p:nvPr/>
          </p:nvSpPr>
          <p:spPr>
            <a:xfrm>
              <a:off x="513003" y="1485315"/>
              <a:ext cx="972185" cy="971550"/>
            </a:xfrm>
            <a:custGeom>
              <a:avLst/>
              <a:gdLst/>
              <a:ahLst/>
              <a:cxnLst/>
              <a:rect l="l" t="t" r="r" b="b"/>
              <a:pathLst>
                <a:path w="972185" h="971550">
                  <a:moveTo>
                    <a:pt x="971994" y="647700"/>
                  </a:moveTo>
                  <a:lnTo>
                    <a:pt x="648004" y="647700"/>
                  </a:lnTo>
                  <a:lnTo>
                    <a:pt x="648004" y="323850"/>
                  </a:lnTo>
                  <a:lnTo>
                    <a:pt x="324002" y="323850"/>
                  </a:lnTo>
                  <a:lnTo>
                    <a:pt x="324002" y="0"/>
                  </a:lnTo>
                  <a:lnTo>
                    <a:pt x="0" y="0"/>
                  </a:lnTo>
                  <a:lnTo>
                    <a:pt x="0" y="323850"/>
                  </a:lnTo>
                  <a:lnTo>
                    <a:pt x="0" y="647700"/>
                  </a:lnTo>
                  <a:lnTo>
                    <a:pt x="0" y="971550"/>
                  </a:lnTo>
                  <a:lnTo>
                    <a:pt x="971994" y="971550"/>
                  </a:lnTo>
                  <a:lnTo>
                    <a:pt x="971994" y="647700"/>
                  </a:lnTo>
                  <a:close/>
                </a:path>
              </a:pathLst>
            </a:custGeom>
            <a:solidFill>
              <a:srgbClr val="0063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485023" y="513003"/>
              <a:ext cx="972185" cy="972185"/>
            </a:xfrm>
            <a:custGeom>
              <a:avLst/>
              <a:gdLst/>
              <a:ahLst/>
              <a:cxnLst/>
              <a:rect l="l" t="t" r="r" b="b"/>
              <a:pathLst>
                <a:path w="972185" h="972185">
                  <a:moveTo>
                    <a:pt x="971994" y="0"/>
                  </a:moveTo>
                  <a:lnTo>
                    <a:pt x="0" y="0"/>
                  </a:lnTo>
                  <a:lnTo>
                    <a:pt x="0" y="971994"/>
                  </a:lnTo>
                  <a:lnTo>
                    <a:pt x="971994" y="971994"/>
                  </a:lnTo>
                  <a:lnTo>
                    <a:pt x="971994" y="0"/>
                  </a:lnTo>
                  <a:close/>
                </a:path>
              </a:pathLst>
            </a:custGeom>
            <a:solidFill>
              <a:srgbClr val="E83F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3429017" y="4400999"/>
            <a:ext cx="972185" cy="972185"/>
          </a:xfrm>
          <a:custGeom>
            <a:avLst/>
            <a:gdLst/>
            <a:ahLst/>
            <a:cxnLst/>
            <a:rect l="l" t="t" r="r" b="b"/>
            <a:pathLst>
              <a:path w="972185" h="972185">
                <a:moveTo>
                  <a:pt x="971994" y="0"/>
                </a:moveTo>
                <a:lnTo>
                  <a:pt x="0" y="0"/>
                </a:lnTo>
                <a:lnTo>
                  <a:pt x="971994" y="971994"/>
                </a:lnTo>
                <a:lnTo>
                  <a:pt x="971994" y="0"/>
                </a:lnTo>
                <a:close/>
              </a:path>
            </a:pathLst>
          </a:custGeom>
          <a:solidFill>
            <a:srgbClr val="D3DD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13012" y="513003"/>
            <a:ext cx="972185" cy="972185"/>
          </a:xfrm>
          <a:custGeom>
            <a:avLst/>
            <a:gdLst/>
            <a:ahLst/>
            <a:cxnLst/>
            <a:rect l="l" t="t" r="r" b="b"/>
            <a:pathLst>
              <a:path w="972185" h="972185">
                <a:moveTo>
                  <a:pt x="971994" y="0"/>
                </a:moveTo>
                <a:lnTo>
                  <a:pt x="0" y="0"/>
                </a:lnTo>
                <a:lnTo>
                  <a:pt x="0" y="971994"/>
                </a:lnTo>
                <a:lnTo>
                  <a:pt x="971994" y="0"/>
                </a:lnTo>
                <a:close/>
              </a:path>
            </a:pathLst>
          </a:custGeom>
          <a:solidFill>
            <a:srgbClr val="3DB5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429017" y="2456997"/>
            <a:ext cx="972185" cy="972185"/>
          </a:xfrm>
          <a:custGeom>
            <a:avLst/>
            <a:gdLst/>
            <a:ahLst/>
            <a:cxnLst/>
            <a:rect l="l" t="t" r="r" b="b"/>
            <a:pathLst>
              <a:path w="972185" h="972185">
                <a:moveTo>
                  <a:pt x="971994" y="0"/>
                </a:moveTo>
                <a:lnTo>
                  <a:pt x="0" y="0"/>
                </a:lnTo>
                <a:lnTo>
                  <a:pt x="971994" y="971994"/>
                </a:lnTo>
                <a:lnTo>
                  <a:pt x="971994" y="0"/>
                </a:lnTo>
                <a:close/>
              </a:path>
            </a:pathLst>
          </a:custGeom>
          <a:solidFill>
            <a:srgbClr val="3DB59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object 14"/>
          <p:cNvGrpSpPr/>
          <p:nvPr/>
        </p:nvGrpSpPr>
        <p:grpSpPr>
          <a:xfrm>
            <a:off x="1485018" y="513003"/>
            <a:ext cx="2916555" cy="2916555"/>
            <a:chOff x="1485018" y="513003"/>
            <a:chExt cx="2916555" cy="2916555"/>
          </a:xfrm>
        </p:grpSpPr>
        <p:sp>
          <p:nvSpPr>
            <p:cNvPr id="15" name="object 15"/>
            <p:cNvSpPr/>
            <p:nvPr/>
          </p:nvSpPr>
          <p:spPr>
            <a:xfrm>
              <a:off x="1485018" y="2456997"/>
              <a:ext cx="972185" cy="972185"/>
            </a:xfrm>
            <a:custGeom>
              <a:avLst/>
              <a:gdLst/>
              <a:ahLst/>
              <a:cxnLst/>
              <a:rect l="l" t="t" r="r" b="b"/>
              <a:pathLst>
                <a:path w="972185" h="972185">
                  <a:moveTo>
                    <a:pt x="971994" y="0"/>
                  </a:moveTo>
                  <a:lnTo>
                    <a:pt x="0" y="0"/>
                  </a:lnTo>
                  <a:lnTo>
                    <a:pt x="971994" y="971994"/>
                  </a:lnTo>
                  <a:lnTo>
                    <a:pt x="971994" y="0"/>
                  </a:lnTo>
                  <a:close/>
                </a:path>
              </a:pathLst>
            </a:custGeom>
            <a:solidFill>
              <a:srgbClr val="0063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457015" y="513003"/>
              <a:ext cx="1944370" cy="1944370"/>
            </a:xfrm>
            <a:custGeom>
              <a:avLst/>
              <a:gdLst/>
              <a:ahLst/>
              <a:cxnLst/>
              <a:rect l="l" t="t" r="r" b="b"/>
              <a:pathLst>
                <a:path w="1944370" h="1944370">
                  <a:moveTo>
                    <a:pt x="1943989" y="0"/>
                  </a:moveTo>
                  <a:lnTo>
                    <a:pt x="0" y="0"/>
                  </a:lnTo>
                  <a:lnTo>
                    <a:pt x="0" y="1943989"/>
                  </a:lnTo>
                  <a:lnTo>
                    <a:pt x="1943989" y="0"/>
                  </a:lnTo>
                  <a:close/>
                </a:path>
              </a:pathLst>
            </a:custGeom>
            <a:solidFill>
              <a:srgbClr val="3DB5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513013" y="4400994"/>
            <a:ext cx="1944370" cy="1944370"/>
            <a:chOff x="513013" y="4400994"/>
            <a:chExt cx="1944370" cy="1944370"/>
          </a:xfrm>
        </p:grpSpPr>
        <p:sp>
          <p:nvSpPr>
            <p:cNvPr id="18" name="object 18"/>
            <p:cNvSpPr/>
            <p:nvPr/>
          </p:nvSpPr>
          <p:spPr>
            <a:xfrm>
              <a:off x="513013" y="4401004"/>
              <a:ext cx="1944370" cy="1944370"/>
            </a:xfrm>
            <a:custGeom>
              <a:avLst/>
              <a:gdLst/>
              <a:ahLst/>
              <a:cxnLst/>
              <a:rect l="l" t="t" r="r" b="b"/>
              <a:pathLst>
                <a:path w="1944370" h="1944370">
                  <a:moveTo>
                    <a:pt x="0" y="0"/>
                  </a:moveTo>
                  <a:lnTo>
                    <a:pt x="0" y="1943989"/>
                  </a:lnTo>
                  <a:lnTo>
                    <a:pt x="1943989" y="19439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3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485009" y="4400994"/>
              <a:ext cx="972185" cy="972185"/>
            </a:xfrm>
            <a:custGeom>
              <a:avLst/>
              <a:gdLst/>
              <a:ahLst/>
              <a:cxnLst/>
              <a:rect l="l" t="t" r="r" b="b"/>
              <a:pathLst>
                <a:path w="972185" h="972185">
                  <a:moveTo>
                    <a:pt x="486003" y="0"/>
                  </a:moveTo>
                  <a:lnTo>
                    <a:pt x="439197" y="2224"/>
                  </a:lnTo>
                  <a:lnTo>
                    <a:pt x="393651" y="8763"/>
                  </a:lnTo>
                  <a:lnTo>
                    <a:pt x="349566" y="19411"/>
                  </a:lnTo>
                  <a:lnTo>
                    <a:pt x="307148" y="33966"/>
                  </a:lnTo>
                  <a:lnTo>
                    <a:pt x="266600" y="52224"/>
                  </a:lnTo>
                  <a:lnTo>
                    <a:pt x="228125" y="73981"/>
                  </a:lnTo>
                  <a:lnTo>
                    <a:pt x="191927" y="99034"/>
                  </a:lnTo>
                  <a:lnTo>
                    <a:pt x="158210" y="127178"/>
                  </a:lnTo>
                  <a:lnTo>
                    <a:pt x="127178" y="158210"/>
                  </a:lnTo>
                  <a:lnTo>
                    <a:pt x="99034" y="191927"/>
                  </a:lnTo>
                  <a:lnTo>
                    <a:pt x="73981" y="228125"/>
                  </a:lnTo>
                  <a:lnTo>
                    <a:pt x="52224" y="266600"/>
                  </a:lnTo>
                  <a:lnTo>
                    <a:pt x="33966" y="307148"/>
                  </a:lnTo>
                  <a:lnTo>
                    <a:pt x="19411" y="349566"/>
                  </a:lnTo>
                  <a:lnTo>
                    <a:pt x="8763" y="393651"/>
                  </a:lnTo>
                  <a:lnTo>
                    <a:pt x="2224" y="439197"/>
                  </a:lnTo>
                  <a:lnTo>
                    <a:pt x="0" y="486003"/>
                  </a:lnTo>
                  <a:lnTo>
                    <a:pt x="2224" y="532809"/>
                  </a:lnTo>
                  <a:lnTo>
                    <a:pt x="8763" y="578356"/>
                  </a:lnTo>
                  <a:lnTo>
                    <a:pt x="19411" y="622440"/>
                  </a:lnTo>
                  <a:lnTo>
                    <a:pt x="33966" y="664858"/>
                  </a:lnTo>
                  <a:lnTo>
                    <a:pt x="52224" y="705407"/>
                  </a:lnTo>
                  <a:lnTo>
                    <a:pt x="73981" y="743881"/>
                  </a:lnTo>
                  <a:lnTo>
                    <a:pt x="99034" y="780079"/>
                  </a:lnTo>
                  <a:lnTo>
                    <a:pt x="127178" y="813796"/>
                  </a:lnTo>
                  <a:lnTo>
                    <a:pt x="158210" y="844828"/>
                  </a:lnTo>
                  <a:lnTo>
                    <a:pt x="191927" y="872972"/>
                  </a:lnTo>
                  <a:lnTo>
                    <a:pt x="228125" y="898025"/>
                  </a:lnTo>
                  <a:lnTo>
                    <a:pt x="266600" y="919782"/>
                  </a:lnTo>
                  <a:lnTo>
                    <a:pt x="307148" y="938040"/>
                  </a:lnTo>
                  <a:lnTo>
                    <a:pt x="349566" y="952595"/>
                  </a:lnTo>
                  <a:lnTo>
                    <a:pt x="393651" y="963243"/>
                  </a:lnTo>
                  <a:lnTo>
                    <a:pt x="439197" y="969782"/>
                  </a:lnTo>
                  <a:lnTo>
                    <a:pt x="486003" y="972007"/>
                  </a:lnTo>
                  <a:lnTo>
                    <a:pt x="532809" y="969782"/>
                  </a:lnTo>
                  <a:lnTo>
                    <a:pt x="578356" y="963243"/>
                  </a:lnTo>
                  <a:lnTo>
                    <a:pt x="622440" y="952595"/>
                  </a:lnTo>
                  <a:lnTo>
                    <a:pt x="664858" y="938040"/>
                  </a:lnTo>
                  <a:lnTo>
                    <a:pt x="705407" y="919782"/>
                  </a:lnTo>
                  <a:lnTo>
                    <a:pt x="743881" y="898025"/>
                  </a:lnTo>
                  <a:lnTo>
                    <a:pt x="780079" y="872972"/>
                  </a:lnTo>
                  <a:lnTo>
                    <a:pt x="813796" y="844828"/>
                  </a:lnTo>
                  <a:lnTo>
                    <a:pt x="844828" y="813796"/>
                  </a:lnTo>
                  <a:lnTo>
                    <a:pt x="867063" y="787158"/>
                  </a:lnTo>
                  <a:lnTo>
                    <a:pt x="486003" y="787158"/>
                  </a:lnTo>
                  <a:lnTo>
                    <a:pt x="437220" y="783209"/>
                  </a:lnTo>
                  <a:lnTo>
                    <a:pt x="390919" y="771779"/>
                  </a:lnTo>
                  <a:lnTo>
                    <a:pt x="347724" y="753493"/>
                  </a:lnTo>
                  <a:lnTo>
                    <a:pt x="308262" y="728975"/>
                  </a:lnTo>
                  <a:lnTo>
                    <a:pt x="273156" y="698850"/>
                  </a:lnTo>
                  <a:lnTo>
                    <a:pt x="243031" y="663744"/>
                  </a:lnTo>
                  <a:lnTo>
                    <a:pt x="218514" y="624282"/>
                  </a:lnTo>
                  <a:lnTo>
                    <a:pt x="200227" y="581087"/>
                  </a:lnTo>
                  <a:lnTo>
                    <a:pt x="188797" y="534786"/>
                  </a:lnTo>
                  <a:lnTo>
                    <a:pt x="184848" y="486003"/>
                  </a:lnTo>
                  <a:lnTo>
                    <a:pt x="188797" y="437220"/>
                  </a:lnTo>
                  <a:lnTo>
                    <a:pt x="200227" y="390919"/>
                  </a:lnTo>
                  <a:lnTo>
                    <a:pt x="218514" y="347724"/>
                  </a:lnTo>
                  <a:lnTo>
                    <a:pt x="243031" y="308262"/>
                  </a:lnTo>
                  <a:lnTo>
                    <a:pt x="273156" y="273156"/>
                  </a:lnTo>
                  <a:lnTo>
                    <a:pt x="308262" y="243031"/>
                  </a:lnTo>
                  <a:lnTo>
                    <a:pt x="347724" y="218514"/>
                  </a:lnTo>
                  <a:lnTo>
                    <a:pt x="390919" y="200227"/>
                  </a:lnTo>
                  <a:lnTo>
                    <a:pt x="437220" y="188797"/>
                  </a:lnTo>
                  <a:lnTo>
                    <a:pt x="486003" y="184848"/>
                  </a:lnTo>
                  <a:lnTo>
                    <a:pt x="867063" y="184848"/>
                  </a:lnTo>
                  <a:lnTo>
                    <a:pt x="844828" y="158210"/>
                  </a:lnTo>
                  <a:lnTo>
                    <a:pt x="813796" y="127178"/>
                  </a:lnTo>
                  <a:lnTo>
                    <a:pt x="780079" y="99034"/>
                  </a:lnTo>
                  <a:lnTo>
                    <a:pt x="743881" y="73981"/>
                  </a:lnTo>
                  <a:lnTo>
                    <a:pt x="705407" y="52224"/>
                  </a:lnTo>
                  <a:lnTo>
                    <a:pt x="664858" y="33966"/>
                  </a:lnTo>
                  <a:lnTo>
                    <a:pt x="622440" y="19411"/>
                  </a:lnTo>
                  <a:lnTo>
                    <a:pt x="578356" y="8763"/>
                  </a:lnTo>
                  <a:lnTo>
                    <a:pt x="532809" y="2224"/>
                  </a:lnTo>
                  <a:lnTo>
                    <a:pt x="486003" y="0"/>
                  </a:lnTo>
                  <a:close/>
                </a:path>
                <a:path w="972185" h="972185">
                  <a:moveTo>
                    <a:pt x="867063" y="184848"/>
                  </a:moveTo>
                  <a:lnTo>
                    <a:pt x="486003" y="184848"/>
                  </a:lnTo>
                  <a:lnTo>
                    <a:pt x="534786" y="188797"/>
                  </a:lnTo>
                  <a:lnTo>
                    <a:pt x="581087" y="200227"/>
                  </a:lnTo>
                  <a:lnTo>
                    <a:pt x="624282" y="218514"/>
                  </a:lnTo>
                  <a:lnTo>
                    <a:pt x="663744" y="243031"/>
                  </a:lnTo>
                  <a:lnTo>
                    <a:pt x="698850" y="273156"/>
                  </a:lnTo>
                  <a:lnTo>
                    <a:pt x="728975" y="308262"/>
                  </a:lnTo>
                  <a:lnTo>
                    <a:pt x="753493" y="347724"/>
                  </a:lnTo>
                  <a:lnTo>
                    <a:pt x="771779" y="390919"/>
                  </a:lnTo>
                  <a:lnTo>
                    <a:pt x="783209" y="437220"/>
                  </a:lnTo>
                  <a:lnTo>
                    <a:pt x="787158" y="486003"/>
                  </a:lnTo>
                  <a:lnTo>
                    <a:pt x="783209" y="534786"/>
                  </a:lnTo>
                  <a:lnTo>
                    <a:pt x="771779" y="581087"/>
                  </a:lnTo>
                  <a:lnTo>
                    <a:pt x="753493" y="624282"/>
                  </a:lnTo>
                  <a:lnTo>
                    <a:pt x="728975" y="663744"/>
                  </a:lnTo>
                  <a:lnTo>
                    <a:pt x="698850" y="698850"/>
                  </a:lnTo>
                  <a:lnTo>
                    <a:pt x="663744" y="728975"/>
                  </a:lnTo>
                  <a:lnTo>
                    <a:pt x="624282" y="753493"/>
                  </a:lnTo>
                  <a:lnTo>
                    <a:pt x="581087" y="771779"/>
                  </a:lnTo>
                  <a:lnTo>
                    <a:pt x="534786" y="783209"/>
                  </a:lnTo>
                  <a:lnTo>
                    <a:pt x="486003" y="787158"/>
                  </a:lnTo>
                  <a:lnTo>
                    <a:pt x="867063" y="787158"/>
                  </a:lnTo>
                  <a:lnTo>
                    <a:pt x="898025" y="743881"/>
                  </a:lnTo>
                  <a:lnTo>
                    <a:pt x="919782" y="705407"/>
                  </a:lnTo>
                  <a:lnTo>
                    <a:pt x="938040" y="664858"/>
                  </a:lnTo>
                  <a:lnTo>
                    <a:pt x="952595" y="622440"/>
                  </a:lnTo>
                  <a:lnTo>
                    <a:pt x="963243" y="578356"/>
                  </a:lnTo>
                  <a:lnTo>
                    <a:pt x="969782" y="532809"/>
                  </a:lnTo>
                  <a:lnTo>
                    <a:pt x="972007" y="486003"/>
                  </a:lnTo>
                  <a:lnTo>
                    <a:pt x="969782" y="439197"/>
                  </a:lnTo>
                  <a:lnTo>
                    <a:pt x="963243" y="393651"/>
                  </a:lnTo>
                  <a:lnTo>
                    <a:pt x="952595" y="349566"/>
                  </a:lnTo>
                  <a:lnTo>
                    <a:pt x="938040" y="307148"/>
                  </a:lnTo>
                  <a:lnTo>
                    <a:pt x="919782" y="266600"/>
                  </a:lnTo>
                  <a:lnTo>
                    <a:pt x="898025" y="228125"/>
                  </a:lnTo>
                  <a:lnTo>
                    <a:pt x="872972" y="191927"/>
                  </a:lnTo>
                  <a:lnTo>
                    <a:pt x="867063" y="184848"/>
                  </a:lnTo>
                  <a:close/>
                </a:path>
              </a:pathLst>
            </a:custGeom>
            <a:solidFill>
              <a:srgbClr val="E83F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/>
          <p:nvPr/>
        </p:nvSpPr>
        <p:spPr>
          <a:xfrm>
            <a:off x="3429012" y="1484629"/>
            <a:ext cx="972185" cy="972819"/>
          </a:xfrm>
          <a:custGeom>
            <a:avLst/>
            <a:gdLst/>
            <a:ahLst/>
            <a:cxnLst/>
            <a:rect l="l" t="t" r="r" b="b"/>
            <a:pathLst>
              <a:path w="972185" h="972819">
                <a:moveTo>
                  <a:pt x="972007" y="0"/>
                </a:moveTo>
                <a:lnTo>
                  <a:pt x="787146" y="0"/>
                </a:lnTo>
                <a:lnTo>
                  <a:pt x="787146" y="185420"/>
                </a:lnTo>
                <a:lnTo>
                  <a:pt x="787146" y="787400"/>
                </a:lnTo>
                <a:lnTo>
                  <a:pt x="184835" y="787400"/>
                </a:lnTo>
                <a:lnTo>
                  <a:pt x="184835" y="185420"/>
                </a:lnTo>
                <a:lnTo>
                  <a:pt x="787146" y="185420"/>
                </a:lnTo>
                <a:lnTo>
                  <a:pt x="787146" y="0"/>
                </a:lnTo>
                <a:lnTo>
                  <a:pt x="0" y="0"/>
                </a:lnTo>
                <a:lnTo>
                  <a:pt x="0" y="185420"/>
                </a:lnTo>
                <a:lnTo>
                  <a:pt x="0" y="787400"/>
                </a:lnTo>
                <a:lnTo>
                  <a:pt x="0" y="972820"/>
                </a:lnTo>
                <a:lnTo>
                  <a:pt x="972007" y="972820"/>
                </a:lnTo>
                <a:lnTo>
                  <a:pt x="972007" y="787514"/>
                </a:lnTo>
                <a:lnTo>
                  <a:pt x="972007" y="185420"/>
                </a:lnTo>
                <a:lnTo>
                  <a:pt x="972007" y="185204"/>
                </a:lnTo>
                <a:lnTo>
                  <a:pt x="972007" y="0"/>
                </a:lnTo>
                <a:close/>
              </a:path>
            </a:pathLst>
          </a:custGeom>
          <a:solidFill>
            <a:srgbClr val="0063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457011" y="5372992"/>
            <a:ext cx="972185" cy="972185"/>
          </a:xfrm>
          <a:custGeom>
            <a:avLst/>
            <a:gdLst/>
            <a:ahLst/>
            <a:cxnLst/>
            <a:rect l="l" t="t" r="r" b="b"/>
            <a:pathLst>
              <a:path w="972185" h="972185">
                <a:moveTo>
                  <a:pt x="486003" y="0"/>
                </a:moveTo>
                <a:lnTo>
                  <a:pt x="439197" y="2224"/>
                </a:lnTo>
                <a:lnTo>
                  <a:pt x="393651" y="8763"/>
                </a:lnTo>
                <a:lnTo>
                  <a:pt x="349566" y="19411"/>
                </a:lnTo>
                <a:lnTo>
                  <a:pt x="307148" y="33966"/>
                </a:lnTo>
                <a:lnTo>
                  <a:pt x="266600" y="52224"/>
                </a:lnTo>
                <a:lnTo>
                  <a:pt x="228125" y="73981"/>
                </a:lnTo>
                <a:lnTo>
                  <a:pt x="191927" y="99034"/>
                </a:lnTo>
                <a:lnTo>
                  <a:pt x="158210" y="127178"/>
                </a:lnTo>
                <a:lnTo>
                  <a:pt x="127178" y="158210"/>
                </a:lnTo>
                <a:lnTo>
                  <a:pt x="99034" y="191927"/>
                </a:lnTo>
                <a:lnTo>
                  <a:pt x="73981" y="228125"/>
                </a:lnTo>
                <a:lnTo>
                  <a:pt x="52224" y="266600"/>
                </a:lnTo>
                <a:lnTo>
                  <a:pt x="33966" y="307148"/>
                </a:lnTo>
                <a:lnTo>
                  <a:pt x="19411" y="349566"/>
                </a:lnTo>
                <a:lnTo>
                  <a:pt x="8763" y="393651"/>
                </a:lnTo>
                <a:lnTo>
                  <a:pt x="2224" y="439197"/>
                </a:lnTo>
                <a:lnTo>
                  <a:pt x="0" y="486003"/>
                </a:lnTo>
                <a:lnTo>
                  <a:pt x="2224" y="532809"/>
                </a:lnTo>
                <a:lnTo>
                  <a:pt x="8763" y="578356"/>
                </a:lnTo>
                <a:lnTo>
                  <a:pt x="19411" y="622440"/>
                </a:lnTo>
                <a:lnTo>
                  <a:pt x="33966" y="664858"/>
                </a:lnTo>
                <a:lnTo>
                  <a:pt x="52224" y="705407"/>
                </a:lnTo>
                <a:lnTo>
                  <a:pt x="73981" y="743881"/>
                </a:lnTo>
                <a:lnTo>
                  <a:pt x="99034" y="780079"/>
                </a:lnTo>
                <a:lnTo>
                  <a:pt x="127178" y="813796"/>
                </a:lnTo>
                <a:lnTo>
                  <a:pt x="158210" y="844828"/>
                </a:lnTo>
                <a:lnTo>
                  <a:pt x="191927" y="872972"/>
                </a:lnTo>
                <a:lnTo>
                  <a:pt x="228125" y="898025"/>
                </a:lnTo>
                <a:lnTo>
                  <a:pt x="266600" y="919782"/>
                </a:lnTo>
                <a:lnTo>
                  <a:pt x="307148" y="938040"/>
                </a:lnTo>
                <a:lnTo>
                  <a:pt x="349566" y="952595"/>
                </a:lnTo>
                <a:lnTo>
                  <a:pt x="393651" y="963243"/>
                </a:lnTo>
                <a:lnTo>
                  <a:pt x="439197" y="969782"/>
                </a:lnTo>
                <a:lnTo>
                  <a:pt x="486003" y="972007"/>
                </a:lnTo>
                <a:lnTo>
                  <a:pt x="532809" y="969782"/>
                </a:lnTo>
                <a:lnTo>
                  <a:pt x="578355" y="963243"/>
                </a:lnTo>
                <a:lnTo>
                  <a:pt x="622439" y="952595"/>
                </a:lnTo>
                <a:lnTo>
                  <a:pt x="664856" y="938040"/>
                </a:lnTo>
                <a:lnTo>
                  <a:pt x="705404" y="919782"/>
                </a:lnTo>
                <a:lnTo>
                  <a:pt x="743878" y="898025"/>
                </a:lnTo>
                <a:lnTo>
                  <a:pt x="780074" y="872972"/>
                </a:lnTo>
                <a:lnTo>
                  <a:pt x="813790" y="844828"/>
                </a:lnTo>
                <a:lnTo>
                  <a:pt x="844821" y="813796"/>
                </a:lnTo>
                <a:lnTo>
                  <a:pt x="872964" y="780079"/>
                </a:lnTo>
                <a:lnTo>
                  <a:pt x="898016" y="743881"/>
                </a:lnTo>
                <a:lnTo>
                  <a:pt x="919772" y="705407"/>
                </a:lnTo>
                <a:lnTo>
                  <a:pt x="938029" y="664858"/>
                </a:lnTo>
                <a:lnTo>
                  <a:pt x="952583" y="622440"/>
                </a:lnTo>
                <a:lnTo>
                  <a:pt x="963231" y="578356"/>
                </a:lnTo>
                <a:lnTo>
                  <a:pt x="969769" y="532809"/>
                </a:lnTo>
                <a:lnTo>
                  <a:pt x="971994" y="486003"/>
                </a:lnTo>
                <a:lnTo>
                  <a:pt x="969769" y="439197"/>
                </a:lnTo>
                <a:lnTo>
                  <a:pt x="963231" y="393651"/>
                </a:lnTo>
                <a:lnTo>
                  <a:pt x="952583" y="349566"/>
                </a:lnTo>
                <a:lnTo>
                  <a:pt x="938029" y="307148"/>
                </a:lnTo>
                <a:lnTo>
                  <a:pt x="919772" y="266600"/>
                </a:lnTo>
                <a:lnTo>
                  <a:pt x="898016" y="228125"/>
                </a:lnTo>
                <a:lnTo>
                  <a:pt x="872964" y="191927"/>
                </a:lnTo>
                <a:lnTo>
                  <a:pt x="844821" y="158210"/>
                </a:lnTo>
                <a:lnTo>
                  <a:pt x="813790" y="127178"/>
                </a:lnTo>
                <a:lnTo>
                  <a:pt x="780074" y="99034"/>
                </a:lnTo>
                <a:lnTo>
                  <a:pt x="743878" y="73981"/>
                </a:lnTo>
                <a:lnTo>
                  <a:pt x="705404" y="52224"/>
                </a:lnTo>
                <a:lnTo>
                  <a:pt x="664856" y="33966"/>
                </a:lnTo>
                <a:lnTo>
                  <a:pt x="622439" y="19411"/>
                </a:lnTo>
                <a:lnTo>
                  <a:pt x="578355" y="8763"/>
                </a:lnTo>
                <a:lnTo>
                  <a:pt x="532809" y="2224"/>
                </a:lnTo>
                <a:lnTo>
                  <a:pt x="486003" y="0"/>
                </a:lnTo>
                <a:close/>
              </a:path>
            </a:pathLst>
          </a:custGeom>
          <a:solidFill>
            <a:srgbClr val="3DB5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429007" y="3429001"/>
            <a:ext cx="972185" cy="972185"/>
          </a:xfrm>
          <a:custGeom>
            <a:avLst/>
            <a:gdLst/>
            <a:ahLst/>
            <a:cxnLst/>
            <a:rect l="l" t="t" r="r" b="b"/>
            <a:pathLst>
              <a:path w="972185" h="972185">
                <a:moveTo>
                  <a:pt x="486003" y="0"/>
                </a:moveTo>
                <a:lnTo>
                  <a:pt x="439197" y="2224"/>
                </a:lnTo>
                <a:lnTo>
                  <a:pt x="393651" y="8763"/>
                </a:lnTo>
                <a:lnTo>
                  <a:pt x="349566" y="19411"/>
                </a:lnTo>
                <a:lnTo>
                  <a:pt x="307148" y="33966"/>
                </a:lnTo>
                <a:lnTo>
                  <a:pt x="266600" y="52224"/>
                </a:lnTo>
                <a:lnTo>
                  <a:pt x="228125" y="73981"/>
                </a:lnTo>
                <a:lnTo>
                  <a:pt x="191927" y="99034"/>
                </a:lnTo>
                <a:lnTo>
                  <a:pt x="158210" y="127178"/>
                </a:lnTo>
                <a:lnTo>
                  <a:pt x="127178" y="158210"/>
                </a:lnTo>
                <a:lnTo>
                  <a:pt x="99034" y="191927"/>
                </a:lnTo>
                <a:lnTo>
                  <a:pt x="73981" y="228125"/>
                </a:lnTo>
                <a:lnTo>
                  <a:pt x="52224" y="266600"/>
                </a:lnTo>
                <a:lnTo>
                  <a:pt x="33966" y="307148"/>
                </a:lnTo>
                <a:lnTo>
                  <a:pt x="19411" y="349566"/>
                </a:lnTo>
                <a:lnTo>
                  <a:pt x="8763" y="393651"/>
                </a:lnTo>
                <a:lnTo>
                  <a:pt x="2224" y="439197"/>
                </a:lnTo>
                <a:lnTo>
                  <a:pt x="0" y="486003"/>
                </a:lnTo>
                <a:lnTo>
                  <a:pt x="2224" y="532809"/>
                </a:lnTo>
                <a:lnTo>
                  <a:pt x="8763" y="578355"/>
                </a:lnTo>
                <a:lnTo>
                  <a:pt x="19411" y="622439"/>
                </a:lnTo>
                <a:lnTo>
                  <a:pt x="33966" y="664856"/>
                </a:lnTo>
                <a:lnTo>
                  <a:pt x="52224" y="705404"/>
                </a:lnTo>
                <a:lnTo>
                  <a:pt x="73981" y="743878"/>
                </a:lnTo>
                <a:lnTo>
                  <a:pt x="99034" y="780074"/>
                </a:lnTo>
                <a:lnTo>
                  <a:pt x="127178" y="813790"/>
                </a:lnTo>
                <a:lnTo>
                  <a:pt x="158210" y="844821"/>
                </a:lnTo>
                <a:lnTo>
                  <a:pt x="191927" y="872964"/>
                </a:lnTo>
                <a:lnTo>
                  <a:pt x="228125" y="898016"/>
                </a:lnTo>
                <a:lnTo>
                  <a:pt x="266600" y="919772"/>
                </a:lnTo>
                <a:lnTo>
                  <a:pt x="307148" y="938029"/>
                </a:lnTo>
                <a:lnTo>
                  <a:pt x="349566" y="952583"/>
                </a:lnTo>
                <a:lnTo>
                  <a:pt x="393651" y="963231"/>
                </a:lnTo>
                <a:lnTo>
                  <a:pt x="439197" y="969769"/>
                </a:lnTo>
                <a:lnTo>
                  <a:pt x="486003" y="971994"/>
                </a:lnTo>
                <a:lnTo>
                  <a:pt x="532809" y="969769"/>
                </a:lnTo>
                <a:lnTo>
                  <a:pt x="578356" y="963231"/>
                </a:lnTo>
                <a:lnTo>
                  <a:pt x="622440" y="952583"/>
                </a:lnTo>
                <a:lnTo>
                  <a:pt x="664858" y="938029"/>
                </a:lnTo>
                <a:lnTo>
                  <a:pt x="705407" y="919772"/>
                </a:lnTo>
                <a:lnTo>
                  <a:pt x="743881" y="898016"/>
                </a:lnTo>
                <a:lnTo>
                  <a:pt x="780079" y="872964"/>
                </a:lnTo>
                <a:lnTo>
                  <a:pt x="813796" y="844821"/>
                </a:lnTo>
                <a:lnTo>
                  <a:pt x="844828" y="813790"/>
                </a:lnTo>
                <a:lnTo>
                  <a:pt x="872972" y="780074"/>
                </a:lnTo>
                <a:lnTo>
                  <a:pt x="898025" y="743878"/>
                </a:lnTo>
                <a:lnTo>
                  <a:pt x="919782" y="705404"/>
                </a:lnTo>
                <a:lnTo>
                  <a:pt x="938040" y="664856"/>
                </a:lnTo>
                <a:lnTo>
                  <a:pt x="952595" y="622439"/>
                </a:lnTo>
                <a:lnTo>
                  <a:pt x="963243" y="578355"/>
                </a:lnTo>
                <a:lnTo>
                  <a:pt x="969782" y="532809"/>
                </a:lnTo>
                <a:lnTo>
                  <a:pt x="972007" y="486003"/>
                </a:lnTo>
                <a:lnTo>
                  <a:pt x="969782" y="439197"/>
                </a:lnTo>
                <a:lnTo>
                  <a:pt x="963243" y="393651"/>
                </a:lnTo>
                <a:lnTo>
                  <a:pt x="952595" y="349566"/>
                </a:lnTo>
                <a:lnTo>
                  <a:pt x="938040" y="307148"/>
                </a:lnTo>
                <a:lnTo>
                  <a:pt x="919782" y="266600"/>
                </a:lnTo>
                <a:lnTo>
                  <a:pt x="898025" y="228125"/>
                </a:lnTo>
                <a:lnTo>
                  <a:pt x="872972" y="191927"/>
                </a:lnTo>
                <a:lnTo>
                  <a:pt x="844828" y="158210"/>
                </a:lnTo>
                <a:lnTo>
                  <a:pt x="813796" y="127178"/>
                </a:lnTo>
                <a:lnTo>
                  <a:pt x="780079" y="99034"/>
                </a:lnTo>
                <a:lnTo>
                  <a:pt x="743881" y="73981"/>
                </a:lnTo>
                <a:lnTo>
                  <a:pt x="705407" y="52224"/>
                </a:lnTo>
                <a:lnTo>
                  <a:pt x="664858" y="33966"/>
                </a:lnTo>
                <a:lnTo>
                  <a:pt x="622440" y="19411"/>
                </a:lnTo>
                <a:lnTo>
                  <a:pt x="578356" y="8763"/>
                </a:lnTo>
                <a:lnTo>
                  <a:pt x="532809" y="2224"/>
                </a:lnTo>
                <a:lnTo>
                  <a:pt x="486003" y="0"/>
                </a:lnTo>
                <a:close/>
              </a:path>
            </a:pathLst>
          </a:custGeom>
          <a:solidFill>
            <a:srgbClr val="0063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12999" y="2457004"/>
            <a:ext cx="972185" cy="972185"/>
          </a:xfrm>
          <a:custGeom>
            <a:avLst/>
            <a:gdLst/>
            <a:ahLst/>
            <a:cxnLst/>
            <a:rect l="l" t="t" r="r" b="b"/>
            <a:pathLst>
              <a:path w="972185" h="972185">
                <a:moveTo>
                  <a:pt x="486003" y="0"/>
                </a:moveTo>
                <a:lnTo>
                  <a:pt x="439197" y="2224"/>
                </a:lnTo>
                <a:lnTo>
                  <a:pt x="393651" y="8763"/>
                </a:lnTo>
                <a:lnTo>
                  <a:pt x="349566" y="19411"/>
                </a:lnTo>
                <a:lnTo>
                  <a:pt x="307148" y="33966"/>
                </a:lnTo>
                <a:lnTo>
                  <a:pt x="266600" y="52224"/>
                </a:lnTo>
                <a:lnTo>
                  <a:pt x="228125" y="73981"/>
                </a:lnTo>
                <a:lnTo>
                  <a:pt x="191927" y="99034"/>
                </a:lnTo>
                <a:lnTo>
                  <a:pt x="158210" y="127178"/>
                </a:lnTo>
                <a:lnTo>
                  <a:pt x="127178" y="158210"/>
                </a:lnTo>
                <a:lnTo>
                  <a:pt x="99034" y="191927"/>
                </a:lnTo>
                <a:lnTo>
                  <a:pt x="73981" y="228125"/>
                </a:lnTo>
                <a:lnTo>
                  <a:pt x="52224" y="266600"/>
                </a:lnTo>
                <a:lnTo>
                  <a:pt x="33966" y="307148"/>
                </a:lnTo>
                <a:lnTo>
                  <a:pt x="19411" y="349566"/>
                </a:lnTo>
                <a:lnTo>
                  <a:pt x="8763" y="393651"/>
                </a:lnTo>
                <a:lnTo>
                  <a:pt x="2224" y="439197"/>
                </a:lnTo>
                <a:lnTo>
                  <a:pt x="0" y="486003"/>
                </a:lnTo>
                <a:lnTo>
                  <a:pt x="2224" y="532809"/>
                </a:lnTo>
                <a:lnTo>
                  <a:pt x="8763" y="578355"/>
                </a:lnTo>
                <a:lnTo>
                  <a:pt x="19411" y="622439"/>
                </a:lnTo>
                <a:lnTo>
                  <a:pt x="33966" y="664856"/>
                </a:lnTo>
                <a:lnTo>
                  <a:pt x="52224" y="705404"/>
                </a:lnTo>
                <a:lnTo>
                  <a:pt x="73981" y="743878"/>
                </a:lnTo>
                <a:lnTo>
                  <a:pt x="99034" y="780074"/>
                </a:lnTo>
                <a:lnTo>
                  <a:pt x="127178" y="813790"/>
                </a:lnTo>
                <a:lnTo>
                  <a:pt x="158210" y="844821"/>
                </a:lnTo>
                <a:lnTo>
                  <a:pt x="191927" y="872964"/>
                </a:lnTo>
                <a:lnTo>
                  <a:pt x="228125" y="898016"/>
                </a:lnTo>
                <a:lnTo>
                  <a:pt x="266600" y="919772"/>
                </a:lnTo>
                <a:lnTo>
                  <a:pt x="307148" y="938029"/>
                </a:lnTo>
                <a:lnTo>
                  <a:pt x="349566" y="952583"/>
                </a:lnTo>
                <a:lnTo>
                  <a:pt x="393651" y="963231"/>
                </a:lnTo>
                <a:lnTo>
                  <a:pt x="439197" y="969769"/>
                </a:lnTo>
                <a:lnTo>
                  <a:pt x="486003" y="971994"/>
                </a:lnTo>
                <a:lnTo>
                  <a:pt x="532809" y="969769"/>
                </a:lnTo>
                <a:lnTo>
                  <a:pt x="578356" y="963231"/>
                </a:lnTo>
                <a:lnTo>
                  <a:pt x="622440" y="952583"/>
                </a:lnTo>
                <a:lnTo>
                  <a:pt x="664858" y="938029"/>
                </a:lnTo>
                <a:lnTo>
                  <a:pt x="705407" y="919772"/>
                </a:lnTo>
                <a:lnTo>
                  <a:pt x="743881" y="898016"/>
                </a:lnTo>
                <a:lnTo>
                  <a:pt x="780079" y="872964"/>
                </a:lnTo>
                <a:lnTo>
                  <a:pt x="813796" y="844821"/>
                </a:lnTo>
                <a:lnTo>
                  <a:pt x="844828" y="813790"/>
                </a:lnTo>
                <a:lnTo>
                  <a:pt x="872972" y="780074"/>
                </a:lnTo>
                <a:lnTo>
                  <a:pt x="898025" y="743878"/>
                </a:lnTo>
                <a:lnTo>
                  <a:pt x="919782" y="705404"/>
                </a:lnTo>
                <a:lnTo>
                  <a:pt x="938040" y="664856"/>
                </a:lnTo>
                <a:lnTo>
                  <a:pt x="952595" y="622439"/>
                </a:lnTo>
                <a:lnTo>
                  <a:pt x="963243" y="578355"/>
                </a:lnTo>
                <a:lnTo>
                  <a:pt x="969782" y="532809"/>
                </a:lnTo>
                <a:lnTo>
                  <a:pt x="972007" y="486003"/>
                </a:lnTo>
                <a:lnTo>
                  <a:pt x="969782" y="439197"/>
                </a:lnTo>
                <a:lnTo>
                  <a:pt x="963243" y="393651"/>
                </a:lnTo>
                <a:lnTo>
                  <a:pt x="952595" y="349566"/>
                </a:lnTo>
                <a:lnTo>
                  <a:pt x="938040" y="307148"/>
                </a:lnTo>
                <a:lnTo>
                  <a:pt x="919782" y="266600"/>
                </a:lnTo>
                <a:lnTo>
                  <a:pt x="898025" y="228125"/>
                </a:lnTo>
                <a:lnTo>
                  <a:pt x="872972" y="191927"/>
                </a:lnTo>
                <a:lnTo>
                  <a:pt x="844828" y="158210"/>
                </a:lnTo>
                <a:lnTo>
                  <a:pt x="813796" y="127178"/>
                </a:lnTo>
                <a:lnTo>
                  <a:pt x="780079" y="99034"/>
                </a:lnTo>
                <a:lnTo>
                  <a:pt x="743881" y="73981"/>
                </a:lnTo>
                <a:lnTo>
                  <a:pt x="705407" y="52224"/>
                </a:lnTo>
                <a:lnTo>
                  <a:pt x="664858" y="33966"/>
                </a:lnTo>
                <a:lnTo>
                  <a:pt x="622440" y="19411"/>
                </a:lnTo>
                <a:lnTo>
                  <a:pt x="578356" y="8763"/>
                </a:lnTo>
                <a:lnTo>
                  <a:pt x="532809" y="2224"/>
                </a:lnTo>
                <a:lnTo>
                  <a:pt x="486003" y="0"/>
                </a:lnTo>
                <a:close/>
              </a:path>
            </a:pathLst>
          </a:custGeom>
          <a:solidFill>
            <a:srgbClr val="E83F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915008" y="998998"/>
            <a:ext cx="486409" cy="486409"/>
          </a:xfrm>
          <a:custGeom>
            <a:avLst/>
            <a:gdLst/>
            <a:ahLst/>
            <a:cxnLst/>
            <a:rect l="l" t="t" r="r" b="b"/>
            <a:pathLst>
              <a:path w="486410" h="486409">
                <a:moveTo>
                  <a:pt x="243001" y="0"/>
                </a:moveTo>
                <a:lnTo>
                  <a:pt x="194026" y="4936"/>
                </a:lnTo>
                <a:lnTo>
                  <a:pt x="148411" y="19095"/>
                </a:lnTo>
                <a:lnTo>
                  <a:pt x="107133" y="41498"/>
                </a:lnTo>
                <a:lnTo>
                  <a:pt x="71170" y="71170"/>
                </a:lnTo>
                <a:lnTo>
                  <a:pt x="41498" y="107133"/>
                </a:lnTo>
                <a:lnTo>
                  <a:pt x="19095" y="148411"/>
                </a:lnTo>
                <a:lnTo>
                  <a:pt x="4936" y="194026"/>
                </a:lnTo>
                <a:lnTo>
                  <a:pt x="0" y="243001"/>
                </a:lnTo>
                <a:lnTo>
                  <a:pt x="4936" y="291973"/>
                </a:lnTo>
                <a:lnTo>
                  <a:pt x="19095" y="337586"/>
                </a:lnTo>
                <a:lnTo>
                  <a:pt x="41498" y="378864"/>
                </a:lnTo>
                <a:lnTo>
                  <a:pt x="71170" y="414828"/>
                </a:lnTo>
                <a:lnTo>
                  <a:pt x="107133" y="444501"/>
                </a:lnTo>
                <a:lnTo>
                  <a:pt x="148411" y="466906"/>
                </a:lnTo>
                <a:lnTo>
                  <a:pt x="194026" y="481066"/>
                </a:lnTo>
                <a:lnTo>
                  <a:pt x="243001" y="486003"/>
                </a:lnTo>
                <a:lnTo>
                  <a:pt x="291973" y="481066"/>
                </a:lnTo>
                <a:lnTo>
                  <a:pt x="337586" y="466906"/>
                </a:lnTo>
                <a:lnTo>
                  <a:pt x="378864" y="444501"/>
                </a:lnTo>
                <a:lnTo>
                  <a:pt x="414828" y="414828"/>
                </a:lnTo>
                <a:lnTo>
                  <a:pt x="444501" y="378864"/>
                </a:lnTo>
                <a:lnTo>
                  <a:pt x="466906" y="337586"/>
                </a:lnTo>
                <a:lnTo>
                  <a:pt x="481066" y="291973"/>
                </a:lnTo>
                <a:lnTo>
                  <a:pt x="486003" y="243001"/>
                </a:lnTo>
                <a:lnTo>
                  <a:pt x="481066" y="194026"/>
                </a:lnTo>
                <a:lnTo>
                  <a:pt x="466906" y="148411"/>
                </a:lnTo>
                <a:lnTo>
                  <a:pt x="444501" y="107133"/>
                </a:lnTo>
                <a:lnTo>
                  <a:pt x="414828" y="71170"/>
                </a:lnTo>
                <a:lnTo>
                  <a:pt x="378864" y="41498"/>
                </a:lnTo>
                <a:lnTo>
                  <a:pt x="337586" y="19095"/>
                </a:lnTo>
                <a:lnTo>
                  <a:pt x="291973" y="4936"/>
                </a:lnTo>
                <a:lnTo>
                  <a:pt x="243001" y="0"/>
                </a:lnTo>
                <a:close/>
              </a:path>
            </a:pathLst>
          </a:custGeom>
          <a:solidFill>
            <a:srgbClr val="E83F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943012" y="1971001"/>
            <a:ext cx="486409" cy="486409"/>
          </a:xfrm>
          <a:custGeom>
            <a:avLst/>
            <a:gdLst/>
            <a:ahLst/>
            <a:cxnLst/>
            <a:rect l="l" t="t" r="r" b="b"/>
            <a:pathLst>
              <a:path w="486410" h="486410">
                <a:moveTo>
                  <a:pt x="243001" y="0"/>
                </a:moveTo>
                <a:lnTo>
                  <a:pt x="194026" y="4936"/>
                </a:lnTo>
                <a:lnTo>
                  <a:pt x="148411" y="19095"/>
                </a:lnTo>
                <a:lnTo>
                  <a:pt x="107133" y="41498"/>
                </a:lnTo>
                <a:lnTo>
                  <a:pt x="71170" y="71170"/>
                </a:lnTo>
                <a:lnTo>
                  <a:pt x="41498" y="107133"/>
                </a:lnTo>
                <a:lnTo>
                  <a:pt x="19095" y="148411"/>
                </a:lnTo>
                <a:lnTo>
                  <a:pt x="4936" y="194026"/>
                </a:lnTo>
                <a:lnTo>
                  <a:pt x="0" y="243001"/>
                </a:lnTo>
                <a:lnTo>
                  <a:pt x="4936" y="291973"/>
                </a:lnTo>
                <a:lnTo>
                  <a:pt x="19095" y="337586"/>
                </a:lnTo>
                <a:lnTo>
                  <a:pt x="41498" y="378864"/>
                </a:lnTo>
                <a:lnTo>
                  <a:pt x="71170" y="414828"/>
                </a:lnTo>
                <a:lnTo>
                  <a:pt x="107133" y="444501"/>
                </a:lnTo>
                <a:lnTo>
                  <a:pt x="148411" y="466906"/>
                </a:lnTo>
                <a:lnTo>
                  <a:pt x="194026" y="481066"/>
                </a:lnTo>
                <a:lnTo>
                  <a:pt x="243001" y="486003"/>
                </a:lnTo>
                <a:lnTo>
                  <a:pt x="291977" y="481066"/>
                </a:lnTo>
                <a:lnTo>
                  <a:pt x="337592" y="466906"/>
                </a:lnTo>
                <a:lnTo>
                  <a:pt x="378869" y="444501"/>
                </a:lnTo>
                <a:lnTo>
                  <a:pt x="414832" y="414828"/>
                </a:lnTo>
                <a:lnTo>
                  <a:pt x="444504" y="378864"/>
                </a:lnTo>
                <a:lnTo>
                  <a:pt x="466908" y="337586"/>
                </a:lnTo>
                <a:lnTo>
                  <a:pt x="481066" y="291973"/>
                </a:lnTo>
                <a:lnTo>
                  <a:pt x="486003" y="243001"/>
                </a:lnTo>
                <a:lnTo>
                  <a:pt x="481066" y="194026"/>
                </a:lnTo>
                <a:lnTo>
                  <a:pt x="466908" y="148411"/>
                </a:lnTo>
                <a:lnTo>
                  <a:pt x="444504" y="107133"/>
                </a:lnTo>
                <a:lnTo>
                  <a:pt x="414832" y="71170"/>
                </a:lnTo>
                <a:lnTo>
                  <a:pt x="378869" y="41498"/>
                </a:lnTo>
                <a:lnTo>
                  <a:pt x="337592" y="19095"/>
                </a:lnTo>
                <a:lnTo>
                  <a:pt x="291977" y="4936"/>
                </a:lnTo>
                <a:lnTo>
                  <a:pt x="243001" y="0"/>
                </a:lnTo>
                <a:close/>
              </a:path>
            </a:pathLst>
          </a:custGeom>
          <a:solidFill>
            <a:srgbClr val="D3DD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485011" y="1484998"/>
            <a:ext cx="972185" cy="486409"/>
          </a:xfrm>
          <a:custGeom>
            <a:avLst/>
            <a:gdLst/>
            <a:ahLst/>
            <a:cxnLst/>
            <a:rect l="l" t="t" r="r" b="b"/>
            <a:pathLst>
              <a:path w="972185" h="486410">
                <a:moveTo>
                  <a:pt x="486003" y="0"/>
                </a:moveTo>
                <a:lnTo>
                  <a:pt x="439197" y="2224"/>
                </a:lnTo>
                <a:lnTo>
                  <a:pt x="393651" y="8763"/>
                </a:lnTo>
                <a:lnTo>
                  <a:pt x="349566" y="19411"/>
                </a:lnTo>
                <a:lnTo>
                  <a:pt x="307148" y="33966"/>
                </a:lnTo>
                <a:lnTo>
                  <a:pt x="266600" y="52224"/>
                </a:lnTo>
                <a:lnTo>
                  <a:pt x="228125" y="73981"/>
                </a:lnTo>
                <a:lnTo>
                  <a:pt x="191927" y="99034"/>
                </a:lnTo>
                <a:lnTo>
                  <a:pt x="158210" y="127178"/>
                </a:lnTo>
                <a:lnTo>
                  <a:pt x="127178" y="158210"/>
                </a:lnTo>
                <a:lnTo>
                  <a:pt x="99034" y="191927"/>
                </a:lnTo>
                <a:lnTo>
                  <a:pt x="73981" y="228125"/>
                </a:lnTo>
                <a:lnTo>
                  <a:pt x="52224" y="266600"/>
                </a:lnTo>
                <a:lnTo>
                  <a:pt x="33966" y="307148"/>
                </a:lnTo>
                <a:lnTo>
                  <a:pt x="19411" y="349566"/>
                </a:lnTo>
                <a:lnTo>
                  <a:pt x="8763" y="393651"/>
                </a:lnTo>
                <a:lnTo>
                  <a:pt x="2224" y="439197"/>
                </a:lnTo>
                <a:lnTo>
                  <a:pt x="0" y="486003"/>
                </a:lnTo>
                <a:lnTo>
                  <a:pt x="972007" y="486003"/>
                </a:lnTo>
                <a:lnTo>
                  <a:pt x="969782" y="439197"/>
                </a:lnTo>
                <a:lnTo>
                  <a:pt x="963243" y="393651"/>
                </a:lnTo>
                <a:lnTo>
                  <a:pt x="952595" y="349566"/>
                </a:lnTo>
                <a:lnTo>
                  <a:pt x="938040" y="307148"/>
                </a:lnTo>
                <a:lnTo>
                  <a:pt x="919782" y="266600"/>
                </a:lnTo>
                <a:lnTo>
                  <a:pt x="898025" y="228125"/>
                </a:lnTo>
                <a:lnTo>
                  <a:pt x="872972" y="191927"/>
                </a:lnTo>
                <a:lnTo>
                  <a:pt x="844828" y="158210"/>
                </a:lnTo>
                <a:lnTo>
                  <a:pt x="813796" y="127178"/>
                </a:lnTo>
                <a:lnTo>
                  <a:pt x="780079" y="99034"/>
                </a:lnTo>
                <a:lnTo>
                  <a:pt x="743881" y="73981"/>
                </a:lnTo>
                <a:lnTo>
                  <a:pt x="705407" y="52224"/>
                </a:lnTo>
                <a:lnTo>
                  <a:pt x="664858" y="33966"/>
                </a:lnTo>
                <a:lnTo>
                  <a:pt x="622440" y="19411"/>
                </a:lnTo>
                <a:lnTo>
                  <a:pt x="578356" y="8763"/>
                </a:lnTo>
                <a:lnTo>
                  <a:pt x="532809" y="2224"/>
                </a:lnTo>
                <a:lnTo>
                  <a:pt x="486003" y="0"/>
                </a:lnTo>
                <a:close/>
              </a:path>
            </a:pathLst>
          </a:custGeom>
          <a:solidFill>
            <a:srgbClr val="D3DDF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7" name="object 27"/>
          <p:cNvGrpSpPr/>
          <p:nvPr/>
        </p:nvGrpSpPr>
        <p:grpSpPr>
          <a:xfrm>
            <a:off x="1485011" y="2457006"/>
            <a:ext cx="1944370" cy="1944370"/>
            <a:chOff x="1485011" y="2457006"/>
            <a:chExt cx="1944370" cy="1944370"/>
          </a:xfrm>
        </p:grpSpPr>
        <p:sp>
          <p:nvSpPr>
            <p:cNvPr id="28" name="object 28"/>
            <p:cNvSpPr/>
            <p:nvPr/>
          </p:nvSpPr>
          <p:spPr>
            <a:xfrm>
              <a:off x="1485011" y="3428998"/>
              <a:ext cx="972185" cy="486409"/>
            </a:xfrm>
            <a:custGeom>
              <a:avLst/>
              <a:gdLst/>
              <a:ahLst/>
              <a:cxnLst/>
              <a:rect l="l" t="t" r="r" b="b"/>
              <a:pathLst>
                <a:path w="972185" h="486410">
                  <a:moveTo>
                    <a:pt x="486003" y="0"/>
                  </a:moveTo>
                  <a:lnTo>
                    <a:pt x="439197" y="2224"/>
                  </a:lnTo>
                  <a:lnTo>
                    <a:pt x="393651" y="8763"/>
                  </a:lnTo>
                  <a:lnTo>
                    <a:pt x="349566" y="19411"/>
                  </a:lnTo>
                  <a:lnTo>
                    <a:pt x="307148" y="33966"/>
                  </a:lnTo>
                  <a:lnTo>
                    <a:pt x="266600" y="52224"/>
                  </a:lnTo>
                  <a:lnTo>
                    <a:pt x="228125" y="73981"/>
                  </a:lnTo>
                  <a:lnTo>
                    <a:pt x="191927" y="99034"/>
                  </a:lnTo>
                  <a:lnTo>
                    <a:pt x="158210" y="127178"/>
                  </a:lnTo>
                  <a:lnTo>
                    <a:pt x="127178" y="158210"/>
                  </a:lnTo>
                  <a:lnTo>
                    <a:pt x="99034" y="191927"/>
                  </a:lnTo>
                  <a:lnTo>
                    <a:pt x="73981" y="228125"/>
                  </a:lnTo>
                  <a:lnTo>
                    <a:pt x="52224" y="266600"/>
                  </a:lnTo>
                  <a:lnTo>
                    <a:pt x="33966" y="307148"/>
                  </a:lnTo>
                  <a:lnTo>
                    <a:pt x="19411" y="349566"/>
                  </a:lnTo>
                  <a:lnTo>
                    <a:pt x="8763" y="393651"/>
                  </a:lnTo>
                  <a:lnTo>
                    <a:pt x="2224" y="439197"/>
                  </a:lnTo>
                  <a:lnTo>
                    <a:pt x="0" y="486003"/>
                  </a:lnTo>
                  <a:lnTo>
                    <a:pt x="972007" y="486003"/>
                  </a:lnTo>
                  <a:lnTo>
                    <a:pt x="969782" y="439197"/>
                  </a:lnTo>
                  <a:lnTo>
                    <a:pt x="963243" y="393651"/>
                  </a:lnTo>
                  <a:lnTo>
                    <a:pt x="952595" y="349566"/>
                  </a:lnTo>
                  <a:lnTo>
                    <a:pt x="938040" y="307148"/>
                  </a:lnTo>
                  <a:lnTo>
                    <a:pt x="919782" y="266600"/>
                  </a:lnTo>
                  <a:lnTo>
                    <a:pt x="898025" y="228125"/>
                  </a:lnTo>
                  <a:lnTo>
                    <a:pt x="872972" y="191927"/>
                  </a:lnTo>
                  <a:lnTo>
                    <a:pt x="844828" y="158210"/>
                  </a:lnTo>
                  <a:lnTo>
                    <a:pt x="813796" y="127178"/>
                  </a:lnTo>
                  <a:lnTo>
                    <a:pt x="780079" y="99034"/>
                  </a:lnTo>
                  <a:lnTo>
                    <a:pt x="743881" y="73981"/>
                  </a:lnTo>
                  <a:lnTo>
                    <a:pt x="705407" y="52224"/>
                  </a:lnTo>
                  <a:lnTo>
                    <a:pt x="664858" y="33966"/>
                  </a:lnTo>
                  <a:lnTo>
                    <a:pt x="622440" y="19411"/>
                  </a:lnTo>
                  <a:lnTo>
                    <a:pt x="578356" y="8763"/>
                  </a:lnTo>
                  <a:lnTo>
                    <a:pt x="532809" y="2224"/>
                  </a:lnTo>
                  <a:lnTo>
                    <a:pt x="486003" y="0"/>
                  </a:lnTo>
                  <a:close/>
                </a:path>
              </a:pathLst>
            </a:custGeom>
            <a:solidFill>
              <a:srgbClr val="3DB5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457011" y="2457006"/>
              <a:ext cx="972185" cy="1944370"/>
            </a:xfrm>
            <a:custGeom>
              <a:avLst/>
              <a:gdLst/>
              <a:ahLst/>
              <a:cxnLst/>
              <a:rect l="l" t="t" r="r" b="b"/>
              <a:pathLst>
                <a:path w="972185" h="1944370">
                  <a:moveTo>
                    <a:pt x="971994" y="0"/>
                  </a:moveTo>
                  <a:lnTo>
                    <a:pt x="923482" y="1189"/>
                  </a:lnTo>
                  <a:lnTo>
                    <a:pt x="875585" y="4721"/>
                  </a:lnTo>
                  <a:lnTo>
                    <a:pt x="828360" y="10538"/>
                  </a:lnTo>
                  <a:lnTo>
                    <a:pt x="781862" y="18587"/>
                  </a:lnTo>
                  <a:lnTo>
                    <a:pt x="736147" y="28810"/>
                  </a:lnTo>
                  <a:lnTo>
                    <a:pt x="691270" y="41153"/>
                  </a:lnTo>
                  <a:lnTo>
                    <a:pt x="647287" y="55559"/>
                  </a:lnTo>
                  <a:lnTo>
                    <a:pt x="604254" y="71973"/>
                  </a:lnTo>
                  <a:lnTo>
                    <a:pt x="562226" y="90339"/>
                  </a:lnTo>
                  <a:lnTo>
                    <a:pt x="521260" y="110602"/>
                  </a:lnTo>
                  <a:lnTo>
                    <a:pt x="481410" y="132706"/>
                  </a:lnTo>
                  <a:lnTo>
                    <a:pt x="442733" y="156594"/>
                  </a:lnTo>
                  <a:lnTo>
                    <a:pt x="405285" y="182212"/>
                  </a:lnTo>
                  <a:lnTo>
                    <a:pt x="369120" y="209504"/>
                  </a:lnTo>
                  <a:lnTo>
                    <a:pt x="334295" y="238414"/>
                  </a:lnTo>
                  <a:lnTo>
                    <a:pt x="300865" y="268886"/>
                  </a:lnTo>
                  <a:lnTo>
                    <a:pt x="268886" y="300865"/>
                  </a:lnTo>
                  <a:lnTo>
                    <a:pt x="238414" y="334295"/>
                  </a:lnTo>
                  <a:lnTo>
                    <a:pt x="209504" y="369120"/>
                  </a:lnTo>
                  <a:lnTo>
                    <a:pt x="182212" y="405285"/>
                  </a:lnTo>
                  <a:lnTo>
                    <a:pt x="156594" y="442733"/>
                  </a:lnTo>
                  <a:lnTo>
                    <a:pt x="132706" y="481410"/>
                  </a:lnTo>
                  <a:lnTo>
                    <a:pt x="110602" y="521260"/>
                  </a:lnTo>
                  <a:lnTo>
                    <a:pt x="90339" y="562226"/>
                  </a:lnTo>
                  <a:lnTo>
                    <a:pt x="71973" y="604254"/>
                  </a:lnTo>
                  <a:lnTo>
                    <a:pt x="55559" y="647287"/>
                  </a:lnTo>
                  <a:lnTo>
                    <a:pt x="41153" y="691270"/>
                  </a:lnTo>
                  <a:lnTo>
                    <a:pt x="28810" y="736147"/>
                  </a:lnTo>
                  <a:lnTo>
                    <a:pt x="18587" y="781862"/>
                  </a:lnTo>
                  <a:lnTo>
                    <a:pt x="10538" y="828360"/>
                  </a:lnTo>
                  <a:lnTo>
                    <a:pt x="4721" y="875585"/>
                  </a:lnTo>
                  <a:lnTo>
                    <a:pt x="1189" y="923482"/>
                  </a:lnTo>
                  <a:lnTo>
                    <a:pt x="0" y="971994"/>
                  </a:lnTo>
                  <a:lnTo>
                    <a:pt x="1189" y="1020506"/>
                  </a:lnTo>
                  <a:lnTo>
                    <a:pt x="4721" y="1068403"/>
                  </a:lnTo>
                  <a:lnTo>
                    <a:pt x="10538" y="1115628"/>
                  </a:lnTo>
                  <a:lnTo>
                    <a:pt x="18587" y="1162126"/>
                  </a:lnTo>
                  <a:lnTo>
                    <a:pt x="28810" y="1207841"/>
                  </a:lnTo>
                  <a:lnTo>
                    <a:pt x="41153" y="1252718"/>
                  </a:lnTo>
                  <a:lnTo>
                    <a:pt x="55559" y="1296701"/>
                  </a:lnTo>
                  <a:lnTo>
                    <a:pt x="71973" y="1339734"/>
                  </a:lnTo>
                  <a:lnTo>
                    <a:pt x="90339" y="1381762"/>
                  </a:lnTo>
                  <a:lnTo>
                    <a:pt x="110602" y="1422728"/>
                  </a:lnTo>
                  <a:lnTo>
                    <a:pt x="132706" y="1462578"/>
                  </a:lnTo>
                  <a:lnTo>
                    <a:pt x="156594" y="1501255"/>
                  </a:lnTo>
                  <a:lnTo>
                    <a:pt x="182212" y="1538703"/>
                  </a:lnTo>
                  <a:lnTo>
                    <a:pt x="209504" y="1574868"/>
                  </a:lnTo>
                  <a:lnTo>
                    <a:pt x="238414" y="1609693"/>
                  </a:lnTo>
                  <a:lnTo>
                    <a:pt x="268886" y="1643123"/>
                  </a:lnTo>
                  <a:lnTo>
                    <a:pt x="300865" y="1675102"/>
                  </a:lnTo>
                  <a:lnTo>
                    <a:pt x="334295" y="1705574"/>
                  </a:lnTo>
                  <a:lnTo>
                    <a:pt x="369120" y="1734484"/>
                  </a:lnTo>
                  <a:lnTo>
                    <a:pt x="405285" y="1761776"/>
                  </a:lnTo>
                  <a:lnTo>
                    <a:pt x="442733" y="1787394"/>
                  </a:lnTo>
                  <a:lnTo>
                    <a:pt x="481410" y="1811282"/>
                  </a:lnTo>
                  <a:lnTo>
                    <a:pt x="521260" y="1833386"/>
                  </a:lnTo>
                  <a:lnTo>
                    <a:pt x="562226" y="1853649"/>
                  </a:lnTo>
                  <a:lnTo>
                    <a:pt x="604254" y="1872015"/>
                  </a:lnTo>
                  <a:lnTo>
                    <a:pt x="647287" y="1888429"/>
                  </a:lnTo>
                  <a:lnTo>
                    <a:pt x="691270" y="1902835"/>
                  </a:lnTo>
                  <a:lnTo>
                    <a:pt x="736147" y="1915178"/>
                  </a:lnTo>
                  <a:lnTo>
                    <a:pt x="781862" y="1925401"/>
                  </a:lnTo>
                  <a:lnTo>
                    <a:pt x="828360" y="1933450"/>
                  </a:lnTo>
                  <a:lnTo>
                    <a:pt x="875585" y="1939267"/>
                  </a:lnTo>
                  <a:lnTo>
                    <a:pt x="923482" y="1942799"/>
                  </a:lnTo>
                  <a:lnTo>
                    <a:pt x="971994" y="1943988"/>
                  </a:lnTo>
                  <a:lnTo>
                    <a:pt x="971994" y="0"/>
                  </a:lnTo>
                  <a:close/>
                </a:path>
              </a:pathLst>
            </a:custGeom>
            <a:solidFill>
              <a:srgbClr val="E83F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/>
          <p:nvPr/>
        </p:nvSpPr>
        <p:spPr>
          <a:xfrm>
            <a:off x="9996602" y="513003"/>
            <a:ext cx="1620520" cy="374650"/>
          </a:xfrm>
          <a:custGeom>
            <a:avLst/>
            <a:gdLst/>
            <a:ahLst/>
            <a:cxnLst/>
            <a:rect l="l" t="t" r="r" b="b"/>
            <a:pathLst>
              <a:path w="1620520" h="374650">
                <a:moveTo>
                  <a:pt x="356679" y="199872"/>
                </a:moveTo>
                <a:lnTo>
                  <a:pt x="350723" y="152095"/>
                </a:lnTo>
                <a:lnTo>
                  <a:pt x="333667" y="110058"/>
                </a:lnTo>
                <a:lnTo>
                  <a:pt x="306705" y="75082"/>
                </a:lnTo>
                <a:lnTo>
                  <a:pt x="290068" y="62687"/>
                </a:lnTo>
                <a:lnTo>
                  <a:pt x="290068" y="199872"/>
                </a:lnTo>
                <a:lnTo>
                  <a:pt x="281978" y="245325"/>
                </a:lnTo>
                <a:lnTo>
                  <a:pt x="259181" y="281355"/>
                </a:lnTo>
                <a:lnTo>
                  <a:pt x="223888" y="305104"/>
                </a:lnTo>
                <a:lnTo>
                  <a:pt x="178333" y="313651"/>
                </a:lnTo>
                <a:lnTo>
                  <a:pt x="132765" y="305104"/>
                </a:lnTo>
                <a:lnTo>
                  <a:pt x="97485" y="281355"/>
                </a:lnTo>
                <a:lnTo>
                  <a:pt x="74701" y="245325"/>
                </a:lnTo>
                <a:lnTo>
                  <a:pt x="66624" y="199872"/>
                </a:lnTo>
                <a:lnTo>
                  <a:pt x="74701" y="154508"/>
                </a:lnTo>
                <a:lnTo>
                  <a:pt x="97485" y="118643"/>
                </a:lnTo>
                <a:lnTo>
                  <a:pt x="132765" y="95084"/>
                </a:lnTo>
                <a:lnTo>
                  <a:pt x="178333" y="86614"/>
                </a:lnTo>
                <a:lnTo>
                  <a:pt x="223888" y="95084"/>
                </a:lnTo>
                <a:lnTo>
                  <a:pt x="259181" y="118643"/>
                </a:lnTo>
                <a:lnTo>
                  <a:pt x="281978" y="154508"/>
                </a:lnTo>
                <a:lnTo>
                  <a:pt x="290068" y="199872"/>
                </a:lnTo>
                <a:lnTo>
                  <a:pt x="290068" y="62687"/>
                </a:lnTo>
                <a:lnTo>
                  <a:pt x="271030" y="48488"/>
                </a:lnTo>
                <a:lnTo>
                  <a:pt x="227850" y="31559"/>
                </a:lnTo>
                <a:lnTo>
                  <a:pt x="178333" y="25628"/>
                </a:lnTo>
                <a:lnTo>
                  <a:pt x="128816" y="31559"/>
                </a:lnTo>
                <a:lnTo>
                  <a:pt x="85623" y="48488"/>
                </a:lnTo>
                <a:lnTo>
                  <a:pt x="49961" y="75082"/>
                </a:lnTo>
                <a:lnTo>
                  <a:pt x="22999" y="110058"/>
                </a:lnTo>
                <a:lnTo>
                  <a:pt x="5943" y="152095"/>
                </a:lnTo>
                <a:lnTo>
                  <a:pt x="0" y="199872"/>
                </a:lnTo>
                <a:lnTo>
                  <a:pt x="5943" y="247662"/>
                </a:lnTo>
                <a:lnTo>
                  <a:pt x="22999" y="289687"/>
                </a:lnTo>
                <a:lnTo>
                  <a:pt x="49961" y="324662"/>
                </a:lnTo>
                <a:lnTo>
                  <a:pt x="85623" y="351269"/>
                </a:lnTo>
                <a:lnTo>
                  <a:pt x="128816" y="368185"/>
                </a:lnTo>
                <a:lnTo>
                  <a:pt x="178333" y="374116"/>
                </a:lnTo>
                <a:lnTo>
                  <a:pt x="227850" y="368185"/>
                </a:lnTo>
                <a:lnTo>
                  <a:pt x="271030" y="351269"/>
                </a:lnTo>
                <a:lnTo>
                  <a:pt x="306705" y="324662"/>
                </a:lnTo>
                <a:lnTo>
                  <a:pt x="333667" y="289687"/>
                </a:lnTo>
                <a:lnTo>
                  <a:pt x="350723" y="247662"/>
                </a:lnTo>
                <a:lnTo>
                  <a:pt x="356679" y="199872"/>
                </a:lnTo>
                <a:close/>
              </a:path>
              <a:path w="1620520" h="374650">
                <a:moveTo>
                  <a:pt x="655472" y="3594"/>
                </a:moveTo>
                <a:lnTo>
                  <a:pt x="594487" y="3594"/>
                </a:lnTo>
                <a:lnTo>
                  <a:pt x="594487" y="151193"/>
                </a:lnTo>
                <a:lnTo>
                  <a:pt x="594487" y="240868"/>
                </a:lnTo>
                <a:lnTo>
                  <a:pt x="589140" y="271614"/>
                </a:lnTo>
                <a:lnTo>
                  <a:pt x="574052" y="295770"/>
                </a:lnTo>
                <a:lnTo>
                  <a:pt x="550595" y="311569"/>
                </a:lnTo>
                <a:lnTo>
                  <a:pt x="520179" y="317233"/>
                </a:lnTo>
                <a:lnTo>
                  <a:pt x="489673" y="311569"/>
                </a:lnTo>
                <a:lnTo>
                  <a:pt x="466039" y="295770"/>
                </a:lnTo>
                <a:lnTo>
                  <a:pt x="450773" y="271614"/>
                </a:lnTo>
                <a:lnTo>
                  <a:pt x="445350" y="240868"/>
                </a:lnTo>
                <a:lnTo>
                  <a:pt x="450773" y="210134"/>
                </a:lnTo>
                <a:lnTo>
                  <a:pt x="466039" y="185966"/>
                </a:lnTo>
                <a:lnTo>
                  <a:pt x="489673" y="170180"/>
                </a:lnTo>
                <a:lnTo>
                  <a:pt x="520179" y="164515"/>
                </a:lnTo>
                <a:lnTo>
                  <a:pt x="550595" y="170180"/>
                </a:lnTo>
                <a:lnTo>
                  <a:pt x="574052" y="185966"/>
                </a:lnTo>
                <a:lnTo>
                  <a:pt x="589140" y="210134"/>
                </a:lnTo>
                <a:lnTo>
                  <a:pt x="594487" y="240868"/>
                </a:lnTo>
                <a:lnTo>
                  <a:pt x="594487" y="151193"/>
                </a:lnTo>
                <a:lnTo>
                  <a:pt x="578827" y="132499"/>
                </a:lnTo>
                <a:lnTo>
                  <a:pt x="559130" y="118846"/>
                </a:lnTo>
                <a:lnTo>
                  <a:pt x="535965" y="110477"/>
                </a:lnTo>
                <a:lnTo>
                  <a:pt x="509930" y="107632"/>
                </a:lnTo>
                <a:lnTo>
                  <a:pt x="464286" y="115874"/>
                </a:lnTo>
                <a:lnTo>
                  <a:pt x="423824" y="140487"/>
                </a:lnTo>
                <a:lnTo>
                  <a:pt x="394906" y="181356"/>
                </a:lnTo>
                <a:lnTo>
                  <a:pt x="383857" y="238302"/>
                </a:lnTo>
                <a:lnTo>
                  <a:pt x="390359" y="283324"/>
                </a:lnTo>
                <a:lnTo>
                  <a:pt x="408851" y="320865"/>
                </a:lnTo>
                <a:lnTo>
                  <a:pt x="437769" y="349478"/>
                </a:lnTo>
                <a:lnTo>
                  <a:pt x="475564" y="367715"/>
                </a:lnTo>
                <a:lnTo>
                  <a:pt x="520687" y="374116"/>
                </a:lnTo>
                <a:lnTo>
                  <a:pt x="565213" y="367919"/>
                </a:lnTo>
                <a:lnTo>
                  <a:pt x="602449" y="350113"/>
                </a:lnTo>
                <a:lnTo>
                  <a:pt x="630910" y="321868"/>
                </a:lnTo>
                <a:lnTo>
                  <a:pt x="633145" y="317233"/>
                </a:lnTo>
                <a:lnTo>
                  <a:pt x="649084" y="284378"/>
                </a:lnTo>
                <a:lnTo>
                  <a:pt x="655472" y="238823"/>
                </a:lnTo>
                <a:lnTo>
                  <a:pt x="655472" y="164515"/>
                </a:lnTo>
                <a:lnTo>
                  <a:pt x="655472" y="151193"/>
                </a:lnTo>
                <a:lnTo>
                  <a:pt x="655472" y="3594"/>
                </a:lnTo>
                <a:close/>
              </a:path>
              <a:path w="1620520" h="374650">
                <a:moveTo>
                  <a:pt x="770280" y="114287"/>
                </a:moveTo>
                <a:lnTo>
                  <a:pt x="709295" y="114287"/>
                </a:lnTo>
                <a:lnTo>
                  <a:pt x="709295" y="367449"/>
                </a:lnTo>
                <a:lnTo>
                  <a:pt x="770280" y="367449"/>
                </a:lnTo>
                <a:lnTo>
                  <a:pt x="770280" y="114287"/>
                </a:lnTo>
                <a:close/>
              </a:path>
              <a:path w="1620520" h="374650">
                <a:moveTo>
                  <a:pt x="780529" y="40995"/>
                </a:moveTo>
                <a:lnTo>
                  <a:pt x="777506" y="24650"/>
                </a:lnTo>
                <a:lnTo>
                  <a:pt x="769112" y="11658"/>
                </a:lnTo>
                <a:lnTo>
                  <a:pt x="756310" y="3098"/>
                </a:lnTo>
                <a:lnTo>
                  <a:pt x="740041" y="0"/>
                </a:lnTo>
                <a:lnTo>
                  <a:pt x="723760" y="3098"/>
                </a:lnTo>
                <a:lnTo>
                  <a:pt x="710958" y="11658"/>
                </a:lnTo>
                <a:lnTo>
                  <a:pt x="702564" y="24650"/>
                </a:lnTo>
                <a:lnTo>
                  <a:pt x="699554" y="40995"/>
                </a:lnTo>
                <a:lnTo>
                  <a:pt x="702564" y="57277"/>
                </a:lnTo>
                <a:lnTo>
                  <a:pt x="710958" y="70091"/>
                </a:lnTo>
                <a:lnTo>
                  <a:pt x="723760" y="78473"/>
                </a:lnTo>
                <a:lnTo>
                  <a:pt x="740041" y="81483"/>
                </a:lnTo>
                <a:lnTo>
                  <a:pt x="756310" y="78473"/>
                </a:lnTo>
                <a:lnTo>
                  <a:pt x="769112" y="70091"/>
                </a:lnTo>
                <a:lnTo>
                  <a:pt x="777506" y="57277"/>
                </a:lnTo>
                <a:lnTo>
                  <a:pt x="780529" y="40995"/>
                </a:lnTo>
                <a:close/>
              </a:path>
              <a:path w="1620520" h="374650">
                <a:moveTo>
                  <a:pt x="1027023" y="289039"/>
                </a:moveTo>
                <a:lnTo>
                  <a:pt x="1016812" y="251485"/>
                </a:lnTo>
                <a:lnTo>
                  <a:pt x="960437" y="219430"/>
                </a:lnTo>
                <a:lnTo>
                  <a:pt x="911885" y="211886"/>
                </a:lnTo>
                <a:lnTo>
                  <a:pt x="895896" y="207632"/>
                </a:lnTo>
                <a:lnTo>
                  <a:pt x="884999" y="200393"/>
                </a:lnTo>
                <a:lnTo>
                  <a:pt x="880973" y="188595"/>
                </a:lnTo>
                <a:lnTo>
                  <a:pt x="883475" y="178003"/>
                </a:lnTo>
                <a:lnTo>
                  <a:pt x="890968" y="169189"/>
                </a:lnTo>
                <a:lnTo>
                  <a:pt x="903452" y="163156"/>
                </a:lnTo>
                <a:lnTo>
                  <a:pt x="920940" y="160921"/>
                </a:lnTo>
                <a:lnTo>
                  <a:pt x="937133" y="162839"/>
                </a:lnTo>
                <a:lnTo>
                  <a:pt x="949388" y="168224"/>
                </a:lnTo>
                <a:lnTo>
                  <a:pt x="957414" y="176491"/>
                </a:lnTo>
                <a:lnTo>
                  <a:pt x="960920" y="187071"/>
                </a:lnTo>
                <a:lnTo>
                  <a:pt x="1021397" y="187071"/>
                </a:lnTo>
                <a:lnTo>
                  <a:pt x="1013612" y="155841"/>
                </a:lnTo>
                <a:lnTo>
                  <a:pt x="993330" y="130632"/>
                </a:lnTo>
                <a:lnTo>
                  <a:pt x="961720" y="113779"/>
                </a:lnTo>
                <a:lnTo>
                  <a:pt x="919911" y="107632"/>
                </a:lnTo>
                <a:lnTo>
                  <a:pt x="878497" y="113728"/>
                </a:lnTo>
                <a:lnTo>
                  <a:pt x="846823" y="131013"/>
                </a:lnTo>
                <a:lnTo>
                  <a:pt x="826592" y="158000"/>
                </a:lnTo>
                <a:lnTo>
                  <a:pt x="819467" y="193217"/>
                </a:lnTo>
                <a:lnTo>
                  <a:pt x="829043" y="230187"/>
                </a:lnTo>
                <a:lnTo>
                  <a:pt x="853033" y="251447"/>
                </a:lnTo>
                <a:lnTo>
                  <a:pt x="884339" y="262039"/>
                </a:lnTo>
                <a:lnTo>
                  <a:pt x="915822" y="267004"/>
                </a:lnTo>
                <a:lnTo>
                  <a:pt x="935050" y="269786"/>
                </a:lnTo>
                <a:lnTo>
                  <a:pt x="950861" y="273862"/>
                </a:lnTo>
                <a:lnTo>
                  <a:pt x="961580" y="280911"/>
                </a:lnTo>
                <a:lnTo>
                  <a:pt x="965530" y="292633"/>
                </a:lnTo>
                <a:lnTo>
                  <a:pt x="962964" y="303517"/>
                </a:lnTo>
                <a:lnTo>
                  <a:pt x="954963" y="312483"/>
                </a:lnTo>
                <a:lnTo>
                  <a:pt x="941095" y="318566"/>
                </a:lnTo>
                <a:lnTo>
                  <a:pt x="920940" y="320814"/>
                </a:lnTo>
                <a:lnTo>
                  <a:pt x="901420" y="318782"/>
                </a:lnTo>
                <a:lnTo>
                  <a:pt x="887437" y="313067"/>
                </a:lnTo>
                <a:lnTo>
                  <a:pt x="878928" y="304177"/>
                </a:lnTo>
                <a:lnTo>
                  <a:pt x="875842" y="292633"/>
                </a:lnTo>
                <a:lnTo>
                  <a:pt x="814349" y="292633"/>
                </a:lnTo>
                <a:lnTo>
                  <a:pt x="822579" y="325247"/>
                </a:lnTo>
                <a:lnTo>
                  <a:pt x="844003" y="351053"/>
                </a:lnTo>
                <a:lnTo>
                  <a:pt x="877265" y="368007"/>
                </a:lnTo>
                <a:lnTo>
                  <a:pt x="920940" y="374116"/>
                </a:lnTo>
                <a:lnTo>
                  <a:pt x="964755" y="368033"/>
                </a:lnTo>
                <a:lnTo>
                  <a:pt x="998194" y="350799"/>
                </a:lnTo>
                <a:lnTo>
                  <a:pt x="1019530" y="323951"/>
                </a:lnTo>
                <a:lnTo>
                  <a:pt x="1027023" y="289039"/>
                </a:lnTo>
                <a:close/>
              </a:path>
              <a:path w="1620520" h="374650">
                <a:moveTo>
                  <a:pt x="1323759" y="240868"/>
                </a:moveTo>
                <a:lnTo>
                  <a:pt x="1317358" y="197497"/>
                </a:lnTo>
                <a:lnTo>
                  <a:pt x="1300264" y="162979"/>
                </a:lnTo>
                <a:lnTo>
                  <a:pt x="1270622" y="132384"/>
                </a:lnTo>
                <a:lnTo>
                  <a:pt x="1259192" y="126796"/>
                </a:lnTo>
                <a:lnTo>
                  <a:pt x="1259192" y="213715"/>
                </a:lnTo>
                <a:lnTo>
                  <a:pt x="1117752" y="213715"/>
                </a:lnTo>
                <a:lnTo>
                  <a:pt x="1128077" y="191731"/>
                </a:lnTo>
                <a:lnTo>
                  <a:pt x="1143876" y="175844"/>
                </a:lnTo>
                <a:lnTo>
                  <a:pt x="1164297" y="166217"/>
                </a:lnTo>
                <a:lnTo>
                  <a:pt x="1188478" y="162979"/>
                </a:lnTo>
                <a:lnTo>
                  <a:pt x="1212202" y="166154"/>
                </a:lnTo>
                <a:lnTo>
                  <a:pt x="1232662" y="175653"/>
                </a:lnTo>
                <a:lnTo>
                  <a:pt x="1248714" y="191516"/>
                </a:lnTo>
                <a:lnTo>
                  <a:pt x="1259192" y="213715"/>
                </a:lnTo>
                <a:lnTo>
                  <a:pt x="1259192" y="126796"/>
                </a:lnTo>
                <a:lnTo>
                  <a:pt x="1233246" y="114096"/>
                </a:lnTo>
                <a:lnTo>
                  <a:pt x="1188478" y="107619"/>
                </a:lnTo>
                <a:lnTo>
                  <a:pt x="1143596" y="114096"/>
                </a:lnTo>
                <a:lnTo>
                  <a:pt x="1105954" y="132384"/>
                </a:lnTo>
                <a:lnTo>
                  <a:pt x="1077112" y="160756"/>
                </a:lnTo>
                <a:lnTo>
                  <a:pt x="1058659" y="197497"/>
                </a:lnTo>
                <a:lnTo>
                  <a:pt x="1052156" y="240868"/>
                </a:lnTo>
                <a:lnTo>
                  <a:pt x="1058659" y="284251"/>
                </a:lnTo>
                <a:lnTo>
                  <a:pt x="1077112" y="320979"/>
                </a:lnTo>
                <a:lnTo>
                  <a:pt x="1105954" y="349351"/>
                </a:lnTo>
                <a:lnTo>
                  <a:pt x="1143596" y="367639"/>
                </a:lnTo>
                <a:lnTo>
                  <a:pt x="1188478" y="374116"/>
                </a:lnTo>
                <a:lnTo>
                  <a:pt x="1230642" y="368477"/>
                </a:lnTo>
                <a:lnTo>
                  <a:pt x="1266367" y="352463"/>
                </a:lnTo>
                <a:lnTo>
                  <a:pt x="1294409" y="327418"/>
                </a:lnTo>
                <a:lnTo>
                  <a:pt x="1299464" y="318770"/>
                </a:lnTo>
                <a:lnTo>
                  <a:pt x="1313522" y="294678"/>
                </a:lnTo>
                <a:lnTo>
                  <a:pt x="1248435" y="294678"/>
                </a:lnTo>
                <a:lnTo>
                  <a:pt x="1237475" y="305358"/>
                </a:lnTo>
                <a:lnTo>
                  <a:pt x="1223822" y="312877"/>
                </a:lnTo>
                <a:lnTo>
                  <a:pt x="1207490" y="317309"/>
                </a:lnTo>
                <a:lnTo>
                  <a:pt x="1188478" y="318770"/>
                </a:lnTo>
                <a:lnTo>
                  <a:pt x="1163205" y="315150"/>
                </a:lnTo>
                <a:lnTo>
                  <a:pt x="1141958" y="304419"/>
                </a:lnTo>
                <a:lnTo>
                  <a:pt x="1125905" y="286778"/>
                </a:lnTo>
                <a:lnTo>
                  <a:pt x="1116203" y="262394"/>
                </a:lnTo>
                <a:lnTo>
                  <a:pt x="1323759" y="262394"/>
                </a:lnTo>
                <a:lnTo>
                  <a:pt x="1323759" y="240868"/>
                </a:lnTo>
                <a:close/>
              </a:path>
              <a:path w="1620520" h="374650">
                <a:moveTo>
                  <a:pt x="1619986" y="240868"/>
                </a:moveTo>
                <a:lnTo>
                  <a:pt x="1615986" y="213715"/>
                </a:lnTo>
                <a:lnTo>
                  <a:pt x="1613598" y="197497"/>
                </a:lnTo>
                <a:lnTo>
                  <a:pt x="1596491" y="162979"/>
                </a:lnTo>
                <a:lnTo>
                  <a:pt x="1595386" y="160756"/>
                </a:lnTo>
                <a:lnTo>
                  <a:pt x="1566862" y="132384"/>
                </a:lnTo>
                <a:lnTo>
                  <a:pt x="1555419" y="126796"/>
                </a:lnTo>
                <a:lnTo>
                  <a:pt x="1555419" y="213715"/>
                </a:lnTo>
                <a:lnTo>
                  <a:pt x="1413967" y="213715"/>
                </a:lnTo>
                <a:lnTo>
                  <a:pt x="1424305" y="191731"/>
                </a:lnTo>
                <a:lnTo>
                  <a:pt x="1440103" y="175844"/>
                </a:lnTo>
                <a:lnTo>
                  <a:pt x="1460525" y="166217"/>
                </a:lnTo>
                <a:lnTo>
                  <a:pt x="1484706" y="162979"/>
                </a:lnTo>
                <a:lnTo>
                  <a:pt x="1508429" y="166154"/>
                </a:lnTo>
                <a:lnTo>
                  <a:pt x="1528902" y="175653"/>
                </a:lnTo>
                <a:lnTo>
                  <a:pt x="1544942" y="191516"/>
                </a:lnTo>
                <a:lnTo>
                  <a:pt x="1555419" y="213715"/>
                </a:lnTo>
                <a:lnTo>
                  <a:pt x="1555419" y="126796"/>
                </a:lnTo>
                <a:lnTo>
                  <a:pt x="1529473" y="114096"/>
                </a:lnTo>
                <a:lnTo>
                  <a:pt x="1484706" y="107619"/>
                </a:lnTo>
                <a:lnTo>
                  <a:pt x="1439824" y="114096"/>
                </a:lnTo>
                <a:lnTo>
                  <a:pt x="1402181" y="132384"/>
                </a:lnTo>
                <a:lnTo>
                  <a:pt x="1373339" y="160756"/>
                </a:lnTo>
                <a:lnTo>
                  <a:pt x="1354874" y="197497"/>
                </a:lnTo>
                <a:lnTo>
                  <a:pt x="1348371" y="240868"/>
                </a:lnTo>
                <a:lnTo>
                  <a:pt x="1354874" y="284251"/>
                </a:lnTo>
                <a:lnTo>
                  <a:pt x="1373339" y="320979"/>
                </a:lnTo>
                <a:lnTo>
                  <a:pt x="1402181" y="349351"/>
                </a:lnTo>
                <a:lnTo>
                  <a:pt x="1439824" y="367639"/>
                </a:lnTo>
                <a:lnTo>
                  <a:pt x="1484706" y="374116"/>
                </a:lnTo>
                <a:lnTo>
                  <a:pt x="1526870" y="368477"/>
                </a:lnTo>
                <a:lnTo>
                  <a:pt x="1562595" y="352463"/>
                </a:lnTo>
                <a:lnTo>
                  <a:pt x="1590649" y="327418"/>
                </a:lnTo>
                <a:lnTo>
                  <a:pt x="1595691" y="318770"/>
                </a:lnTo>
                <a:lnTo>
                  <a:pt x="1609750" y="294678"/>
                </a:lnTo>
                <a:lnTo>
                  <a:pt x="1544650" y="294678"/>
                </a:lnTo>
                <a:lnTo>
                  <a:pt x="1533702" y="305358"/>
                </a:lnTo>
                <a:lnTo>
                  <a:pt x="1520050" y="312877"/>
                </a:lnTo>
                <a:lnTo>
                  <a:pt x="1503730" y="317309"/>
                </a:lnTo>
                <a:lnTo>
                  <a:pt x="1484706" y="318770"/>
                </a:lnTo>
                <a:lnTo>
                  <a:pt x="1459433" y="315150"/>
                </a:lnTo>
                <a:lnTo>
                  <a:pt x="1438186" y="304419"/>
                </a:lnTo>
                <a:lnTo>
                  <a:pt x="1422146" y="286778"/>
                </a:lnTo>
                <a:lnTo>
                  <a:pt x="1412430" y="262394"/>
                </a:lnTo>
                <a:lnTo>
                  <a:pt x="1619986" y="262394"/>
                </a:lnTo>
                <a:lnTo>
                  <a:pt x="1619986" y="240868"/>
                </a:lnTo>
                <a:close/>
              </a:path>
            </a:pathLst>
          </a:custGeom>
          <a:solidFill>
            <a:srgbClr val="1E3F6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1" name="object 31"/>
          <p:cNvGrpSpPr/>
          <p:nvPr/>
        </p:nvGrpSpPr>
        <p:grpSpPr>
          <a:xfrm>
            <a:off x="10392803" y="951652"/>
            <a:ext cx="1218565" cy="81280"/>
            <a:chOff x="10392803" y="951652"/>
            <a:chExt cx="1218565" cy="81280"/>
          </a:xfrm>
        </p:grpSpPr>
        <p:sp>
          <p:nvSpPr>
            <p:cNvPr id="32" name="object 32"/>
            <p:cNvSpPr/>
            <p:nvPr/>
          </p:nvSpPr>
          <p:spPr>
            <a:xfrm>
              <a:off x="10392803" y="953211"/>
              <a:ext cx="138588" cy="7791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0572623" y="951661"/>
              <a:ext cx="1038860" cy="81280"/>
            </a:xfrm>
            <a:custGeom>
              <a:avLst/>
              <a:gdLst/>
              <a:ahLst/>
              <a:cxnLst/>
              <a:rect l="l" t="t" r="r" b="b"/>
              <a:pathLst>
                <a:path w="1038859" h="81280">
                  <a:moveTo>
                    <a:pt x="81381" y="28829"/>
                  </a:moveTo>
                  <a:lnTo>
                    <a:pt x="75933" y="17094"/>
                  </a:lnTo>
                  <a:lnTo>
                    <a:pt x="67094" y="7988"/>
                  </a:lnTo>
                  <a:lnTo>
                    <a:pt x="55422" y="2108"/>
                  </a:lnTo>
                  <a:lnTo>
                    <a:pt x="41465" y="12"/>
                  </a:lnTo>
                  <a:lnTo>
                    <a:pt x="24726" y="3060"/>
                  </a:lnTo>
                  <a:lnTo>
                    <a:pt x="11620" y="11506"/>
                  </a:lnTo>
                  <a:lnTo>
                    <a:pt x="3060" y="24333"/>
                  </a:lnTo>
                  <a:lnTo>
                    <a:pt x="0" y="40513"/>
                  </a:lnTo>
                  <a:lnTo>
                    <a:pt x="3060" y="56705"/>
                  </a:lnTo>
                  <a:lnTo>
                    <a:pt x="11620" y="69532"/>
                  </a:lnTo>
                  <a:lnTo>
                    <a:pt x="24726" y="77978"/>
                  </a:lnTo>
                  <a:lnTo>
                    <a:pt x="41465" y="81026"/>
                  </a:lnTo>
                  <a:lnTo>
                    <a:pt x="55422" y="78930"/>
                  </a:lnTo>
                  <a:lnTo>
                    <a:pt x="67094" y="73037"/>
                  </a:lnTo>
                  <a:lnTo>
                    <a:pt x="75933" y="63931"/>
                  </a:lnTo>
                  <a:lnTo>
                    <a:pt x="81381" y="52184"/>
                  </a:lnTo>
                  <a:lnTo>
                    <a:pt x="68516" y="52184"/>
                  </a:lnTo>
                  <a:lnTo>
                    <a:pt x="64350" y="59423"/>
                  </a:lnTo>
                  <a:lnTo>
                    <a:pt x="58293" y="64985"/>
                  </a:lnTo>
                  <a:lnTo>
                    <a:pt x="50584" y="68567"/>
                  </a:lnTo>
                  <a:lnTo>
                    <a:pt x="41465" y="69824"/>
                  </a:lnTo>
                  <a:lnTo>
                    <a:pt x="29616" y="67627"/>
                  </a:lnTo>
                  <a:lnTo>
                    <a:pt x="20396" y="61518"/>
                  </a:lnTo>
                  <a:lnTo>
                    <a:pt x="14414" y="52235"/>
                  </a:lnTo>
                  <a:lnTo>
                    <a:pt x="12280" y="40513"/>
                  </a:lnTo>
                  <a:lnTo>
                    <a:pt x="14414" y="28803"/>
                  </a:lnTo>
                  <a:lnTo>
                    <a:pt x="20396" y="19519"/>
                  </a:lnTo>
                  <a:lnTo>
                    <a:pt x="29616" y="13411"/>
                  </a:lnTo>
                  <a:lnTo>
                    <a:pt x="41465" y="11201"/>
                  </a:lnTo>
                  <a:lnTo>
                    <a:pt x="50584" y="12471"/>
                  </a:lnTo>
                  <a:lnTo>
                    <a:pt x="58293" y="16052"/>
                  </a:lnTo>
                  <a:lnTo>
                    <a:pt x="64350" y="21615"/>
                  </a:lnTo>
                  <a:lnTo>
                    <a:pt x="68516" y="28829"/>
                  </a:lnTo>
                  <a:lnTo>
                    <a:pt x="81381" y="28829"/>
                  </a:lnTo>
                  <a:close/>
                </a:path>
                <a:path w="1038859" h="81280">
                  <a:moveTo>
                    <a:pt x="172427" y="40513"/>
                  </a:moveTo>
                  <a:lnTo>
                    <a:pt x="169367" y="24333"/>
                  </a:lnTo>
                  <a:lnTo>
                    <a:pt x="160807" y="11506"/>
                  </a:lnTo>
                  <a:lnTo>
                    <a:pt x="160337" y="11201"/>
                  </a:lnTo>
                  <a:lnTo>
                    <a:pt x="160147" y="11087"/>
                  </a:lnTo>
                  <a:lnTo>
                    <a:pt x="160147" y="40513"/>
                  </a:lnTo>
                  <a:lnTo>
                    <a:pt x="158013" y="52235"/>
                  </a:lnTo>
                  <a:lnTo>
                    <a:pt x="152031" y="61518"/>
                  </a:lnTo>
                  <a:lnTo>
                    <a:pt x="142811" y="67627"/>
                  </a:lnTo>
                  <a:lnTo>
                    <a:pt x="130962" y="69824"/>
                  </a:lnTo>
                  <a:lnTo>
                    <a:pt x="119113" y="67627"/>
                  </a:lnTo>
                  <a:lnTo>
                    <a:pt x="109893" y="61518"/>
                  </a:lnTo>
                  <a:lnTo>
                    <a:pt x="103911" y="52235"/>
                  </a:lnTo>
                  <a:lnTo>
                    <a:pt x="101777" y="40513"/>
                  </a:lnTo>
                  <a:lnTo>
                    <a:pt x="103911" y="28803"/>
                  </a:lnTo>
                  <a:lnTo>
                    <a:pt x="109893" y="19519"/>
                  </a:lnTo>
                  <a:lnTo>
                    <a:pt x="119113" y="13411"/>
                  </a:lnTo>
                  <a:lnTo>
                    <a:pt x="130962" y="11201"/>
                  </a:lnTo>
                  <a:lnTo>
                    <a:pt x="142811" y="13411"/>
                  </a:lnTo>
                  <a:lnTo>
                    <a:pt x="152031" y="19519"/>
                  </a:lnTo>
                  <a:lnTo>
                    <a:pt x="158013" y="28803"/>
                  </a:lnTo>
                  <a:lnTo>
                    <a:pt x="160147" y="40513"/>
                  </a:lnTo>
                  <a:lnTo>
                    <a:pt x="160147" y="11087"/>
                  </a:lnTo>
                  <a:lnTo>
                    <a:pt x="147701" y="3060"/>
                  </a:lnTo>
                  <a:lnTo>
                    <a:pt x="130962" y="12"/>
                  </a:lnTo>
                  <a:lnTo>
                    <a:pt x="114223" y="3060"/>
                  </a:lnTo>
                  <a:lnTo>
                    <a:pt x="101117" y="11506"/>
                  </a:lnTo>
                  <a:lnTo>
                    <a:pt x="92557" y="24333"/>
                  </a:lnTo>
                  <a:lnTo>
                    <a:pt x="89496" y="40513"/>
                  </a:lnTo>
                  <a:lnTo>
                    <a:pt x="92557" y="56705"/>
                  </a:lnTo>
                  <a:lnTo>
                    <a:pt x="101117" y="69532"/>
                  </a:lnTo>
                  <a:lnTo>
                    <a:pt x="114223" y="77978"/>
                  </a:lnTo>
                  <a:lnTo>
                    <a:pt x="130962" y="81026"/>
                  </a:lnTo>
                  <a:lnTo>
                    <a:pt x="147701" y="77978"/>
                  </a:lnTo>
                  <a:lnTo>
                    <a:pt x="160350" y="69824"/>
                  </a:lnTo>
                  <a:lnTo>
                    <a:pt x="160807" y="69532"/>
                  </a:lnTo>
                  <a:lnTo>
                    <a:pt x="169367" y="56705"/>
                  </a:lnTo>
                  <a:lnTo>
                    <a:pt x="172427" y="40513"/>
                  </a:lnTo>
                  <a:close/>
                </a:path>
                <a:path w="1038859" h="81280">
                  <a:moveTo>
                    <a:pt x="214985" y="41706"/>
                  </a:moveTo>
                  <a:lnTo>
                    <a:pt x="179235" y="41706"/>
                  </a:lnTo>
                  <a:lnTo>
                    <a:pt x="179235" y="52539"/>
                  </a:lnTo>
                  <a:lnTo>
                    <a:pt x="214985" y="52539"/>
                  </a:lnTo>
                  <a:lnTo>
                    <a:pt x="214985" y="41706"/>
                  </a:lnTo>
                  <a:close/>
                </a:path>
                <a:path w="1038859" h="81280">
                  <a:moveTo>
                    <a:pt x="293497" y="1549"/>
                  </a:moveTo>
                  <a:lnTo>
                    <a:pt x="281343" y="1549"/>
                  </a:lnTo>
                  <a:lnTo>
                    <a:pt x="281343" y="34315"/>
                  </a:lnTo>
                  <a:lnTo>
                    <a:pt x="237858" y="34315"/>
                  </a:lnTo>
                  <a:lnTo>
                    <a:pt x="237858" y="1549"/>
                  </a:lnTo>
                  <a:lnTo>
                    <a:pt x="225704" y="1549"/>
                  </a:lnTo>
                  <a:lnTo>
                    <a:pt x="225704" y="79463"/>
                  </a:lnTo>
                  <a:lnTo>
                    <a:pt x="237858" y="79463"/>
                  </a:lnTo>
                  <a:lnTo>
                    <a:pt x="237858" y="45504"/>
                  </a:lnTo>
                  <a:lnTo>
                    <a:pt x="281343" y="45504"/>
                  </a:lnTo>
                  <a:lnTo>
                    <a:pt x="281343" y="79463"/>
                  </a:lnTo>
                  <a:lnTo>
                    <a:pt x="293497" y="79463"/>
                  </a:lnTo>
                  <a:lnTo>
                    <a:pt x="293497" y="1549"/>
                  </a:lnTo>
                  <a:close/>
                </a:path>
                <a:path w="1038859" h="81280">
                  <a:moveTo>
                    <a:pt x="388467" y="40513"/>
                  </a:moveTo>
                  <a:lnTo>
                    <a:pt x="385406" y="24333"/>
                  </a:lnTo>
                  <a:lnTo>
                    <a:pt x="376859" y="11506"/>
                  </a:lnTo>
                  <a:lnTo>
                    <a:pt x="376389" y="11201"/>
                  </a:lnTo>
                  <a:lnTo>
                    <a:pt x="376199" y="11087"/>
                  </a:lnTo>
                  <a:lnTo>
                    <a:pt x="376199" y="40513"/>
                  </a:lnTo>
                  <a:lnTo>
                    <a:pt x="374065" y="52235"/>
                  </a:lnTo>
                  <a:lnTo>
                    <a:pt x="368084" y="61518"/>
                  </a:lnTo>
                  <a:lnTo>
                    <a:pt x="358863" y="67627"/>
                  </a:lnTo>
                  <a:lnTo>
                    <a:pt x="347014" y="69824"/>
                  </a:lnTo>
                  <a:lnTo>
                    <a:pt x="335165" y="67627"/>
                  </a:lnTo>
                  <a:lnTo>
                    <a:pt x="325945" y="61518"/>
                  </a:lnTo>
                  <a:lnTo>
                    <a:pt x="319963" y="52235"/>
                  </a:lnTo>
                  <a:lnTo>
                    <a:pt x="317830" y="40513"/>
                  </a:lnTo>
                  <a:lnTo>
                    <a:pt x="319963" y="28803"/>
                  </a:lnTo>
                  <a:lnTo>
                    <a:pt x="325945" y="19519"/>
                  </a:lnTo>
                  <a:lnTo>
                    <a:pt x="335165" y="13411"/>
                  </a:lnTo>
                  <a:lnTo>
                    <a:pt x="347014" y="11201"/>
                  </a:lnTo>
                  <a:lnTo>
                    <a:pt x="358863" y="13411"/>
                  </a:lnTo>
                  <a:lnTo>
                    <a:pt x="368084" y="19519"/>
                  </a:lnTo>
                  <a:lnTo>
                    <a:pt x="374065" y="28803"/>
                  </a:lnTo>
                  <a:lnTo>
                    <a:pt x="376199" y="40513"/>
                  </a:lnTo>
                  <a:lnTo>
                    <a:pt x="376199" y="11087"/>
                  </a:lnTo>
                  <a:lnTo>
                    <a:pt x="363753" y="3060"/>
                  </a:lnTo>
                  <a:lnTo>
                    <a:pt x="347014" y="12"/>
                  </a:lnTo>
                  <a:lnTo>
                    <a:pt x="330288" y="3060"/>
                  </a:lnTo>
                  <a:lnTo>
                    <a:pt x="317169" y="11506"/>
                  </a:lnTo>
                  <a:lnTo>
                    <a:pt x="308610" y="24333"/>
                  </a:lnTo>
                  <a:lnTo>
                    <a:pt x="305549" y="40513"/>
                  </a:lnTo>
                  <a:lnTo>
                    <a:pt x="308610" y="56705"/>
                  </a:lnTo>
                  <a:lnTo>
                    <a:pt x="317169" y="69532"/>
                  </a:lnTo>
                  <a:lnTo>
                    <a:pt x="330288" y="77978"/>
                  </a:lnTo>
                  <a:lnTo>
                    <a:pt x="347014" y="81026"/>
                  </a:lnTo>
                  <a:lnTo>
                    <a:pt x="363753" y="77978"/>
                  </a:lnTo>
                  <a:lnTo>
                    <a:pt x="376402" y="69824"/>
                  </a:lnTo>
                  <a:lnTo>
                    <a:pt x="376859" y="69532"/>
                  </a:lnTo>
                  <a:lnTo>
                    <a:pt x="385406" y="56705"/>
                  </a:lnTo>
                  <a:lnTo>
                    <a:pt x="388467" y="40513"/>
                  </a:lnTo>
                  <a:close/>
                </a:path>
                <a:path w="1038859" h="81280">
                  <a:moveTo>
                    <a:pt x="479412" y="38493"/>
                  </a:moveTo>
                  <a:lnTo>
                    <a:pt x="433311" y="38493"/>
                  </a:lnTo>
                  <a:lnTo>
                    <a:pt x="433311" y="49682"/>
                  </a:lnTo>
                  <a:lnTo>
                    <a:pt x="466420" y="49682"/>
                  </a:lnTo>
                  <a:lnTo>
                    <a:pt x="462419" y="58318"/>
                  </a:lnTo>
                  <a:lnTo>
                    <a:pt x="456171" y="64630"/>
                  </a:lnTo>
                  <a:lnTo>
                    <a:pt x="447954" y="68503"/>
                  </a:lnTo>
                  <a:lnTo>
                    <a:pt x="438073" y="69824"/>
                  </a:lnTo>
                  <a:lnTo>
                    <a:pt x="426212" y="67627"/>
                  </a:lnTo>
                  <a:lnTo>
                    <a:pt x="416991" y="61518"/>
                  </a:lnTo>
                  <a:lnTo>
                    <a:pt x="411010" y="52235"/>
                  </a:lnTo>
                  <a:lnTo>
                    <a:pt x="408889" y="40513"/>
                  </a:lnTo>
                  <a:lnTo>
                    <a:pt x="411010" y="28803"/>
                  </a:lnTo>
                  <a:lnTo>
                    <a:pt x="416991" y="19519"/>
                  </a:lnTo>
                  <a:lnTo>
                    <a:pt x="426212" y="13411"/>
                  </a:lnTo>
                  <a:lnTo>
                    <a:pt x="438073" y="11201"/>
                  </a:lnTo>
                  <a:lnTo>
                    <a:pt x="446455" y="12242"/>
                  </a:lnTo>
                  <a:lnTo>
                    <a:pt x="453644" y="15214"/>
                  </a:lnTo>
                  <a:lnTo>
                    <a:pt x="459447" y="19900"/>
                  </a:lnTo>
                  <a:lnTo>
                    <a:pt x="463689" y="26098"/>
                  </a:lnTo>
                  <a:lnTo>
                    <a:pt x="477151" y="26098"/>
                  </a:lnTo>
                  <a:lnTo>
                    <a:pt x="471335" y="15392"/>
                  </a:lnTo>
                  <a:lnTo>
                    <a:pt x="462610" y="7162"/>
                  </a:lnTo>
                  <a:lnTo>
                    <a:pt x="451370" y="1879"/>
                  </a:lnTo>
                  <a:lnTo>
                    <a:pt x="438073" y="12"/>
                  </a:lnTo>
                  <a:lnTo>
                    <a:pt x="421335" y="3060"/>
                  </a:lnTo>
                  <a:lnTo>
                    <a:pt x="408216" y="11506"/>
                  </a:lnTo>
                  <a:lnTo>
                    <a:pt x="399669" y="24333"/>
                  </a:lnTo>
                  <a:lnTo>
                    <a:pt x="396608" y="40513"/>
                  </a:lnTo>
                  <a:lnTo>
                    <a:pt x="399669" y="56705"/>
                  </a:lnTo>
                  <a:lnTo>
                    <a:pt x="408216" y="69532"/>
                  </a:lnTo>
                  <a:lnTo>
                    <a:pt x="421335" y="77978"/>
                  </a:lnTo>
                  <a:lnTo>
                    <a:pt x="438073" y="81026"/>
                  </a:lnTo>
                  <a:lnTo>
                    <a:pt x="453923" y="78308"/>
                  </a:lnTo>
                  <a:lnTo>
                    <a:pt x="466648" y="70739"/>
                  </a:lnTo>
                  <a:lnTo>
                    <a:pt x="475411" y="59169"/>
                  </a:lnTo>
                  <a:lnTo>
                    <a:pt x="479412" y="44450"/>
                  </a:lnTo>
                  <a:lnTo>
                    <a:pt x="479412" y="38493"/>
                  </a:lnTo>
                  <a:close/>
                </a:path>
                <a:path w="1038859" h="81280">
                  <a:moveTo>
                    <a:pt x="548055" y="1549"/>
                  </a:moveTo>
                  <a:lnTo>
                    <a:pt x="490740" y="1549"/>
                  </a:lnTo>
                  <a:lnTo>
                    <a:pt x="490740" y="79463"/>
                  </a:lnTo>
                  <a:lnTo>
                    <a:pt x="548055" y="79463"/>
                  </a:lnTo>
                  <a:lnTo>
                    <a:pt x="548055" y="68262"/>
                  </a:lnTo>
                  <a:lnTo>
                    <a:pt x="502907" y="68262"/>
                  </a:lnTo>
                  <a:lnTo>
                    <a:pt x="502907" y="45389"/>
                  </a:lnTo>
                  <a:lnTo>
                    <a:pt x="541147" y="45389"/>
                  </a:lnTo>
                  <a:lnTo>
                    <a:pt x="541147" y="34188"/>
                  </a:lnTo>
                  <a:lnTo>
                    <a:pt x="502907" y="34188"/>
                  </a:lnTo>
                  <a:lnTo>
                    <a:pt x="502907" y="12750"/>
                  </a:lnTo>
                  <a:lnTo>
                    <a:pt x="548055" y="12750"/>
                  </a:lnTo>
                  <a:lnTo>
                    <a:pt x="548055" y="1549"/>
                  </a:lnTo>
                  <a:close/>
                </a:path>
                <a:path w="1038859" h="81280">
                  <a:moveTo>
                    <a:pt x="615035" y="56845"/>
                  </a:moveTo>
                  <a:lnTo>
                    <a:pt x="579399" y="33134"/>
                  </a:lnTo>
                  <a:lnTo>
                    <a:pt x="570941" y="31826"/>
                  </a:lnTo>
                  <a:lnTo>
                    <a:pt x="570941" y="16459"/>
                  </a:lnTo>
                  <a:lnTo>
                    <a:pt x="576541" y="11201"/>
                  </a:lnTo>
                  <a:lnTo>
                    <a:pt x="596201" y="11201"/>
                  </a:lnTo>
                  <a:lnTo>
                    <a:pt x="601560" y="16332"/>
                  </a:lnTo>
                  <a:lnTo>
                    <a:pt x="601916" y="23241"/>
                  </a:lnTo>
                  <a:lnTo>
                    <a:pt x="613486" y="23241"/>
                  </a:lnTo>
                  <a:lnTo>
                    <a:pt x="611276" y="13728"/>
                  </a:lnTo>
                  <a:lnTo>
                    <a:pt x="605701" y="6388"/>
                  </a:lnTo>
                  <a:lnTo>
                    <a:pt x="597217" y="1663"/>
                  </a:lnTo>
                  <a:lnTo>
                    <a:pt x="586320" y="0"/>
                  </a:lnTo>
                  <a:lnTo>
                    <a:pt x="575208" y="1752"/>
                  </a:lnTo>
                  <a:lnTo>
                    <a:pt x="566674" y="6654"/>
                  </a:lnTo>
                  <a:lnTo>
                    <a:pt x="561200" y="14236"/>
                  </a:lnTo>
                  <a:lnTo>
                    <a:pt x="559269" y="23964"/>
                  </a:lnTo>
                  <a:lnTo>
                    <a:pt x="561632" y="34493"/>
                  </a:lnTo>
                  <a:lnTo>
                    <a:pt x="567753" y="40741"/>
                  </a:lnTo>
                  <a:lnTo>
                    <a:pt x="576148" y="44107"/>
                  </a:lnTo>
                  <a:lnTo>
                    <a:pt x="585368" y="45999"/>
                  </a:lnTo>
                  <a:lnTo>
                    <a:pt x="603123" y="48983"/>
                  </a:lnTo>
                  <a:lnTo>
                    <a:pt x="603123" y="64820"/>
                  </a:lnTo>
                  <a:lnTo>
                    <a:pt x="597039" y="69837"/>
                  </a:lnTo>
                  <a:lnTo>
                    <a:pt x="575589" y="69837"/>
                  </a:lnTo>
                  <a:lnTo>
                    <a:pt x="569760" y="64820"/>
                  </a:lnTo>
                  <a:lnTo>
                    <a:pt x="569518" y="57200"/>
                  </a:lnTo>
                  <a:lnTo>
                    <a:pt x="557479" y="57200"/>
                  </a:lnTo>
                  <a:lnTo>
                    <a:pt x="559714" y="67157"/>
                  </a:lnTo>
                  <a:lnTo>
                    <a:pt x="565581" y="74663"/>
                  </a:lnTo>
                  <a:lnTo>
                    <a:pt x="574573" y="79387"/>
                  </a:lnTo>
                  <a:lnTo>
                    <a:pt x="586193" y="81038"/>
                  </a:lnTo>
                  <a:lnTo>
                    <a:pt x="598043" y="79349"/>
                  </a:lnTo>
                  <a:lnTo>
                    <a:pt x="607136" y="74523"/>
                  </a:lnTo>
                  <a:lnTo>
                    <a:pt x="612978" y="66903"/>
                  </a:lnTo>
                  <a:lnTo>
                    <a:pt x="615035" y="56845"/>
                  </a:lnTo>
                  <a:close/>
                </a:path>
                <a:path w="1038859" h="81280">
                  <a:moveTo>
                    <a:pt x="704634" y="28829"/>
                  </a:moveTo>
                  <a:lnTo>
                    <a:pt x="699185" y="17094"/>
                  </a:lnTo>
                  <a:lnTo>
                    <a:pt x="690346" y="7988"/>
                  </a:lnTo>
                  <a:lnTo>
                    <a:pt x="678688" y="2108"/>
                  </a:lnTo>
                  <a:lnTo>
                    <a:pt x="664730" y="12"/>
                  </a:lnTo>
                  <a:lnTo>
                    <a:pt x="647992" y="3060"/>
                  </a:lnTo>
                  <a:lnTo>
                    <a:pt x="634873" y="11506"/>
                  </a:lnTo>
                  <a:lnTo>
                    <a:pt x="626325" y="24333"/>
                  </a:lnTo>
                  <a:lnTo>
                    <a:pt x="623265" y="40513"/>
                  </a:lnTo>
                  <a:lnTo>
                    <a:pt x="626325" y="56705"/>
                  </a:lnTo>
                  <a:lnTo>
                    <a:pt x="634873" y="69532"/>
                  </a:lnTo>
                  <a:lnTo>
                    <a:pt x="647992" y="77978"/>
                  </a:lnTo>
                  <a:lnTo>
                    <a:pt x="664730" y="81026"/>
                  </a:lnTo>
                  <a:lnTo>
                    <a:pt x="678688" y="78930"/>
                  </a:lnTo>
                  <a:lnTo>
                    <a:pt x="690346" y="73037"/>
                  </a:lnTo>
                  <a:lnTo>
                    <a:pt x="699185" y="63931"/>
                  </a:lnTo>
                  <a:lnTo>
                    <a:pt x="704634" y="52184"/>
                  </a:lnTo>
                  <a:lnTo>
                    <a:pt x="691781" y="52184"/>
                  </a:lnTo>
                  <a:lnTo>
                    <a:pt x="687616" y="59423"/>
                  </a:lnTo>
                  <a:lnTo>
                    <a:pt x="681558" y="64985"/>
                  </a:lnTo>
                  <a:lnTo>
                    <a:pt x="673849" y="68567"/>
                  </a:lnTo>
                  <a:lnTo>
                    <a:pt x="664730" y="69824"/>
                  </a:lnTo>
                  <a:lnTo>
                    <a:pt x="652868" y="67627"/>
                  </a:lnTo>
                  <a:lnTo>
                    <a:pt x="643648" y="61518"/>
                  </a:lnTo>
                  <a:lnTo>
                    <a:pt x="637667" y="52235"/>
                  </a:lnTo>
                  <a:lnTo>
                    <a:pt x="635533" y="40513"/>
                  </a:lnTo>
                  <a:lnTo>
                    <a:pt x="637667" y="28803"/>
                  </a:lnTo>
                  <a:lnTo>
                    <a:pt x="643648" y="19519"/>
                  </a:lnTo>
                  <a:lnTo>
                    <a:pt x="652868" y="13411"/>
                  </a:lnTo>
                  <a:lnTo>
                    <a:pt x="664730" y="11201"/>
                  </a:lnTo>
                  <a:lnTo>
                    <a:pt x="673849" y="12471"/>
                  </a:lnTo>
                  <a:lnTo>
                    <a:pt x="681558" y="16052"/>
                  </a:lnTo>
                  <a:lnTo>
                    <a:pt x="687616" y="21615"/>
                  </a:lnTo>
                  <a:lnTo>
                    <a:pt x="691781" y="28829"/>
                  </a:lnTo>
                  <a:lnTo>
                    <a:pt x="704634" y="28829"/>
                  </a:lnTo>
                  <a:close/>
                </a:path>
                <a:path w="1038859" h="81280">
                  <a:moveTo>
                    <a:pt x="784479" y="1549"/>
                  </a:moveTo>
                  <a:lnTo>
                    <a:pt x="772325" y="1549"/>
                  </a:lnTo>
                  <a:lnTo>
                    <a:pt x="772325" y="34315"/>
                  </a:lnTo>
                  <a:lnTo>
                    <a:pt x="728840" y="34315"/>
                  </a:lnTo>
                  <a:lnTo>
                    <a:pt x="728840" y="1549"/>
                  </a:lnTo>
                  <a:lnTo>
                    <a:pt x="716686" y="1549"/>
                  </a:lnTo>
                  <a:lnTo>
                    <a:pt x="716686" y="79463"/>
                  </a:lnTo>
                  <a:lnTo>
                    <a:pt x="728840" y="79463"/>
                  </a:lnTo>
                  <a:lnTo>
                    <a:pt x="728840" y="45504"/>
                  </a:lnTo>
                  <a:lnTo>
                    <a:pt x="772325" y="45504"/>
                  </a:lnTo>
                  <a:lnTo>
                    <a:pt x="772325" y="79463"/>
                  </a:lnTo>
                  <a:lnTo>
                    <a:pt x="784479" y="79463"/>
                  </a:lnTo>
                  <a:lnTo>
                    <a:pt x="784479" y="1549"/>
                  </a:lnTo>
                  <a:close/>
                </a:path>
                <a:path w="1038859" h="81280">
                  <a:moveTo>
                    <a:pt x="879462" y="40513"/>
                  </a:moveTo>
                  <a:lnTo>
                    <a:pt x="876401" y="24333"/>
                  </a:lnTo>
                  <a:lnTo>
                    <a:pt x="867841" y="11506"/>
                  </a:lnTo>
                  <a:lnTo>
                    <a:pt x="867371" y="11201"/>
                  </a:lnTo>
                  <a:lnTo>
                    <a:pt x="867181" y="11087"/>
                  </a:lnTo>
                  <a:lnTo>
                    <a:pt x="867181" y="40513"/>
                  </a:lnTo>
                  <a:lnTo>
                    <a:pt x="865047" y="52235"/>
                  </a:lnTo>
                  <a:lnTo>
                    <a:pt x="859066" y="61518"/>
                  </a:lnTo>
                  <a:lnTo>
                    <a:pt x="849845" y="67627"/>
                  </a:lnTo>
                  <a:lnTo>
                    <a:pt x="837996" y="69824"/>
                  </a:lnTo>
                  <a:lnTo>
                    <a:pt x="826147" y="67627"/>
                  </a:lnTo>
                  <a:lnTo>
                    <a:pt x="816927" y="61518"/>
                  </a:lnTo>
                  <a:lnTo>
                    <a:pt x="810945" y="52235"/>
                  </a:lnTo>
                  <a:lnTo>
                    <a:pt x="808812" y="40513"/>
                  </a:lnTo>
                  <a:lnTo>
                    <a:pt x="810945" y="28803"/>
                  </a:lnTo>
                  <a:lnTo>
                    <a:pt x="816927" y="19519"/>
                  </a:lnTo>
                  <a:lnTo>
                    <a:pt x="826147" y="13411"/>
                  </a:lnTo>
                  <a:lnTo>
                    <a:pt x="837996" y="11201"/>
                  </a:lnTo>
                  <a:lnTo>
                    <a:pt x="849845" y="13411"/>
                  </a:lnTo>
                  <a:lnTo>
                    <a:pt x="859066" y="19519"/>
                  </a:lnTo>
                  <a:lnTo>
                    <a:pt x="865047" y="28803"/>
                  </a:lnTo>
                  <a:lnTo>
                    <a:pt x="867181" y="40513"/>
                  </a:lnTo>
                  <a:lnTo>
                    <a:pt x="867181" y="11087"/>
                  </a:lnTo>
                  <a:lnTo>
                    <a:pt x="854735" y="3060"/>
                  </a:lnTo>
                  <a:lnTo>
                    <a:pt x="837996" y="12"/>
                  </a:lnTo>
                  <a:lnTo>
                    <a:pt x="821258" y="3060"/>
                  </a:lnTo>
                  <a:lnTo>
                    <a:pt x="808151" y="11506"/>
                  </a:lnTo>
                  <a:lnTo>
                    <a:pt x="799592" y="24333"/>
                  </a:lnTo>
                  <a:lnTo>
                    <a:pt x="796531" y="40513"/>
                  </a:lnTo>
                  <a:lnTo>
                    <a:pt x="799592" y="56705"/>
                  </a:lnTo>
                  <a:lnTo>
                    <a:pt x="808151" y="69532"/>
                  </a:lnTo>
                  <a:lnTo>
                    <a:pt x="821258" y="77978"/>
                  </a:lnTo>
                  <a:lnTo>
                    <a:pt x="837996" y="81026"/>
                  </a:lnTo>
                  <a:lnTo>
                    <a:pt x="854735" y="77978"/>
                  </a:lnTo>
                  <a:lnTo>
                    <a:pt x="867384" y="69824"/>
                  </a:lnTo>
                  <a:lnTo>
                    <a:pt x="867841" y="69532"/>
                  </a:lnTo>
                  <a:lnTo>
                    <a:pt x="876401" y="56705"/>
                  </a:lnTo>
                  <a:lnTo>
                    <a:pt x="879462" y="40513"/>
                  </a:lnTo>
                  <a:close/>
                </a:path>
                <a:path w="1038859" h="81280">
                  <a:moveTo>
                    <a:pt x="970508" y="40513"/>
                  </a:moveTo>
                  <a:lnTo>
                    <a:pt x="967447" y="24333"/>
                  </a:lnTo>
                  <a:lnTo>
                    <a:pt x="958888" y="11506"/>
                  </a:lnTo>
                  <a:lnTo>
                    <a:pt x="958418" y="11201"/>
                  </a:lnTo>
                  <a:lnTo>
                    <a:pt x="958240" y="11087"/>
                  </a:lnTo>
                  <a:lnTo>
                    <a:pt x="958240" y="40513"/>
                  </a:lnTo>
                  <a:lnTo>
                    <a:pt x="956106" y="52235"/>
                  </a:lnTo>
                  <a:lnTo>
                    <a:pt x="950112" y="61518"/>
                  </a:lnTo>
                  <a:lnTo>
                    <a:pt x="940892" y="67627"/>
                  </a:lnTo>
                  <a:lnTo>
                    <a:pt x="929043" y="69824"/>
                  </a:lnTo>
                  <a:lnTo>
                    <a:pt x="917194" y="67627"/>
                  </a:lnTo>
                  <a:lnTo>
                    <a:pt x="907961" y="61518"/>
                  </a:lnTo>
                  <a:lnTo>
                    <a:pt x="901979" y="52235"/>
                  </a:lnTo>
                  <a:lnTo>
                    <a:pt x="899845" y="40513"/>
                  </a:lnTo>
                  <a:lnTo>
                    <a:pt x="901979" y="28803"/>
                  </a:lnTo>
                  <a:lnTo>
                    <a:pt x="907961" y="19519"/>
                  </a:lnTo>
                  <a:lnTo>
                    <a:pt x="917194" y="13411"/>
                  </a:lnTo>
                  <a:lnTo>
                    <a:pt x="929043" y="11201"/>
                  </a:lnTo>
                  <a:lnTo>
                    <a:pt x="940892" y="13411"/>
                  </a:lnTo>
                  <a:lnTo>
                    <a:pt x="950112" y="19519"/>
                  </a:lnTo>
                  <a:lnTo>
                    <a:pt x="956106" y="28803"/>
                  </a:lnTo>
                  <a:lnTo>
                    <a:pt x="958240" y="40513"/>
                  </a:lnTo>
                  <a:lnTo>
                    <a:pt x="958240" y="11087"/>
                  </a:lnTo>
                  <a:lnTo>
                    <a:pt x="945781" y="3060"/>
                  </a:lnTo>
                  <a:lnTo>
                    <a:pt x="929043" y="12"/>
                  </a:lnTo>
                  <a:lnTo>
                    <a:pt x="912304" y="3060"/>
                  </a:lnTo>
                  <a:lnTo>
                    <a:pt x="899198" y="11506"/>
                  </a:lnTo>
                  <a:lnTo>
                    <a:pt x="890638" y="24333"/>
                  </a:lnTo>
                  <a:lnTo>
                    <a:pt x="887577" y="40513"/>
                  </a:lnTo>
                  <a:lnTo>
                    <a:pt x="890638" y="56705"/>
                  </a:lnTo>
                  <a:lnTo>
                    <a:pt x="899198" y="69532"/>
                  </a:lnTo>
                  <a:lnTo>
                    <a:pt x="912304" y="77978"/>
                  </a:lnTo>
                  <a:lnTo>
                    <a:pt x="929043" y="81026"/>
                  </a:lnTo>
                  <a:lnTo>
                    <a:pt x="945781" y="77978"/>
                  </a:lnTo>
                  <a:lnTo>
                    <a:pt x="958430" y="69824"/>
                  </a:lnTo>
                  <a:lnTo>
                    <a:pt x="958888" y="69532"/>
                  </a:lnTo>
                  <a:lnTo>
                    <a:pt x="967447" y="56705"/>
                  </a:lnTo>
                  <a:lnTo>
                    <a:pt x="970508" y="40513"/>
                  </a:lnTo>
                  <a:close/>
                </a:path>
                <a:path w="1038859" h="81280">
                  <a:moveTo>
                    <a:pt x="1038440" y="68262"/>
                  </a:moveTo>
                  <a:lnTo>
                    <a:pt x="994727" y="68262"/>
                  </a:lnTo>
                  <a:lnTo>
                    <a:pt x="994727" y="1549"/>
                  </a:lnTo>
                  <a:lnTo>
                    <a:pt x="982560" y="1549"/>
                  </a:lnTo>
                  <a:lnTo>
                    <a:pt x="982560" y="79463"/>
                  </a:lnTo>
                  <a:lnTo>
                    <a:pt x="1038440" y="79463"/>
                  </a:lnTo>
                  <a:lnTo>
                    <a:pt x="1038440" y="68262"/>
                  </a:lnTo>
                  <a:close/>
                </a:path>
              </a:pathLst>
            </a:custGeom>
            <a:solidFill>
              <a:srgbClr val="1E3F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5687899" y="2764885"/>
            <a:ext cx="5251450" cy="192212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90"/>
              </a:spcBef>
            </a:pPr>
            <a:r>
              <a:rPr sz="4750" b="1" spc="20" dirty="0">
                <a:solidFill>
                  <a:srgbClr val="163E6A"/>
                </a:solidFill>
                <a:latin typeface="SourceSansPro-Semibold"/>
                <a:cs typeface="SourceSansPro-Semibold"/>
              </a:rPr>
              <a:t>Baan </a:t>
            </a:r>
            <a:r>
              <a:rPr sz="4750" b="1" spc="10" dirty="0">
                <a:solidFill>
                  <a:srgbClr val="163E6A"/>
                </a:solidFill>
                <a:latin typeface="SourceSansPro-Semibold"/>
                <a:cs typeface="SourceSansPro-Semibold"/>
              </a:rPr>
              <a:t>je </a:t>
            </a:r>
            <a:r>
              <a:rPr sz="4750" b="1" spc="20" dirty="0">
                <a:solidFill>
                  <a:srgbClr val="163E6A"/>
                </a:solidFill>
                <a:latin typeface="SourceSansPro-Semibold"/>
                <a:cs typeface="SourceSansPro-Semibold"/>
              </a:rPr>
              <a:t>een </a:t>
            </a:r>
            <a:r>
              <a:rPr sz="4750" b="1" spc="-5" dirty="0">
                <a:solidFill>
                  <a:srgbClr val="163E6A"/>
                </a:solidFill>
                <a:latin typeface="SourceSansPro-Semibold"/>
                <a:cs typeface="SourceSansPro-Semibold"/>
              </a:rPr>
              <a:t>weg </a:t>
            </a:r>
            <a:r>
              <a:rPr sz="4750" b="1" spc="15" dirty="0">
                <a:solidFill>
                  <a:srgbClr val="163E6A"/>
                </a:solidFill>
                <a:latin typeface="SourceSansPro-Semibold"/>
                <a:cs typeface="SourceSansPro-Semibold"/>
              </a:rPr>
              <a:t>in  </a:t>
            </a:r>
            <a:r>
              <a:rPr sz="4750" b="1" dirty="0">
                <a:solidFill>
                  <a:srgbClr val="163E6A"/>
                </a:solidFill>
                <a:latin typeface="SourceSansPro-Semibold"/>
                <a:cs typeface="SourceSansPro-Semibold"/>
              </a:rPr>
              <a:t>het </a:t>
            </a:r>
            <a:r>
              <a:rPr sz="4750" b="1" dirty="0" err="1">
                <a:solidFill>
                  <a:srgbClr val="163E6A"/>
                </a:solidFill>
                <a:latin typeface="SourceSansPro-Semibold"/>
                <a:cs typeface="SourceSansPro-Semibold"/>
              </a:rPr>
              <a:t>hoger</a:t>
            </a:r>
            <a:r>
              <a:rPr sz="4750" b="1" spc="-40" dirty="0">
                <a:solidFill>
                  <a:srgbClr val="163E6A"/>
                </a:solidFill>
                <a:latin typeface="SourceSansPro-Semibold"/>
                <a:cs typeface="SourceSansPro-Semibold"/>
              </a:rPr>
              <a:t> </a:t>
            </a:r>
            <a:r>
              <a:rPr sz="4750" b="1" spc="20" dirty="0" err="1">
                <a:solidFill>
                  <a:srgbClr val="163E6A"/>
                </a:solidFill>
                <a:latin typeface="SourceSansPro-Semibold"/>
                <a:cs typeface="SourceSansPro-Semibold"/>
              </a:rPr>
              <a:t>onderwijs</a:t>
            </a:r>
            <a:endParaRPr lang="nl-BE" sz="4750" b="1" spc="20" dirty="0">
              <a:solidFill>
                <a:srgbClr val="163E6A"/>
              </a:solidFill>
              <a:latin typeface="SourceSansPro-Semibold"/>
              <a:cs typeface="SourceSansPro-Semibold"/>
            </a:endParaRPr>
          </a:p>
          <a:p>
            <a:pPr marL="12700" marR="5080">
              <a:lnSpc>
                <a:spcPct val="100800"/>
              </a:lnSpc>
              <a:spcBef>
                <a:spcPts val="90"/>
              </a:spcBef>
            </a:pPr>
            <a:r>
              <a:rPr lang="nl-BE" sz="2800" b="1" spc="20" dirty="0">
                <a:solidFill>
                  <a:srgbClr val="163E6A"/>
                </a:solidFill>
                <a:latin typeface="SourceSansPro-Semibold"/>
                <a:cs typeface="SourceSansPro-Semibold"/>
              </a:rPr>
              <a:t>Graduaatsopleidingen</a:t>
            </a:r>
            <a:endParaRPr sz="2800" dirty="0">
              <a:latin typeface="SourceSansPro-Semibold"/>
              <a:cs typeface="SourceSansPro-Semi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1527" y="223855"/>
            <a:ext cx="1105027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39469" algn="l"/>
                <a:tab pos="1178560" algn="l"/>
                <a:tab pos="2474595" algn="l"/>
                <a:tab pos="2814320" algn="l"/>
                <a:tab pos="5288280" algn="l"/>
                <a:tab pos="5628005" algn="l"/>
                <a:tab pos="6903720" algn="l"/>
                <a:tab pos="7243445" algn="l"/>
                <a:tab pos="8627745" algn="l"/>
                <a:tab pos="8967470" algn="l"/>
              </a:tabLst>
            </a:pPr>
            <a:r>
              <a:rPr sz="1300" b="1" dirty="0">
                <a:solidFill>
                  <a:srgbClr val="163E6A"/>
                </a:solidFill>
                <a:latin typeface="SourceSansPro-Semibold"/>
                <a:cs typeface="SourceSansPro-Semibold"/>
              </a:rPr>
              <a:t>ODISEE	|	</a:t>
            </a:r>
            <a:r>
              <a:rPr sz="1300" b="1" spc="-5" dirty="0">
                <a:solidFill>
                  <a:srgbClr val="163E6A"/>
                </a:solidFill>
                <a:latin typeface="SourceSansPro-Semibold"/>
                <a:cs typeface="SourceSansPro-Semibold"/>
              </a:rPr>
              <a:t>STUDIEKEUZE	</a:t>
            </a:r>
            <a:r>
              <a:rPr sz="1300" b="1" dirty="0">
                <a:solidFill>
                  <a:srgbClr val="163E6A"/>
                </a:solidFill>
                <a:latin typeface="SourceSansPro-Semibold"/>
                <a:cs typeface="SourceSansPro-Semibold"/>
              </a:rPr>
              <a:t>|	</a:t>
            </a:r>
            <a:r>
              <a:rPr sz="1300" b="1" spc="-5" dirty="0">
                <a:solidFill>
                  <a:srgbClr val="39BB9D"/>
                </a:solidFill>
                <a:latin typeface="SourceSansPro-Black"/>
                <a:cs typeface="SourceSansPro-Black"/>
              </a:rPr>
              <a:t>STRUCTUUR</a:t>
            </a:r>
            <a:r>
              <a:rPr sz="1300" b="1" spc="5" dirty="0">
                <a:solidFill>
                  <a:srgbClr val="39BB9D"/>
                </a:solidFill>
                <a:latin typeface="SourceSansPro-Black"/>
                <a:cs typeface="SourceSansPro-Black"/>
              </a:rPr>
              <a:t> </a:t>
            </a:r>
            <a:r>
              <a:rPr sz="1300" b="1" dirty="0">
                <a:solidFill>
                  <a:srgbClr val="39BB9D"/>
                </a:solidFill>
                <a:latin typeface="SourceSansPro-Black"/>
                <a:cs typeface="SourceSansPro-Black"/>
              </a:rPr>
              <a:t>EN</a:t>
            </a:r>
            <a:r>
              <a:rPr sz="1300" b="1" spc="10" dirty="0">
                <a:solidFill>
                  <a:srgbClr val="39BB9D"/>
                </a:solidFill>
                <a:latin typeface="SourceSansPro-Black"/>
                <a:cs typeface="SourceSansPro-Black"/>
              </a:rPr>
              <a:t> </a:t>
            </a:r>
            <a:r>
              <a:rPr sz="1300" b="1" spc="-15" dirty="0">
                <a:solidFill>
                  <a:srgbClr val="39BB9D"/>
                </a:solidFill>
                <a:latin typeface="SourceSansPro-Black"/>
                <a:cs typeface="SourceSansPro-Black"/>
              </a:rPr>
              <a:t>ORGANISATIE	</a:t>
            </a:r>
            <a:r>
              <a:rPr sz="1300" b="1" dirty="0">
                <a:solidFill>
                  <a:srgbClr val="163E6A"/>
                </a:solidFill>
                <a:latin typeface="SourceSansPro-Semibold"/>
                <a:cs typeface="SourceSansPro-Semibold"/>
              </a:rPr>
              <a:t>|	</a:t>
            </a:r>
            <a:r>
              <a:rPr sz="1300" b="1" spc="-5" dirty="0">
                <a:solidFill>
                  <a:srgbClr val="163E6A"/>
                </a:solidFill>
                <a:latin typeface="SourceSansPro-Semibold"/>
                <a:cs typeface="SourceSansPro-Semibold"/>
              </a:rPr>
              <a:t>VERSCHILLEN	</a:t>
            </a:r>
            <a:r>
              <a:rPr sz="1300" b="1" dirty="0">
                <a:solidFill>
                  <a:srgbClr val="163E6A"/>
                </a:solidFill>
                <a:latin typeface="SourceSansPro-Semibold"/>
                <a:cs typeface="SourceSansPro-Semibold"/>
              </a:rPr>
              <a:t>|	</a:t>
            </a:r>
            <a:r>
              <a:rPr sz="1300" b="1" spc="-10" dirty="0">
                <a:solidFill>
                  <a:srgbClr val="163E6A"/>
                </a:solidFill>
                <a:latin typeface="SourceSansPro-Semibold"/>
                <a:cs typeface="SourceSansPro-Semibold"/>
              </a:rPr>
              <a:t>STUDIESUCCES	</a:t>
            </a:r>
            <a:r>
              <a:rPr sz="1300" b="1" dirty="0">
                <a:solidFill>
                  <a:srgbClr val="163E6A"/>
                </a:solidFill>
                <a:latin typeface="SourceSansPro-Semibold"/>
                <a:cs typeface="SourceSansPro-Semibold"/>
              </a:rPr>
              <a:t>|	</a:t>
            </a:r>
            <a:r>
              <a:rPr sz="1300" b="1" spc="-5" dirty="0">
                <a:solidFill>
                  <a:srgbClr val="163E6A"/>
                </a:solidFill>
                <a:latin typeface="SourceSansPro-Semibold"/>
                <a:cs typeface="SourceSansPro-Semibold"/>
              </a:rPr>
              <a:t>STUDENTENVOORZIENINGEN</a:t>
            </a:r>
            <a:endParaRPr sz="1300">
              <a:latin typeface="SourceSansPro-Semibold"/>
              <a:cs typeface="SourceSansPro-Semibol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384003" y="513003"/>
            <a:ext cx="2179955" cy="72390"/>
          </a:xfrm>
          <a:custGeom>
            <a:avLst/>
            <a:gdLst/>
            <a:ahLst/>
            <a:cxnLst/>
            <a:rect l="l" t="t" r="r" b="b"/>
            <a:pathLst>
              <a:path w="2179954" h="72390">
                <a:moveTo>
                  <a:pt x="2179802" y="0"/>
                </a:moveTo>
                <a:lnTo>
                  <a:pt x="0" y="0"/>
                </a:lnTo>
                <a:lnTo>
                  <a:pt x="0" y="71996"/>
                </a:lnTo>
                <a:lnTo>
                  <a:pt x="2179802" y="71996"/>
                </a:lnTo>
                <a:lnTo>
                  <a:pt x="2179802" y="0"/>
                </a:lnTo>
                <a:close/>
              </a:path>
            </a:pathLst>
          </a:custGeom>
          <a:solidFill>
            <a:srgbClr val="39BB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20001" y="6374610"/>
            <a:ext cx="81280" cy="161925"/>
          </a:xfrm>
          <a:custGeom>
            <a:avLst/>
            <a:gdLst/>
            <a:ahLst/>
            <a:cxnLst/>
            <a:rect l="l" t="t" r="r" b="b"/>
            <a:pathLst>
              <a:path w="81279" h="161925">
                <a:moveTo>
                  <a:pt x="0" y="0"/>
                </a:moveTo>
                <a:lnTo>
                  <a:pt x="0" y="161518"/>
                </a:lnTo>
                <a:lnTo>
                  <a:pt x="80759" y="80759"/>
                </a:lnTo>
                <a:lnTo>
                  <a:pt x="0" y="0"/>
                </a:lnTo>
                <a:close/>
              </a:path>
            </a:pathLst>
          </a:custGeom>
          <a:solidFill>
            <a:srgbClr val="3DB5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311948" y="6148590"/>
            <a:ext cx="1208046" cy="3875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83900" y="1006266"/>
            <a:ext cx="107162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0" dirty="0">
                <a:solidFill>
                  <a:srgbClr val="39BB9D"/>
                </a:solidFill>
              </a:rPr>
              <a:t>Verschil graduaatsopleiding </a:t>
            </a:r>
            <a:r>
              <a:rPr dirty="0">
                <a:solidFill>
                  <a:srgbClr val="39BB9D"/>
                </a:solidFill>
              </a:rPr>
              <a:t>&amp; </a:t>
            </a:r>
            <a:r>
              <a:rPr spc="-45" dirty="0">
                <a:solidFill>
                  <a:srgbClr val="39BB9D"/>
                </a:solidFill>
              </a:rPr>
              <a:t>professionele</a:t>
            </a:r>
            <a:r>
              <a:rPr spc="-250" dirty="0">
                <a:solidFill>
                  <a:srgbClr val="39BB9D"/>
                </a:solidFill>
              </a:rPr>
              <a:t> </a:t>
            </a:r>
            <a:r>
              <a:rPr spc="-45" dirty="0">
                <a:solidFill>
                  <a:srgbClr val="39BB9D"/>
                </a:solidFill>
              </a:rPr>
              <a:t>bachelor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696487" y="2976643"/>
            <a:ext cx="5349875" cy="476884"/>
            <a:chOff x="696487" y="2976643"/>
            <a:chExt cx="5349875" cy="476884"/>
          </a:xfrm>
        </p:grpSpPr>
        <p:sp>
          <p:nvSpPr>
            <p:cNvPr id="8" name="object 8"/>
            <p:cNvSpPr/>
            <p:nvPr/>
          </p:nvSpPr>
          <p:spPr>
            <a:xfrm>
              <a:off x="704107" y="2984263"/>
              <a:ext cx="5334635" cy="461645"/>
            </a:xfrm>
            <a:custGeom>
              <a:avLst/>
              <a:gdLst/>
              <a:ahLst/>
              <a:cxnLst/>
              <a:rect l="l" t="t" r="r" b="b"/>
              <a:pathLst>
                <a:path w="5334635" h="461645">
                  <a:moveTo>
                    <a:pt x="5103495" y="0"/>
                  </a:moveTo>
                  <a:lnTo>
                    <a:pt x="230759" y="0"/>
                  </a:lnTo>
                  <a:lnTo>
                    <a:pt x="184253" y="4688"/>
                  </a:lnTo>
                  <a:lnTo>
                    <a:pt x="140937" y="18134"/>
                  </a:lnTo>
                  <a:lnTo>
                    <a:pt x="101739" y="39410"/>
                  </a:lnTo>
                  <a:lnTo>
                    <a:pt x="67587" y="67587"/>
                  </a:lnTo>
                  <a:lnTo>
                    <a:pt x="39410" y="101739"/>
                  </a:lnTo>
                  <a:lnTo>
                    <a:pt x="18134" y="140937"/>
                  </a:lnTo>
                  <a:lnTo>
                    <a:pt x="4688" y="184253"/>
                  </a:lnTo>
                  <a:lnTo>
                    <a:pt x="0" y="230759"/>
                  </a:lnTo>
                  <a:lnTo>
                    <a:pt x="0" y="461518"/>
                  </a:lnTo>
                  <a:lnTo>
                    <a:pt x="5334254" y="461518"/>
                  </a:lnTo>
                  <a:lnTo>
                    <a:pt x="5334254" y="230759"/>
                  </a:lnTo>
                  <a:lnTo>
                    <a:pt x="5329565" y="184253"/>
                  </a:lnTo>
                  <a:lnTo>
                    <a:pt x="5316119" y="140937"/>
                  </a:lnTo>
                  <a:lnTo>
                    <a:pt x="5294843" y="101739"/>
                  </a:lnTo>
                  <a:lnTo>
                    <a:pt x="5266666" y="67587"/>
                  </a:lnTo>
                  <a:lnTo>
                    <a:pt x="5232514" y="39410"/>
                  </a:lnTo>
                  <a:lnTo>
                    <a:pt x="5193316" y="18134"/>
                  </a:lnTo>
                  <a:lnTo>
                    <a:pt x="5150000" y="4688"/>
                  </a:lnTo>
                  <a:lnTo>
                    <a:pt x="5103495" y="0"/>
                  </a:lnTo>
                  <a:close/>
                </a:path>
              </a:pathLst>
            </a:custGeom>
            <a:solidFill>
              <a:srgbClr val="39BB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04107" y="2984263"/>
              <a:ext cx="5334635" cy="461645"/>
            </a:xfrm>
            <a:custGeom>
              <a:avLst/>
              <a:gdLst/>
              <a:ahLst/>
              <a:cxnLst/>
              <a:rect l="l" t="t" r="r" b="b"/>
              <a:pathLst>
                <a:path w="5334635" h="461645">
                  <a:moveTo>
                    <a:pt x="230759" y="0"/>
                  </a:moveTo>
                  <a:lnTo>
                    <a:pt x="184253" y="4688"/>
                  </a:lnTo>
                  <a:lnTo>
                    <a:pt x="140937" y="18134"/>
                  </a:lnTo>
                  <a:lnTo>
                    <a:pt x="101739" y="39410"/>
                  </a:lnTo>
                  <a:lnTo>
                    <a:pt x="67587" y="67587"/>
                  </a:lnTo>
                  <a:lnTo>
                    <a:pt x="39410" y="101739"/>
                  </a:lnTo>
                  <a:lnTo>
                    <a:pt x="18134" y="140937"/>
                  </a:lnTo>
                  <a:lnTo>
                    <a:pt x="4688" y="184253"/>
                  </a:lnTo>
                  <a:lnTo>
                    <a:pt x="0" y="230759"/>
                  </a:lnTo>
                  <a:lnTo>
                    <a:pt x="0" y="461518"/>
                  </a:lnTo>
                  <a:lnTo>
                    <a:pt x="5334254" y="461518"/>
                  </a:lnTo>
                  <a:lnTo>
                    <a:pt x="5334254" y="230759"/>
                  </a:lnTo>
                  <a:lnTo>
                    <a:pt x="5329565" y="184253"/>
                  </a:lnTo>
                  <a:lnTo>
                    <a:pt x="5316119" y="140937"/>
                  </a:lnTo>
                  <a:lnTo>
                    <a:pt x="5294843" y="101739"/>
                  </a:lnTo>
                  <a:lnTo>
                    <a:pt x="5266666" y="67587"/>
                  </a:lnTo>
                  <a:lnTo>
                    <a:pt x="5232514" y="39410"/>
                  </a:lnTo>
                  <a:lnTo>
                    <a:pt x="5193316" y="18134"/>
                  </a:lnTo>
                  <a:lnTo>
                    <a:pt x="5150000" y="4688"/>
                  </a:lnTo>
                  <a:lnTo>
                    <a:pt x="5103495" y="0"/>
                  </a:lnTo>
                  <a:lnTo>
                    <a:pt x="230759" y="0"/>
                  </a:lnTo>
                  <a:close/>
                </a:path>
              </a:pathLst>
            </a:custGeom>
            <a:ln w="15024">
              <a:solidFill>
                <a:srgbClr val="39BB9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6167092" y="2976643"/>
            <a:ext cx="5353050" cy="476884"/>
            <a:chOff x="6167092" y="2976643"/>
            <a:chExt cx="5353050" cy="476884"/>
          </a:xfrm>
        </p:grpSpPr>
        <p:sp>
          <p:nvSpPr>
            <p:cNvPr id="11" name="object 11"/>
            <p:cNvSpPr/>
            <p:nvPr/>
          </p:nvSpPr>
          <p:spPr>
            <a:xfrm>
              <a:off x="6174712" y="2984263"/>
              <a:ext cx="5337810" cy="461645"/>
            </a:xfrm>
            <a:custGeom>
              <a:avLst/>
              <a:gdLst/>
              <a:ahLst/>
              <a:cxnLst/>
              <a:rect l="l" t="t" r="r" b="b"/>
              <a:pathLst>
                <a:path w="5337809" h="461645">
                  <a:moveTo>
                    <a:pt x="5107025" y="0"/>
                  </a:moveTo>
                  <a:lnTo>
                    <a:pt x="230759" y="0"/>
                  </a:lnTo>
                  <a:lnTo>
                    <a:pt x="184253" y="4688"/>
                  </a:lnTo>
                  <a:lnTo>
                    <a:pt x="140937" y="18134"/>
                  </a:lnTo>
                  <a:lnTo>
                    <a:pt x="101739" y="39410"/>
                  </a:lnTo>
                  <a:lnTo>
                    <a:pt x="67587" y="67587"/>
                  </a:lnTo>
                  <a:lnTo>
                    <a:pt x="39410" y="101739"/>
                  </a:lnTo>
                  <a:lnTo>
                    <a:pt x="18134" y="140937"/>
                  </a:lnTo>
                  <a:lnTo>
                    <a:pt x="4688" y="184253"/>
                  </a:lnTo>
                  <a:lnTo>
                    <a:pt x="0" y="230759"/>
                  </a:lnTo>
                  <a:lnTo>
                    <a:pt x="0" y="461518"/>
                  </a:lnTo>
                  <a:lnTo>
                    <a:pt x="5337784" y="461518"/>
                  </a:lnTo>
                  <a:lnTo>
                    <a:pt x="5337784" y="230759"/>
                  </a:lnTo>
                  <a:lnTo>
                    <a:pt x="5333096" y="184253"/>
                  </a:lnTo>
                  <a:lnTo>
                    <a:pt x="5319650" y="140937"/>
                  </a:lnTo>
                  <a:lnTo>
                    <a:pt x="5298374" y="101739"/>
                  </a:lnTo>
                  <a:lnTo>
                    <a:pt x="5270196" y="67587"/>
                  </a:lnTo>
                  <a:lnTo>
                    <a:pt x="5236045" y="39410"/>
                  </a:lnTo>
                  <a:lnTo>
                    <a:pt x="5196847" y="18134"/>
                  </a:lnTo>
                  <a:lnTo>
                    <a:pt x="5153531" y="4688"/>
                  </a:lnTo>
                  <a:lnTo>
                    <a:pt x="5107025" y="0"/>
                  </a:lnTo>
                  <a:close/>
                </a:path>
              </a:pathLst>
            </a:custGeom>
            <a:solidFill>
              <a:srgbClr val="0068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174712" y="2984263"/>
              <a:ext cx="5337810" cy="461645"/>
            </a:xfrm>
            <a:custGeom>
              <a:avLst/>
              <a:gdLst/>
              <a:ahLst/>
              <a:cxnLst/>
              <a:rect l="l" t="t" r="r" b="b"/>
              <a:pathLst>
                <a:path w="5337809" h="461645">
                  <a:moveTo>
                    <a:pt x="230759" y="0"/>
                  </a:moveTo>
                  <a:lnTo>
                    <a:pt x="184253" y="4688"/>
                  </a:lnTo>
                  <a:lnTo>
                    <a:pt x="140937" y="18134"/>
                  </a:lnTo>
                  <a:lnTo>
                    <a:pt x="101739" y="39410"/>
                  </a:lnTo>
                  <a:lnTo>
                    <a:pt x="67587" y="67587"/>
                  </a:lnTo>
                  <a:lnTo>
                    <a:pt x="39410" y="101739"/>
                  </a:lnTo>
                  <a:lnTo>
                    <a:pt x="18134" y="140937"/>
                  </a:lnTo>
                  <a:lnTo>
                    <a:pt x="4688" y="184253"/>
                  </a:lnTo>
                  <a:lnTo>
                    <a:pt x="0" y="230759"/>
                  </a:lnTo>
                  <a:lnTo>
                    <a:pt x="0" y="461518"/>
                  </a:lnTo>
                  <a:lnTo>
                    <a:pt x="5337784" y="461518"/>
                  </a:lnTo>
                  <a:lnTo>
                    <a:pt x="5337784" y="230759"/>
                  </a:lnTo>
                  <a:lnTo>
                    <a:pt x="5333096" y="184253"/>
                  </a:lnTo>
                  <a:lnTo>
                    <a:pt x="5319650" y="140937"/>
                  </a:lnTo>
                  <a:lnTo>
                    <a:pt x="5298374" y="101739"/>
                  </a:lnTo>
                  <a:lnTo>
                    <a:pt x="5270196" y="67587"/>
                  </a:lnTo>
                  <a:lnTo>
                    <a:pt x="5236045" y="39410"/>
                  </a:lnTo>
                  <a:lnTo>
                    <a:pt x="5196847" y="18134"/>
                  </a:lnTo>
                  <a:lnTo>
                    <a:pt x="5153531" y="4688"/>
                  </a:lnTo>
                  <a:lnTo>
                    <a:pt x="5107025" y="0"/>
                  </a:lnTo>
                  <a:lnTo>
                    <a:pt x="230759" y="0"/>
                  </a:lnTo>
                  <a:close/>
                </a:path>
              </a:pathLst>
            </a:custGeom>
            <a:ln w="15024">
              <a:solidFill>
                <a:srgbClr val="0068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683900" y="2188784"/>
            <a:ext cx="4811150" cy="28648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163E6A"/>
                </a:solidFill>
                <a:latin typeface="Source Sans Pro"/>
                <a:cs typeface="Source Sans Pro"/>
              </a:rPr>
              <a:t>Verhouding </a:t>
            </a:r>
            <a:r>
              <a:rPr sz="1800" b="1" dirty="0">
                <a:solidFill>
                  <a:srgbClr val="163E6A"/>
                </a:solidFill>
                <a:latin typeface="Source Sans Pro"/>
                <a:cs typeface="Source Sans Pro"/>
              </a:rPr>
              <a:t>theorie en</a:t>
            </a:r>
            <a:r>
              <a:rPr sz="1800" b="1" spc="-5" dirty="0">
                <a:solidFill>
                  <a:srgbClr val="163E6A"/>
                </a:solidFill>
                <a:latin typeface="Source Sans Pro"/>
                <a:cs typeface="Source Sans Pro"/>
              </a:rPr>
              <a:t> </a:t>
            </a:r>
            <a:r>
              <a:rPr sz="1800" b="1" spc="-15" dirty="0">
                <a:solidFill>
                  <a:srgbClr val="163E6A"/>
                </a:solidFill>
                <a:latin typeface="Source Sans Pro"/>
                <a:cs typeface="Source Sans Pro"/>
              </a:rPr>
              <a:t>praktijk</a:t>
            </a:r>
            <a:endParaRPr sz="1800" dirty="0">
              <a:latin typeface="Source Sans Pro"/>
              <a:cs typeface="Source Sans Pro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250" dirty="0">
              <a:latin typeface="Source Sans Pro"/>
              <a:cs typeface="Source Sans Pro"/>
            </a:endParaRPr>
          </a:p>
          <a:p>
            <a:pPr marL="1420495">
              <a:lnSpc>
                <a:spcPct val="100000"/>
              </a:lnSpc>
              <a:spcBef>
                <a:spcPts val="5"/>
              </a:spcBef>
            </a:pPr>
            <a:r>
              <a:rPr sz="2050" spc="-10" dirty="0">
                <a:solidFill>
                  <a:srgbClr val="36BB9D"/>
                </a:solidFill>
                <a:latin typeface="Source Sans Pro"/>
                <a:cs typeface="Source Sans Pro"/>
              </a:rPr>
              <a:t>GRADUAATSOPLEIDING</a:t>
            </a:r>
            <a:endParaRPr sz="2050" dirty="0">
              <a:solidFill>
                <a:srgbClr val="36BB9D"/>
              </a:solidFill>
              <a:latin typeface="Source Sans Pro"/>
              <a:cs typeface="Source Sans Pro"/>
            </a:endParaRPr>
          </a:p>
          <a:p>
            <a:pPr marL="556260" marR="335280" indent="-228600">
              <a:lnSpc>
                <a:spcPct val="101499"/>
              </a:lnSpc>
              <a:spcBef>
                <a:spcPts val="1760"/>
              </a:spcBef>
              <a:buChar char="•"/>
              <a:tabLst>
                <a:tab pos="555625" algn="l"/>
                <a:tab pos="556895" algn="l"/>
              </a:tabLst>
            </a:pPr>
            <a:r>
              <a:rPr sz="1650" spc="-5" dirty="0">
                <a:solidFill>
                  <a:srgbClr val="163E6A"/>
                </a:solidFill>
                <a:latin typeface="Source Sans Pro"/>
                <a:cs typeface="Source Sans Pro"/>
              </a:rPr>
              <a:t>Minstens </a:t>
            </a:r>
            <a:r>
              <a:rPr sz="1650" dirty="0">
                <a:solidFill>
                  <a:srgbClr val="163E6A"/>
                </a:solidFill>
                <a:latin typeface="Source Sans Pro"/>
                <a:cs typeface="Source Sans Pro"/>
              </a:rPr>
              <a:t>dubbel </a:t>
            </a:r>
            <a:r>
              <a:rPr sz="1650" spc="-5" dirty="0">
                <a:solidFill>
                  <a:srgbClr val="163E6A"/>
                </a:solidFill>
                <a:latin typeface="Source Sans Pro"/>
                <a:cs typeface="Source Sans Pro"/>
              </a:rPr>
              <a:t>zoveel </a:t>
            </a:r>
            <a:r>
              <a:rPr sz="1650" spc="-10" dirty="0">
                <a:solidFill>
                  <a:srgbClr val="163E6A"/>
                </a:solidFill>
                <a:latin typeface="Source Sans Pro"/>
                <a:cs typeface="Source Sans Pro"/>
              </a:rPr>
              <a:t>praktijk </a:t>
            </a:r>
            <a:r>
              <a:rPr sz="1650" dirty="0">
                <a:solidFill>
                  <a:srgbClr val="163E6A"/>
                </a:solidFill>
                <a:latin typeface="Source Sans Pro"/>
                <a:cs typeface="Source Sans Pro"/>
              </a:rPr>
              <a:t>als in een  </a:t>
            </a:r>
            <a:r>
              <a:rPr sz="1650" spc="-5" dirty="0">
                <a:solidFill>
                  <a:srgbClr val="163E6A"/>
                </a:solidFill>
                <a:latin typeface="Source Sans Pro"/>
                <a:cs typeface="Source Sans Pro"/>
              </a:rPr>
              <a:t>bacheloropleiding</a:t>
            </a:r>
            <a:endParaRPr sz="1650" dirty="0">
              <a:latin typeface="Source Sans Pro"/>
              <a:cs typeface="Source Sans Pro"/>
            </a:endParaRPr>
          </a:p>
          <a:p>
            <a:pPr marL="556260" indent="-229235">
              <a:lnSpc>
                <a:spcPct val="100000"/>
              </a:lnSpc>
              <a:spcBef>
                <a:spcPts val="30"/>
              </a:spcBef>
              <a:buChar char="•"/>
              <a:tabLst>
                <a:tab pos="555625" algn="l"/>
                <a:tab pos="556895" algn="l"/>
              </a:tabLst>
            </a:pPr>
            <a:r>
              <a:rPr sz="1650" dirty="0">
                <a:solidFill>
                  <a:srgbClr val="163E6A"/>
                </a:solidFill>
                <a:latin typeface="Source Sans Pro"/>
                <a:cs typeface="Source Sans Pro"/>
              </a:rPr>
              <a:t>Werkplekleren </a:t>
            </a:r>
            <a:r>
              <a:rPr sz="1650" spc="-10" dirty="0">
                <a:solidFill>
                  <a:srgbClr val="163E6A"/>
                </a:solidFill>
                <a:latin typeface="Source Sans Pro"/>
                <a:cs typeface="Source Sans Pro"/>
              </a:rPr>
              <a:t>van </a:t>
            </a:r>
            <a:r>
              <a:rPr sz="1650" dirty="0">
                <a:solidFill>
                  <a:srgbClr val="163E6A"/>
                </a:solidFill>
                <a:latin typeface="Source Sans Pro"/>
                <a:cs typeface="Source Sans Pro"/>
              </a:rPr>
              <a:t>bij de </a:t>
            </a:r>
            <a:r>
              <a:rPr sz="1650" spc="-15" dirty="0">
                <a:solidFill>
                  <a:srgbClr val="163E6A"/>
                </a:solidFill>
                <a:latin typeface="Source Sans Pro"/>
                <a:cs typeface="Source Sans Pro"/>
              </a:rPr>
              <a:t>start</a:t>
            </a:r>
            <a:endParaRPr lang="nl-BE" sz="1650" spc="-15" dirty="0">
              <a:solidFill>
                <a:srgbClr val="163E6A"/>
              </a:solidFill>
              <a:latin typeface="Source Sans Pro"/>
              <a:cs typeface="Source Sans Pro"/>
            </a:endParaRPr>
          </a:p>
          <a:p>
            <a:pPr marL="556260" indent="-229235">
              <a:lnSpc>
                <a:spcPct val="100000"/>
              </a:lnSpc>
              <a:spcBef>
                <a:spcPts val="30"/>
              </a:spcBef>
              <a:buChar char="•"/>
              <a:tabLst>
                <a:tab pos="555625" algn="l"/>
                <a:tab pos="556895" algn="l"/>
              </a:tabLst>
            </a:pPr>
            <a:r>
              <a:rPr lang="nl-BE" sz="1650" spc="-15" dirty="0">
                <a:solidFill>
                  <a:srgbClr val="163E6A"/>
                </a:solidFill>
                <a:latin typeface="Source Sans Pro"/>
                <a:cs typeface="Source Sans Pro"/>
              </a:rPr>
              <a:t>Vaardigheden worden aangeleerd op de werkvloer</a:t>
            </a:r>
            <a:endParaRPr sz="1650" dirty="0">
              <a:latin typeface="Source Sans Pro"/>
              <a:cs typeface="Source Sans Pro"/>
            </a:endParaRPr>
          </a:p>
          <a:p>
            <a:pPr marL="556260" indent="-229235">
              <a:lnSpc>
                <a:spcPct val="100000"/>
              </a:lnSpc>
              <a:spcBef>
                <a:spcPts val="30"/>
              </a:spcBef>
              <a:buChar char="•"/>
              <a:tabLst>
                <a:tab pos="555625" algn="l"/>
                <a:tab pos="556895" algn="l"/>
              </a:tabLst>
            </a:pPr>
            <a:r>
              <a:rPr sz="1650" spc="-5" dirty="0" err="1">
                <a:solidFill>
                  <a:srgbClr val="163E6A"/>
                </a:solidFill>
                <a:latin typeface="Source Sans Pro"/>
                <a:cs typeface="Source Sans Pro"/>
              </a:rPr>
              <a:t>Reële</a:t>
            </a:r>
            <a:r>
              <a:rPr sz="1650" spc="-5" dirty="0">
                <a:solidFill>
                  <a:srgbClr val="163E6A"/>
                </a:solidFill>
                <a:latin typeface="Source Sans Pro"/>
                <a:cs typeface="Source Sans Pro"/>
              </a:rPr>
              <a:t> </a:t>
            </a:r>
            <a:r>
              <a:rPr lang="nl-BE" sz="1650" spc="-15" dirty="0">
                <a:solidFill>
                  <a:srgbClr val="163E6A"/>
                </a:solidFill>
                <a:latin typeface="Source Sans Pro"/>
                <a:cs typeface="Source Sans Pro"/>
              </a:rPr>
              <a:t>taken</a:t>
            </a:r>
            <a:r>
              <a:rPr sz="1650" spc="-15" dirty="0">
                <a:solidFill>
                  <a:srgbClr val="163E6A"/>
                </a:solidFill>
                <a:latin typeface="Source Sans Pro"/>
                <a:cs typeface="Source Sans Pro"/>
              </a:rPr>
              <a:t> </a:t>
            </a:r>
            <a:r>
              <a:rPr sz="1650" spc="-5" dirty="0">
                <a:solidFill>
                  <a:srgbClr val="163E6A"/>
                </a:solidFill>
                <a:latin typeface="Source Sans Pro"/>
                <a:cs typeface="Source Sans Pro"/>
              </a:rPr>
              <a:t>met coaching </a:t>
            </a:r>
            <a:r>
              <a:rPr sz="1650" dirty="0">
                <a:solidFill>
                  <a:srgbClr val="163E6A"/>
                </a:solidFill>
                <a:latin typeface="Source Sans Pro"/>
                <a:cs typeface="Source Sans Pro"/>
              </a:rPr>
              <a:t>en</a:t>
            </a:r>
            <a:r>
              <a:rPr sz="1650" spc="5" dirty="0">
                <a:solidFill>
                  <a:srgbClr val="163E6A"/>
                </a:solidFill>
                <a:latin typeface="Source Sans Pro"/>
                <a:cs typeface="Source Sans Pro"/>
              </a:rPr>
              <a:t> </a:t>
            </a:r>
            <a:r>
              <a:rPr sz="1650" dirty="0" err="1">
                <a:solidFill>
                  <a:srgbClr val="163E6A"/>
                </a:solidFill>
                <a:latin typeface="Source Sans Pro"/>
                <a:cs typeface="Source Sans Pro"/>
              </a:rPr>
              <a:t>leermomenten</a:t>
            </a:r>
            <a:endParaRPr sz="1650" dirty="0">
              <a:latin typeface="Source Sans Pro"/>
              <a:cs typeface="Source Sans Pro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452631" y="3053829"/>
            <a:ext cx="4380230" cy="205440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405130" algn="ctr">
              <a:lnSpc>
                <a:spcPct val="100000"/>
              </a:lnSpc>
              <a:spcBef>
                <a:spcPts val="110"/>
              </a:spcBef>
            </a:pPr>
            <a:r>
              <a:rPr sz="2050" dirty="0">
                <a:solidFill>
                  <a:srgbClr val="FFFFFF"/>
                </a:solidFill>
                <a:latin typeface="Source Sans Pro"/>
                <a:cs typeface="Source Sans Pro"/>
              </a:rPr>
              <a:t>PROFESSIONELE</a:t>
            </a:r>
            <a:r>
              <a:rPr sz="2050" spc="-5" dirty="0">
                <a:solidFill>
                  <a:srgbClr val="FFFFFF"/>
                </a:solidFill>
                <a:latin typeface="Source Sans Pro"/>
                <a:cs typeface="Source Sans Pro"/>
              </a:rPr>
              <a:t> BACHELOR</a:t>
            </a:r>
            <a:endParaRPr sz="2050" dirty="0">
              <a:latin typeface="Source Sans Pro"/>
              <a:cs typeface="Source Sans Pro"/>
            </a:endParaRPr>
          </a:p>
          <a:p>
            <a:pPr marL="241300" indent="-228600">
              <a:lnSpc>
                <a:spcPct val="100000"/>
              </a:lnSpc>
              <a:spcBef>
                <a:spcPts val="1595"/>
              </a:spcBef>
              <a:buChar char="•"/>
              <a:tabLst>
                <a:tab pos="240665" algn="l"/>
                <a:tab pos="241300" algn="l"/>
              </a:tabLst>
            </a:pPr>
            <a:r>
              <a:rPr sz="1650" dirty="0">
                <a:solidFill>
                  <a:srgbClr val="163E6A"/>
                </a:solidFill>
                <a:latin typeface="Source Sans Pro"/>
                <a:cs typeface="Source Sans Pro"/>
              </a:rPr>
              <a:t>Meer theorie in </a:t>
            </a:r>
            <a:r>
              <a:rPr sz="1650" spc="-5" dirty="0">
                <a:solidFill>
                  <a:srgbClr val="163E6A"/>
                </a:solidFill>
                <a:latin typeface="Source Sans Pro"/>
                <a:cs typeface="Source Sans Pro"/>
              </a:rPr>
              <a:t>functie </a:t>
            </a:r>
            <a:r>
              <a:rPr sz="1650" spc="-10" dirty="0">
                <a:solidFill>
                  <a:srgbClr val="163E6A"/>
                </a:solidFill>
                <a:latin typeface="Source Sans Pro"/>
                <a:cs typeface="Source Sans Pro"/>
              </a:rPr>
              <a:t>van </a:t>
            </a:r>
            <a:r>
              <a:rPr sz="1650" dirty="0">
                <a:solidFill>
                  <a:srgbClr val="163E6A"/>
                </a:solidFill>
                <a:latin typeface="Source Sans Pro"/>
                <a:cs typeface="Source Sans Pro"/>
              </a:rPr>
              <a:t>de</a:t>
            </a:r>
            <a:r>
              <a:rPr sz="1650" spc="10" dirty="0">
                <a:solidFill>
                  <a:srgbClr val="163E6A"/>
                </a:solidFill>
                <a:latin typeface="Source Sans Pro"/>
                <a:cs typeface="Source Sans Pro"/>
              </a:rPr>
              <a:t> </a:t>
            </a:r>
            <a:r>
              <a:rPr sz="1650" spc="-10" dirty="0">
                <a:solidFill>
                  <a:srgbClr val="163E6A"/>
                </a:solidFill>
                <a:latin typeface="Source Sans Pro"/>
                <a:cs typeface="Source Sans Pro"/>
              </a:rPr>
              <a:t>praktijk</a:t>
            </a:r>
            <a:endParaRPr sz="1650" dirty="0">
              <a:latin typeface="Source Sans Pro"/>
              <a:cs typeface="Source Sans Pro"/>
            </a:endParaRPr>
          </a:p>
          <a:p>
            <a:pPr marL="241300" indent="-228600">
              <a:lnSpc>
                <a:spcPct val="100000"/>
              </a:lnSpc>
              <a:spcBef>
                <a:spcPts val="30"/>
              </a:spcBef>
              <a:buChar char="•"/>
              <a:tabLst>
                <a:tab pos="240665" algn="l"/>
                <a:tab pos="241300" algn="l"/>
              </a:tabLst>
            </a:pPr>
            <a:r>
              <a:rPr sz="1650" spc="-5" dirty="0">
                <a:solidFill>
                  <a:srgbClr val="163E6A"/>
                </a:solidFill>
                <a:latin typeface="Source Sans Pro"/>
                <a:cs typeface="Source Sans Pro"/>
              </a:rPr>
              <a:t>Praktijkervaring </a:t>
            </a:r>
            <a:r>
              <a:rPr sz="1650" dirty="0">
                <a:solidFill>
                  <a:srgbClr val="163E6A"/>
                </a:solidFill>
                <a:latin typeface="Source Sans Pro"/>
                <a:cs typeface="Source Sans Pro"/>
              </a:rPr>
              <a:t>door </a:t>
            </a:r>
            <a:r>
              <a:rPr sz="1650" spc="-15" dirty="0">
                <a:solidFill>
                  <a:srgbClr val="163E6A"/>
                </a:solidFill>
                <a:latin typeface="Source Sans Pro"/>
                <a:cs typeface="Source Sans Pro"/>
              </a:rPr>
              <a:t>stages</a:t>
            </a:r>
            <a:endParaRPr lang="nl-BE" sz="1650" spc="-15" dirty="0">
              <a:solidFill>
                <a:srgbClr val="163E6A"/>
              </a:solidFill>
              <a:latin typeface="Source Sans Pro"/>
              <a:cs typeface="Source Sans Pro"/>
            </a:endParaRPr>
          </a:p>
          <a:p>
            <a:pPr marL="241300" indent="-228600">
              <a:spcBef>
                <a:spcPts val="30"/>
              </a:spcBef>
              <a:buFontTx/>
              <a:buChar char="•"/>
              <a:tabLst>
                <a:tab pos="240665" algn="l"/>
                <a:tab pos="241300" algn="l"/>
              </a:tabLst>
            </a:pPr>
            <a:r>
              <a:rPr lang="nl-BE" sz="1650" dirty="0">
                <a:solidFill>
                  <a:srgbClr val="163E6A"/>
                </a:solidFill>
                <a:latin typeface="Source Sans Pro"/>
                <a:cs typeface="Source Sans Pro"/>
              </a:rPr>
              <a:t>Stage: geleerde gaan toepassen en uitvoeren in de praktijk</a:t>
            </a:r>
            <a:endParaRPr sz="1650" dirty="0">
              <a:latin typeface="Source Sans Pro"/>
              <a:cs typeface="Source Sans Pro"/>
            </a:endParaRPr>
          </a:p>
          <a:p>
            <a:pPr marL="240665" marR="5080" indent="-228600">
              <a:lnSpc>
                <a:spcPct val="101499"/>
              </a:lnSpc>
              <a:buChar char="•"/>
              <a:tabLst>
                <a:tab pos="240665" algn="l"/>
                <a:tab pos="241300" algn="l"/>
              </a:tabLst>
            </a:pPr>
            <a:r>
              <a:rPr sz="1650" spc="-5" dirty="0">
                <a:solidFill>
                  <a:srgbClr val="163E6A"/>
                </a:solidFill>
                <a:latin typeface="Source Sans Pro"/>
                <a:cs typeface="Source Sans Pro"/>
              </a:rPr>
              <a:t>Oefeningen, toepassingen, opdrachten… </a:t>
            </a:r>
            <a:r>
              <a:rPr sz="1650" dirty="0">
                <a:solidFill>
                  <a:srgbClr val="163E6A"/>
                </a:solidFill>
                <a:latin typeface="Source Sans Pro"/>
                <a:cs typeface="Source Sans Pro"/>
              </a:rPr>
              <a:t>op de  </a:t>
            </a:r>
            <a:r>
              <a:rPr sz="1650" dirty="0" err="1">
                <a:solidFill>
                  <a:srgbClr val="163E6A"/>
                </a:solidFill>
                <a:latin typeface="Source Sans Pro"/>
                <a:cs typeface="Source Sans Pro"/>
              </a:rPr>
              <a:t>hogeschool</a:t>
            </a:r>
            <a:endParaRPr lang="nl-BE" sz="1650" dirty="0">
              <a:solidFill>
                <a:srgbClr val="163E6A"/>
              </a:solidFill>
              <a:latin typeface="Source Sans Pro"/>
              <a:cs typeface="Source Sans Pro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04109" y="3460775"/>
            <a:ext cx="5470603" cy="1873225"/>
          </a:xfrm>
          <a:custGeom>
            <a:avLst/>
            <a:gdLst/>
            <a:ahLst/>
            <a:cxnLst/>
            <a:rect l="l" t="t" r="r" b="b"/>
            <a:pathLst>
              <a:path w="5337810" h="1617345">
                <a:moveTo>
                  <a:pt x="0" y="0"/>
                </a:moveTo>
                <a:lnTo>
                  <a:pt x="0" y="1436484"/>
                </a:lnTo>
                <a:lnTo>
                  <a:pt x="6437" y="1484398"/>
                </a:lnTo>
                <a:lnTo>
                  <a:pt x="24604" y="1527453"/>
                </a:lnTo>
                <a:lnTo>
                  <a:pt x="52784" y="1563931"/>
                </a:lnTo>
                <a:lnTo>
                  <a:pt x="89259" y="1592114"/>
                </a:lnTo>
                <a:lnTo>
                  <a:pt x="132312" y="1610284"/>
                </a:lnTo>
                <a:lnTo>
                  <a:pt x="180225" y="1616722"/>
                </a:lnTo>
                <a:lnTo>
                  <a:pt x="5157546" y="1616722"/>
                </a:lnTo>
                <a:lnTo>
                  <a:pt x="5205459" y="1610284"/>
                </a:lnTo>
                <a:lnTo>
                  <a:pt x="5248512" y="1592114"/>
                </a:lnTo>
                <a:lnTo>
                  <a:pt x="5284987" y="1563931"/>
                </a:lnTo>
                <a:lnTo>
                  <a:pt x="5313167" y="1527453"/>
                </a:lnTo>
                <a:lnTo>
                  <a:pt x="5331334" y="1484398"/>
                </a:lnTo>
                <a:lnTo>
                  <a:pt x="5337771" y="1436484"/>
                </a:lnTo>
                <a:lnTo>
                  <a:pt x="5337771" y="0"/>
                </a:lnTo>
                <a:lnTo>
                  <a:pt x="0" y="0"/>
                </a:lnTo>
                <a:close/>
              </a:path>
            </a:pathLst>
          </a:custGeom>
          <a:ln w="15024">
            <a:solidFill>
              <a:srgbClr val="39BB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174713" y="3460775"/>
            <a:ext cx="5337810" cy="1617345"/>
          </a:xfrm>
          <a:custGeom>
            <a:avLst/>
            <a:gdLst/>
            <a:ahLst/>
            <a:cxnLst/>
            <a:rect l="l" t="t" r="r" b="b"/>
            <a:pathLst>
              <a:path w="5337809" h="1617345">
                <a:moveTo>
                  <a:pt x="0" y="0"/>
                </a:moveTo>
                <a:lnTo>
                  <a:pt x="0" y="1436484"/>
                </a:lnTo>
                <a:lnTo>
                  <a:pt x="6437" y="1484398"/>
                </a:lnTo>
                <a:lnTo>
                  <a:pt x="24604" y="1527453"/>
                </a:lnTo>
                <a:lnTo>
                  <a:pt x="52784" y="1563931"/>
                </a:lnTo>
                <a:lnTo>
                  <a:pt x="89259" y="1592114"/>
                </a:lnTo>
                <a:lnTo>
                  <a:pt x="132312" y="1610284"/>
                </a:lnTo>
                <a:lnTo>
                  <a:pt x="180225" y="1616722"/>
                </a:lnTo>
                <a:lnTo>
                  <a:pt x="5157546" y="1616722"/>
                </a:lnTo>
                <a:lnTo>
                  <a:pt x="5205459" y="1610284"/>
                </a:lnTo>
                <a:lnTo>
                  <a:pt x="5248512" y="1592114"/>
                </a:lnTo>
                <a:lnTo>
                  <a:pt x="5284987" y="1563931"/>
                </a:lnTo>
                <a:lnTo>
                  <a:pt x="5313167" y="1527453"/>
                </a:lnTo>
                <a:lnTo>
                  <a:pt x="5331334" y="1484398"/>
                </a:lnTo>
                <a:lnTo>
                  <a:pt x="5337771" y="1436484"/>
                </a:lnTo>
                <a:lnTo>
                  <a:pt x="5337771" y="0"/>
                </a:lnTo>
                <a:lnTo>
                  <a:pt x="0" y="0"/>
                </a:lnTo>
                <a:close/>
              </a:path>
            </a:pathLst>
          </a:custGeom>
          <a:ln w="15024">
            <a:solidFill>
              <a:srgbClr val="0068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Holder 4">
            <a:extLst>
              <a:ext uri="{FF2B5EF4-FFF2-40B4-BE49-F238E27FC236}">
                <a16:creationId xmlns:a16="http://schemas.microsoft.com/office/drawing/2014/main" id="{B9E76C97-0419-9542-B5D8-3007EFDD33A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760641" y="6370415"/>
            <a:ext cx="437042" cy="184666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B6F15528-21DE-4FAA-801E-634DDDAF4B2B}" type="slidenum">
              <a:rPr sz="1200">
                <a:solidFill>
                  <a:srgbClr val="00669A"/>
                </a:solidFill>
                <a:latin typeface="Source Sans Pro" panose="020B0503030403020204" pitchFamily="34" charset="0"/>
              </a:rPr>
              <a:pPr algn="ctr"/>
              <a:t>10</a:t>
            </a:fld>
            <a:endParaRPr sz="1200" dirty="0">
              <a:solidFill>
                <a:srgbClr val="00669A"/>
              </a:solidFill>
              <a:latin typeface="Source Sans Pro" panose="020B0503030403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32B2EE3-A393-F441-8F80-BCC736249231}"/>
              </a:ext>
            </a:extLst>
          </p:cNvPr>
          <p:cNvSpPr/>
          <p:nvPr/>
        </p:nvSpPr>
        <p:spPr>
          <a:xfrm>
            <a:off x="571854" y="3026772"/>
            <a:ext cx="4170372" cy="4078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20495">
              <a:lnSpc>
                <a:spcPct val="100000"/>
              </a:lnSpc>
              <a:spcBef>
                <a:spcPts val="5"/>
              </a:spcBef>
            </a:pPr>
            <a:r>
              <a:rPr lang="en-GB" sz="2050" spc="-10" dirty="0">
                <a:solidFill>
                  <a:srgbClr val="FFFFFF"/>
                </a:solidFill>
                <a:latin typeface="Source Sans Pro"/>
                <a:cs typeface="Source Sans Pro"/>
              </a:rPr>
              <a:t>GRADUAATSOPLEIDING</a:t>
            </a:r>
            <a:endParaRPr lang="en-GB" sz="2050" dirty="0">
              <a:latin typeface="Source Sans Pro"/>
              <a:cs typeface="Source Sans Pr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1527" y="223855"/>
            <a:ext cx="1105027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39469" algn="l"/>
                <a:tab pos="1178560" algn="l"/>
                <a:tab pos="2474595" algn="l"/>
                <a:tab pos="2814320" algn="l"/>
                <a:tab pos="5288280" algn="l"/>
                <a:tab pos="5628005" algn="l"/>
                <a:tab pos="6903720" algn="l"/>
                <a:tab pos="7243445" algn="l"/>
                <a:tab pos="8627745" algn="l"/>
                <a:tab pos="8967470" algn="l"/>
              </a:tabLst>
            </a:pPr>
            <a:r>
              <a:rPr sz="1300" b="1" dirty="0">
                <a:solidFill>
                  <a:srgbClr val="163E6A"/>
                </a:solidFill>
                <a:latin typeface="SourceSansPro-Semibold"/>
                <a:cs typeface="SourceSansPro-Semibold"/>
              </a:rPr>
              <a:t>ODISEE	|	</a:t>
            </a:r>
            <a:r>
              <a:rPr sz="1300" b="1" spc="-5" dirty="0">
                <a:solidFill>
                  <a:srgbClr val="163E6A"/>
                </a:solidFill>
                <a:latin typeface="SourceSansPro-Semibold"/>
                <a:cs typeface="SourceSansPro-Semibold"/>
              </a:rPr>
              <a:t>STUDIEKEUZE	</a:t>
            </a:r>
            <a:r>
              <a:rPr sz="1300" b="1" dirty="0">
                <a:solidFill>
                  <a:srgbClr val="163E6A"/>
                </a:solidFill>
                <a:latin typeface="SourceSansPro-Semibold"/>
                <a:cs typeface="SourceSansPro-Semibold"/>
              </a:rPr>
              <a:t>|	</a:t>
            </a:r>
            <a:r>
              <a:rPr sz="1300" b="1" spc="-5" dirty="0">
                <a:solidFill>
                  <a:srgbClr val="39BB9D"/>
                </a:solidFill>
                <a:latin typeface="SourceSansPro-Black"/>
                <a:cs typeface="SourceSansPro-Black"/>
              </a:rPr>
              <a:t>STRUCTUUR</a:t>
            </a:r>
            <a:r>
              <a:rPr sz="1300" b="1" spc="5" dirty="0">
                <a:solidFill>
                  <a:srgbClr val="39BB9D"/>
                </a:solidFill>
                <a:latin typeface="SourceSansPro-Black"/>
                <a:cs typeface="SourceSansPro-Black"/>
              </a:rPr>
              <a:t> </a:t>
            </a:r>
            <a:r>
              <a:rPr sz="1300" b="1" dirty="0">
                <a:solidFill>
                  <a:srgbClr val="39BB9D"/>
                </a:solidFill>
                <a:latin typeface="SourceSansPro-Black"/>
                <a:cs typeface="SourceSansPro-Black"/>
              </a:rPr>
              <a:t>EN</a:t>
            </a:r>
            <a:r>
              <a:rPr sz="1300" b="1" spc="10" dirty="0">
                <a:solidFill>
                  <a:srgbClr val="39BB9D"/>
                </a:solidFill>
                <a:latin typeface="SourceSansPro-Black"/>
                <a:cs typeface="SourceSansPro-Black"/>
              </a:rPr>
              <a:t> </a:t>
            </a:r>
            <a:r>
              <a:rPr sz="1300" b="1" spc="-15" dirty="0">
                <a:solidFill>
                  <a:srgbClr val="39BB9D"/>
                </a:solidFill>
                <a:latin typeface="SourceSansPro-Black"/>
                <a:cs typeface="SourceSansPro-Black"/>
              </a:rPr>
              <a:t>ORGANISATIE	</a:t>
            </a:r>
            <a:r>
              <a:rPr sz="1300" b="1" dirty="0">
                <a:solidFill>
                  <a:srgbClr val="163E6A"/>
                </a:solidFill>
                <a:latin typeface="SourceSansPro-Semibold"/>
                <a:cs typeface="SourceSansPro-Semibold"/>
              </a:rPr>
              <a:t>|	</a:t>
            </a:r>
            <a:r>
              <a:rPr sz="1300" b="1" spc="-5" dirty="0">
                <a:solidFill>
                  <a:srgbClr val="163E6A"/>
                </a:solidFill>
                <a:latin typeface="SourceSansPro-Semibold"/>
                <a:cs typeface="SourceSansPro-Semibold"/>
              </a:rPr>
              <a:t>VERSCHILLEN	</a:t>
            </a:r>
            <a:r>
              <a:rPr sz="1300" b="1" dirty="0">
                <a:solidFill>
                  <a:srgbClr val="163E6A"/>
                </a:solidFill>
                <a:latin typeface="SourceSansPro-Semibold"/>
                <a:cs typeface="SourceSansPro-Semibold"/>
              </a:rPr>
              <a:t>|	</a:t>
            </a:r>
            <a:r>
              <a:rPr sz="1300" b="1" spc="-10" dirty="0">
                <a:solidFill>
                  <a:srgbClr val="163E6A"/>
                </a:solidFill>
                <a:latin typeface="SourceSansPro-Semibold"/>
                <a:cs typeface="SourceSansPro-Semibold"/>
              </a:rPr>
              <a:t>STUDIESUCCES	</a:t>
            </a:r>
            <a:r>
              <a:rPr sz="1300" b="1" dirty="0">
                <a:solidFill>
                  <a:srgbClr val="163E6A"/>
                </a:solidFill>
                <a:latin typeface="SourceSansPro-Semibold"/>
                <a:cs typeface="SourceSansPro-Semibold"/>
              </a:rPr>
              <a:t>|	</a:t>
            </a:r>
            <a:r>
              <a:rPr sz="1300" b="1" spc="-5" dirty="0">
                <a:solidFill>
                  <a:srgbClr val="163E6A"/>
                </a:solidFill>
                <a:latin typeface="SourceSansPro-Semibold"/>
                <a:cs typeface="SourceSansPro-Semibold"/>
              </a:rPr>
              <a:t>STUDENTENVOORZIENINGEN</a:t>
            </a:r>
            <a:endParaRPr sz="1300">
              <a:latin typeface="SourceSansPro-Semibold"/>
              <a:cs typeface="SourceSansPro-Semibol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384003" y="513003"/>
            <a:ext cx="2179955" cy="72390"/>
          </a:xfrm>
          <a:custGeom>
            <a:avLst/>
            <a:gdLst/>
            <a:ahLst/>
            <a:cxnLst/>
            <a:rect l="l" t="t" r="r" b="b"/>
            <a:pathLst>
              <a:path w="2179954" h="72390">
                <a:moveTo>
                  <a:pt x="2179802" y="0"/>
                </a:moveTo>
                <a:lnTo>
                  <a:pt x="0" y="0"/>
                </a:lnTo>
                <a:lnTo>
                  <a:pt x="0" y="71996"/>
                </a:lnTo>
                <a:lnTo>
                  <a:pt x="2179802" y="71996"/>
                </a:lnTo>
                <a:lnTo>
                  <a:pt x="2179802" y="0"/>
                </a:lnTo>
                <a:close/>
              </a:path>
            </a:pathLst>
          </a:custGeom>
          <a:solidFill>
            <a:srgbClr val="39BB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20001" y="6374610"/>
            <a:ext cx="81280" cy="161925"/>
          </a:xfrm>
          <a:custGeom>
            <a:avLst/>
            <a:gdLst/>
            <a:ahLst/>
            <a:cxnLst/>
            <a:rect l="l" t="t" r="r" b="b"/>
            <a:pathLst>
              <a:path w="81279" h="161925">
                <a:moveTo>
                  <a:pt x="0" y="0"/>
                </a:moveTo>
                <a:lnTo>
                  <a:pt x="0" y="161518"/>
                </a:lnTo>
                <a:lnTo>
                  <a:pt x="80759" y="80759"/>
                </a:lnTo>
                <a:lnTo>
                  <a:pt x="0" y="0"/>
                </a:lnTo>
                <a:close/>
              </a:path>
            </a:pathLst>
          </a:custGeom>
          <a:solidFill>
            <a:srgbClr val="3DB5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311948" y="6148590"/>
            <a:ext cx="1208046" cy="3875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83900" y="1006266"/>
            <a:ext cx="107162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0" dirty="0">
                <a:solidFill>
                  <a:srgbClr val="39BB9D"/>
                </a:solidFill>
              </a:rPr>
              <a:t>Verschil graduaatsopleiding </a:t>
            </a:r>
            <a:r>
              <a:rPr dirty="0">
                <a:solidFill>
                  <a:srgbClr val="39BB9D"/>
                </a:solidFill>
              </a:rPr>
              <a:t>&amp; </a:t>
            </a:r>
            <a:r>
              <a:rPr spc="-45" dirty="0">
                <a:solidFill>
                  <a:srgbClr val="39BB9D"/>
                </a:solidFill>
              </a:rPr>
              <a:t>professionele</a:t>
            </a:r>
            <a:r>
              <a:rPr spc="-250" dirty="0">
                <a:solidFill>
                  <a:srgbClr val="39BB9D"/>
                </a:solidFill>
              </a:rPr>
              <a:t> </a:t>
            </a:r>
            <a:r>
              <a:rPr spc="-45" dirty="0">
                <a:solidFill>
                  <a:srgbClr val="39BB9D"/>
                </a:solidFill>
              </a:rPr>
              <a:t>bachelor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696487" y="2976643"/>
            <a:ext cx="5349875" cy="476884"/>
            <a:chOff x="696487" y="2976643"/>
            <a:chExt cx="5349875" cy="476884"/>
          </a:xfrm>
        </p:grpSpPr>
        <p:sp>
          <p:nvSpPr>
            <p:cNvPr id="8" name="object 8"/>
            <p:cNvSpPr/>
            <p:nvPr/>
          </p:nvSpPr>
          <p:spPr>
            <a:xfrm>
              <a:off x="704107" y="2984263"/>
              <a:ext cx="5334635" cy="461645"/>
            </a:xfrm>
            <a:custGeom>
              <a:avLst/>
              <a:gdLst/>
              <a:ahLst/>
              <a:cxnLst/>
              <a:rect l="l" t="t" r="r" b="b"/>
              <a:pathLst>
                <a:path w="5334635" h="461645">
                  <a:moveTo>
                    <a:pt x="5103495" y="0"/>
                  </a:moveTo>
                  <a:lnTo>
                    <a:pt x="230759" y="0"/>
                  </a:lnTo>
                  <a:lnTo>
                    <a:pt x="184253" y="4688"/>
                  </a:lnTo>
                  <a:lnTo>
                    <a:pt x="140937" y="18134"/>
                  </a:lnTo>
                  <a:lnTo>
                    <a:pt x="101739" y="39410"/>
                  </a:lnTo>
                  <a:lnTo>
                    <a:pt x="67587" y="67587"/>
                  </a:lnTo>
                  <a:lnTo>
                    <a:pt x="39410" y="101739"/>
                  </a:lnTo>
                  <a:lnTo>
                    <a:pt x="18134" y="140937"/>
                  </a:lnTo>
                  <a:lnTo>
                    <a:pt x="4688" y="184253"/>
                  </a:lnTo>
                  <a:lnTo>
                    <a:pt x="0" y="230759"/>
                  </a:lnTo>
                  <a:lnTo>
                    <a:pt x="0" y="461518"/>
                  </a:lnTo>
                  <a:lnTo>
                    <a:pt x="5334254" y="461518"/>
                  </a:lnTo>
                  <a:lnTo>
                    <a:pt x="5334254" y="230759"/>
                  </a:lnTo>
                  <a:lnTo>
                    <a:pt x="5329565" y="184253"/>
                  </a:lnTo>
                  <a:lnTo>
                    <a:pt x="5316119" y="140937"/>
                  </a:lnTo>
                  <a:lnTo>
                    <a:pt x="5294843" y="101739"/>
                  </a:lnTo>
                  <a:lnTo>
                    <a:pt x="5266666" y="67587"/>
                  </a:lnTo>
                  <a:lnTo>
                    <a:pt x="5232514" y="39410"/>
                  </a:lnTo>
                  <a:lnTo>
                    <a:pt x="5193316" y="18134"/>
                  </a:lnTo>
                  <a:lnTo>
                    <a:pt x="5150000" y="4688"/>
                  </a:lnTo>
                  <a:lnTo>
                    <a:pt x="5103495" y="0"/>
                  </a:lnTo>
                  <a:close/>
                </a:path>
              </a:pathLst>
            </a:custGeom>
            <a:solidFill>
              <a:srgbClr val="39BB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04107" y="2984263"/>
              <a:ext cx="5334635" cy="461645"/>
            </a:xfrm>
            <a:custGeom>
              <a:avLst/>
              <a:gdLst/>
              <a:ahLst/>
              <a:cxnLst/>
              <a:rect l="l" t="t" r="r" b="b"/>
              <a:pathLst>
                <a:path w="5334635" h="461645">
                  <a:moveTo>
                    <a:pt x="230759" y="0"/>
                  </a:moveTo>
                  <a:lnTo>
                    <a:pt x="184253" y="4688"/>
                  </a:lnTo>
                  <a:lnTo>
                    <a:pt x="140937" y="18134"/>
                  </a:lnTo>
                  <a:lnTo>
                    <a:pt x="101739" y="39410"/>
                  </a:lnTo>
                  <a:lnTo>
                    <a:pt x="67587" y="67587"/>
                  </a:lnTo>
                  <a:lnTo>
                    <a:pt x="39410" y="101739"/>
                  </a:lnTo>
                  <a:lnTo>
                    <a:pt x="18134" y="140937"/>
                  </a:lnTo>
                  <a:lnTo>
                    <a:pt x="4688" y="184253"/>
                  </a:lnTo>
                  <a:lnTo>
                    <a:pt x="0" y="230759"/>
                  </a:lnTo>
                  <a:lnTo>
                    <a:pt x="0" y="461518"/>
                  </a:lnTo>
                  <a:lnTo>
                    <a:pt x="5334254" y="461518"/>
                  </a:lnTo>
                  <a:lnTo>
                    <a:pt x="5334254" y="230759"/>
                  </a:lnTo>
                  <a:lnTo>
                    <a:pt x="5329565" y="184253"/>
                  </a:lnTo>
                  <a:lnTo>
                    <a:pt x="5316119" y="140937"/>
                  </a:lnTo>
                  <a:lnTo>
                    <a:pt x="5294843" y="101739"/>
                  </a:lnTo>
                  <a:lnTo>
                    <a:pt x="5266666" y="67587"/>
                  </a:lnTo>
                  <a:lnTo>
                    <a:pt x="5232514" y="39410"/>
                  </a:lnTo>
                  <a:lnTo>
                    <a:pt x="5193316" y="18134"/>
                  </a:lnTo>
                  <a:lnTo>
                    <a:pt x="5150000" y="4688"/>
                  </a:lnTo>
                  <a:lnTo>
                    <a:pt x="5103495" y="0"/>
                  </a:lnTo>
                  <a:lnTo>
                    <a:pt x="230759" y="0"/>
                  </a:lnTo>
                  <a:close/>
                </a:path>
              </a:pathLst>
            </a:custGeom>
            <a:ln w="15024">
              <a:solidFill>
                <a:srgbClr val="39BB9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6167092" y="2976643"/>
            <a:ext cx="5353050" cy="476884"/>
            <a:chOff x="6167092" y="2976643"/>
            <a:chExt cx="5353050" cy="476884"/>
          </a:xfrm>
        </p:grpSpPr>
        <p:sp>
          <p:nvSpPr>
            <p:cNvPr id="11" name="object 11"/>
            <p:cNvSpPr/>
            <p:nvPr/>
          </p:nvSpPr>
          <p:spPr>
            <a:xfrm>
              <a:off x="6174712" y="2984263"/>
              <a:ext cx="5337810" cy="461645"/>
            </a:xfrm>
            <a:custGeom>
              <a:avLst/>
              <a:gdLst/>
              <a:ahLst/>
              <a:cxnLst/>
              <a:rect l="l" t="t" r="r" b="b"/>
              <a:pathLst>
                <a:path w="5337809" h="461645">
                  <a:moveTo>
                    <a:pt x="5107025" y="0"/>
                  </a:moveTo>
                  <a:lnTo>
                    <a:pt x="230759" y="0"/>
                  </a:lnTo>
                  <a:lnTo>
                    <a:pt x="184253" y="4688"/>
                  </a:lnTo>
                  <a:lnTo>
                    <a:pt x="140937" y="18134"/>
                  </a:lnTo>
                  <a:lnTo>
                    <a:pt x="101739" y="39410"/>
                  </a:lnTo>
                  <a:lnTo>
                    <a:pt x="67587" y="67587"/>
                  </a:lnTo>
                  <a:lnTo>
                    <a:pt x="39410" y="101739"/>
                  </a:lnTo>
                  <a:lnTo>
                    <a:pt x="18134" y="140937"/>
                  </a:lnTo>
                  <a:lnTo>
                    <a:pt x="4688" y="184253"/>
                  </a:lnTo>
                  <a:lnTo>
                    <a:pt x="0" y="230759"/>
                  </a:lnTo>
                  <a:lnTo>
                    <a:pt x="0" y="461518"/>
                  </a:lnTo>
                  <a:lnTo>
                    <a:pt x="5337784" y="461518"/>
                  </a:lnTo>
                  <a:lnTo>
                    <a:pt x="5337784" y="230759"/>
                  </a:lnTo>
                  <a:lnTo>
                    <a:pt x="5333096" y="184253"/>
                  </a:lnTo>
                  <a:lnTo>
                    <a:pt x="5319650" y="140937"/>
                  </a:lnTo>
                  <a:lnTo>
                    <a:pt x="5298374" y="101739"/>
                  </a:lnTo>
                  <a:lnTo>
                    <a:pt x="5270196" y="67587"/>
                  </a:lnTo>
                  <a:lnTo>
                    <a:pt x="5236045" y="39410"/>
                  </a:lnTo>
                  <a:lnTo>
                    <a:pt x="5196847" y="18134"/>
                  </a:lnTo>
                  <a:lnTo>
                    <a:pt x="5153531" y="4688"/>
                  </a:lnTo>
                  <a:lnTo>
                    <a:pt x="5107025" y="0"/>
                  </a:lnTo>
                  <a:close/>
                </a:path>
              </a:pathLst>
            </a:custGeom>
            <a:solidFill>
              <a:srgbClr val="0068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174712" y="2984263"/>
              <a:ext cx="5337810" cy="461645"/>
            </a:xfrm>
            <a:custGeom>
              <a:avLst/>
              <a:gdLst/>
              <a:ahLst/>
              <a:cxnLst/>
              <a:rect l="l" t="t" r="r" b="b"/>
              <a:pathLst>
                <a:path w="5337809" h="461645">
                  <a:moveTo>
                    <a:pt x="230759" y="0"/>
                  </a:moveTo>
                  <a:lnTo>
                    <a:pt x="184253" y="4688"/>
                  </a:lnTo>
                  <a:lnTo>
                    <a:pt x="140937" y="18134"/>
                  </a:lnTo>
                  <a:lnTo>
                    <a:pt x="101739" y="39410"/>
                  </a:lnTo>
                  <a:lnTo>
                    <a:pt x="67587" y="67587"/>
                  </a:lnTo>
                  <a:lnTo>
                    <a:pt x="39410" y="101739"/>
                  </a:lnTo>
                  <a:lnTo>
                    <a:pt x="18134" y="140937"/>
                  </a:lnTo>
                  <a:lnTo>
                    <a:pt x="4688" y="184253"/>
                  </a:lnTo>
                  <a:lnTo>
                    <a:pt x="0" y="230759"/>
                  </a:lnTo>
                  <a:lnTo>
                    <a:pt x="0" y="461518"/>
                  </a:lnTo>
                  <a:lnTo>
                    <a:pt x="5337784" y="461518"/>
                  </a:lnTo>
                  <a:lnTo>
                    <a:pt x="5337784" y="230759"/>
                  </a:lnTo>
                  <a:lnTo>
                    <a:pt x="5333096" y="184253"/>
                  </a:lnTo>
                  <a:lnTo>
                    <a:pt x="5319650" y="140937"/>
                  </a:lnTo>
                  <a:lnTo>
                    <a:pt x="5298374" y="101739"/>
                  </a:lnTo>
                  <a:lnTo>
                    <a:pt x="5270196" y="67587"/>
                  </a:lnTo>
                  <a:lnTo>
                    <a:pt x="5236045" y="39410"/>
                  </a:lnTo>
                  <a:lnTo>
                    <a:pt x="5196847" y="18134"/>
                  </a:lnTo>
                  <a:lnTo>
                    <a:pt x="5153531" y="4688"/>
                  </a:lnTo>
                  <a:lnTo>
                    <a:pt x="5107025" y="0"/>
                  </a:lnTo>
                  <a:lnTo>
                    <a:pt x="230759" y="0"/>
                  </a:lnTo>
                  <a:close/>
                </a:path>
              </a:pathLst>
            </a:custGeom>
            <a:ln w="15024">
              <a:solidFill>
                <a:srgbClr val="0068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683900" y="2188784"/>
            <a:ext cx="4931410" cy="2103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163E6A"/>
                </a:solidFill>
                <a:latin typeface="Source Sans Pro"/>
                <a:cs typeface="Source Sans Pro"/>
              </a:rPr>
              <a:t>Begeleiding </a:t>
            </a:r>
            <a:r>
              <a:rPr sz="1800" b="1" dirty="0">
                <a:solidFill>
                  <a:srgbClr val="163E6A"/>
                </a:solidFill>
                <a:latin typeface="Source Sans Pro"/>
                <a:cs typeface="Source Sans Pro"/>
              </a:rPr>
              <a:t>en </a:t>
            </a:r>
            <a:r>
              <a:rPr sz="1800" b="1" spc="-10" dirty="0">
                <a:solidFill>
                  <a:srgbClr val="163E6A"/>
                </a:solidFill>
                <a:latin typeface="Source Sans Pro"/>
                <a:cs typeface="Source Sans Pro"/>
              </a:rPr>
              <a:t>evaluatie</a:t>
            </a:r>
            <a:endParaRPr sz="1800" dirty="0">
              <a:latin typeface="Source Sans Pro"/>
              <a:cs typeface="Source Sans Pro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250" dirty="0">
              <a:latin typeface="Source Sans Pro"/>
              <a:cs typeface="Source Sans Pro"/>
            </a:endParaRPr>
          </a:p>
          <a:p>
            <a:pPr marL="443865" algn="ctr">
              <a:lnSpc>
                <a:spcPct val="100000"/>
              </a:lnSpc>
              <a:spcBef>
                <a:spcPts val="5"/>
              </a:spcBef>
            </a:pPr>
            <a:r>
              <a:rPr sz="2050" spc="-10" dirty="0">
                <a:solidFill>
                  <a:srgbClr val="36BB9D"/>
                </a:solidFill>
                <a:latin typeface="Source Sans Pro"/>
                <a:cs typeface="Source Sans Pro"/>
              </a:rPr>
              <a:t>GRADUAATSOPLEIDING</a:t>
            </a:r>
            <a:endParaRPr sz="2050" dirty="0">
              <a:solidFill>
                <a:srgbClr val="36BB9D"/>
              </a:solidFill>
              <a:latin typeface="Source Sans Pro"/>
              <a:cs typeface="Source Sans Pro"/>
            </a:endParaRPr>
          </a:p>
          <a:p>
            <a:pPr marL="556260" marR="5080" indent="-228600">
              <a:lnSpc>
                <a:spcPct val="101499"/>
              </a:lnSpc>
              <a:spcBef>
                <a:spcPts val="1760"/>
              </a:spcBef>
              <a:buChar char="•"/>
              <a:tabLst>
                <a:tab pos="555625" algn="l"/>
                <a:tab pos="556895" algn="l"/>
              </a:tabLst>
            </a:pPr>
            <a:r>
              <a:rPr sz="1650" spc="-5" dirty="0">
                <a:solidFill>
                  <a:srgbClr val="163E6A"/>
                </a:solidFill>
                <a:latin typeface="Source Sans Pro"/>
                <a:cs typeface="Source Sans Pro"/>
              </a:rPr>
              <a:t>Intensieve begeleiding </a:t>
            </a:r>
            <a:r>
              <a:rPr sz="1650" dirty="0">
                <a:solidFill>
                  <a:srgbClr val="163E6A"/>
                </a:solidFill>
                <a:latin typeface="Source Sans Pro"/>
                <a:cs typeface="Source Sans Pro"/>
              </a:rPr>
              <a:t>op de hogeschool én op de  </a:t>
            </a:r>
            <a:r>
              <a:rPr sz="1650" dirty="0" err="1">
                <a:solidFill>
                  <a:srgbClr val="163E6A"/>
                </a:solidFill>
                <a:latin typeface="Source Sans Pro"/>
                <a:cs typeface="Source Sans Pro"/>
              </a:rPr>
              <a:t>werkplek</a:t>
            </a:r>
            <a:r>
              <a:rPr lang="nl-BE" sz="1650" dirty="0">
                <a:solidFill>
                  <a:srgbClr val="163E6A"/>
                </a:solidFill>
                <a:latin typeface="Source Sans Pro"/>
                <a:cs typeface="Source Sans Pro"/>
              </a:rPr>
              <a:t> (mentor-docent)</a:t>
            </a:r>
            <a:endParaRPr sz="1650" dirty="0">
              <a:latin typeface="Source Sans Pro"/>
              <a:cs typeface="Source Sans Pro"/>
            </a:endParaRPr>
          </a:p>
          <a:p>
            <a:pPr marL="556260" indent="-229235">
              <a:lnSpc>
                <a:spcPct val="100000"/>
              </a:lnSpc>
              <a:spcBef>
                <a:spcPts val="30"/>
              </a:spcBef>
              <a:buChar char="•"/>
              <a:tabLst>
                <a:tab pos="555625" algn="l"/>
                <a:tab pos="556895" algn="l"/>
              </a:tabLst>
            </a:pPr>
            <a:r>
              <a:rPr sz="1650" spc="-5" dirty="0">
                <a:solidFill>
                  <a:srgbClr val="163E6A"/>
                </a:solidFill>
                <a:latin typeface="Source Sans Pro"/>
                <a:cs typeface="Source Sans Pro"/>
              </a:rPr>
              <a:t>Permanente evaluatie</a:t>
            </a:r>
            <a:endParaRPr sz="1650" dirty="0">
              <a:latin typeface="Source Sans Pro"/>
              <a:cs typeface="Source Sans Pro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452631" y="3053829"/>
            <a:ext cx="4476750" cy="15595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08610" algn="ctr">
              <a:lnSpc>
                <a:spcPct val="100000"/>
              </a:lnSpc>
              <a:spcBef>
                <a:spcPts val="110"/>
              </a:spcBef>
            </a:pPr>
            <a:r>
              <a:rPr sz="2050" dirty="0">
                <a:solidFill>
                  <a:srgbClr val="FFFFFF"/>
                </a:solidFill>
                <a:latin typeface="Source Sans Pro"/>
                <a:cs typeface="Source Sans Pro"/>
              </a:rPr>
              <a:t>PROFESSIONELE</a:t>
            </a:r>
            <a:r>
              <a:rPr sz="2050" spc="-5" dirty="0">
                <a:solidFill>
                  <a:srgbClr val="FFFFFF"/>
                </a:solidFill>
                <a:latin typeface="Source Sans Pro"/>
                <a:cs typeface="Source Sans Pro"/>
              </a:rPr>
              <a:t> BACHELOR</a:t>
            </a:r>
            <a:endParaRPr sz="2050">
              <a:latin typeface="Source Sans Pro"/>
              <a:cs typeface="Source Sans Pro"/>
            </a:endParaRPr>
          </a:p>
          <a:p>
            <a:pPr marL="241300" indent="-228600">
              <a:lnSpc>
                <a:spcPct val="100000"/>
              </a:lnSpc>
              <a:spcBef>
                <a:spcPts val="1595"/>
              </a:spcBef>
              <a:buChar char="•"/>
              <a:tabLst>
                <a:tab pos="240665" algn="l"/>
                <a:tab pos="241300" algn="l"/>
              </a:tabLst>
            </a:pPr>
            <a:r>
              <a:rPr sz="1650" spc="-15" dirty="0">
                <a:solidFill>
                  <a:srgbClr val="163E6A"/>
                </a:solidFill>
                <a:latin typeface="Source Sans Pro"/>
                <a:cs typeface="Source Sans Pro"/>
              </a:rPr>
              <a:t>Grotere </a:t>
            </a:r>
            <a:r>
              <a:rPr sz="1650" spc="-5" dirty="0">
                <a:solidFill>
                  <a:srgbClr val="163E6A"/>
                </a:solidFill>
                <a:latin typeface="Source Sans Pro"/>
                <a:cs typeface="Source Sans Pro"/>
              </a:rPr>
              <a:t>zelfstandigheid </a:t>
            </a:r>
            <a:r>
              <a:rPr sz="1650" dirty="0">
                <a:solidFill>
                  <a:srgbClr val="163E6A"/>
                </a:solidFill>
                <a:latin typeface="Source Sans Pro"/>
                <a:cs typeface="Source Sans Pro"/>
              </a:rPr>
              <a:t>en</a:t>
            </a:r>
            <a:r>
              <a:rPr sz="1650" spc="30" dirty="0">
                <a:solidFill>
                  <a:srgbClr val="163E6A"/>
                </a:solidFill>
                <a:latin typeface="Source Sans Pro"/>
                <a:cs typeface="Source Sans Pro"/>
              </a:rPr>
              <a:t> </a:t>
            </a:r>
            <a:r>
              <a:rPr sz="1650" spc="-5" dirty="0">
                <a:solidFill>
                  <a:srgbClr val="163E6A"/>
                </a:solidFill>
                <a:latin typeface="Source Sans Pro"/>
                <a:cs typeface="Source Sans Pro"/>
              </a:rPr>
              <a:t>verantwoordelijkheid</a:t>
            </a:r>
            <a:endParaRPr sz="1650">
              <a:latin typeface="Source Sans Pro"/>
              <a:cs typeface="Source Sans Pro"/>
            </a:endParaRPr>
          </a:p>
          <a:p>
            <a:pPr marL="241300" indent="-228600">
              <a:lnSpc>
                <a:spcPct val="100000"/>
              </a:lnSpc>
              <a:spcBef>
                <a:spcPts val="30"/>
              </a:spcBef>
              <a:buChar char="•"/>
              <a:tabLst>
                <a:tab pos="240665" algn="l"/>
                <a:tab pos="241300" algn="l"/>
              </a:tabLst>
            </a:pPr>
            <a:r>
              <a:rPr sz="1650" spc="-10" dirty="0">
                <a:solidFill>
                  <a:srgbClr val="163E6A"/>
                </a:solidFill>
                <a:latin typeface="Source Sans Pro"/>
                <a:cs typeface="Source Sans Pro"/>
              </a:rPr>
              <a:t>Examens </a:t>
            </a:r>
            <a:r>
              <a:rPr sz="1650" spc="-5" dirty="0">
                <a:solidFill>
                  <a:srgbClr val="163E6A"/>
                </a:solidFill>
                <a:latin typeface="Source Sans Pro"/>
                <a:cs typeface="Source Sans Pro"/>
              </a:rPr>
              <a:t>over theoretische</a:t>
            </a:r>
            <a:r>
              <a:rPr sz="1650" spc="10" dirty="0">
                <a:solidFill>
                  <a:srgbClr val="163E6A"/>
                </a:solidFill>
                <a:latin typeface="Source Sans Pro"/>
                <a:cs typeface="Source Sans Pro"/>
              </a:rPr>
              <a:t> </a:t>
            </a:r>
            <a:r>
              <a:rPr sz="1650" spc="-10" dirty="0">
                <a:solidFill>
                  <a:srgbClr val="163E6A"/>
                </a:solidFill>
                <a:latin typeface="Source Sans Pro"/>
                <a:cs typeface="Source Sans Pro"/>
              </a:rPr>
              <a:t>vakken</a:t>
            </a:r>
            <a:endParaRPr sz="1650">
              <a:latin typeface="Source Sans Pro"/>
              <a:cs typeface="Source Sans Pro"/>
            </a:endParaRPr>
          </a:p>
          <a:p>
            <a:pPr marL="240665" marR="264795" indent="-228600">
              <a:lnSpc>
                <a:spcPct val="101499"/>
              </a:lnSpc>
              <a:buChar char="•"/>
              <a:tabLst>
                <a:tab pos="240665" algn="l"/>
                <a:tab pos="241300" algn="l"/>
              </a:tabLst>
            </a:pPr>
            <a:r>
              <a:rPr sz="1650" spc="-5" dirty="0">
                <a:solidFill>
                  <a:srgbClr val="163E6A"/>
                </a:solidFill>
                <a:latin typeface="Source Sans Pro"/>
                <a:cs typeface="Source Sans Pro"/>
              </a:rPr>
              <a:t>Permanente evaluatie </a:t>
            </a:r>
            <a:r>
              <a:rPr sz="1650" dirty="0">
                <a:solidFill>
                  <a:srgbClr val="163E6A"/>
                </a:solidFill>
                <a:latin typeface="Source Sans Pro"/>
                <a:cs typeface="Source Sans Pro"/>
              </a:rPr>
              <a:t>voor </a:t>
            </a:r>
            <a:r>
              <a:rPr sz="1650" spc="-10" dirty="0">
                <a:solidFill>
                  <a:srgbClr val="163E6A"/>
                </a:solidFill>
                <a:latin typeface="Source Sans Pro"/>
                <a:cs typeface="Source Sans Pro"/>
              </a:rPr>
              <a:t>stageopdrachten/  </a:t>
            </a:r>
            <a:r>
              <a:rPr sz="1650" spc="-5" dirty="0">
                <a:solidFill>
                  <a:srgbClr val="163E6A"/>
                </a:solidFill>
                <a:latin typeface="Source Sans Pro"/>
                <a:cs typeface="Source Sans Pro"/>
              </a:rPr>
              <a:t>projecten…</a:t>
            </a:r>
            <a:endParaRPr sz="1650">
              <a:latin typeface="Source Sans Pro"/>
              <a:cs typeface="Source Sans Pro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04109" y="3460775"/>
            <a:ext cx="5337810" cy="1355725"/>
          </a:xfrm>
          <a:custGeom>
            <a:avLst/>
            <a:gdLst/>
            <a:ahLst/>
            <a:cxnLst/>
            <a:rect l="l" t="t" r="r" b="b"/>
            <a:pathLst>
              <a:path w="5337810" h="1355725">
                <a:moveTo>
                  <a:pt x="0" y="0"/>
                </a:moveTo>
                <a:lnTo>
                  <a:pt x="0" y="1175499"/>
                </a:lnTo>
                <a:lnTo>
                  <a:pt x="6437" y="1223402"/>
                </a:lnTo>
                <a:lnTo>
                  <a:pt x="24604" y="1266447"/>
                </a:lnTo>
                <a:lnTo>
                  <a:pt x="52784" y="1302918"/>
                </a:lnTo>
                <a:lnTo>
                  <a:pt x="89259" y="1331095"/>
                </a:lnTo>
                <a:lnTo>
                  <a:pt x="132312" y="1349262"/>
                </a:lnTo>
                <a:lnTo>
                  <a:pt x="180225" y="1355699"/>
                </a:lnTo>
                <a:lnTo>
                  <a:pt x="5157546" y="1355699"/>
                </a:lnTo>
                <a:lnTo>
                  <a:pt x="5205459" y="1349262"/>
                </a:lnTo>
                <a:lnTo>
                  <a:pt x="5248512" y="1331095"/>
                </a:lnTo>
                <a:lnTo>
                  <a:pt x="5284987" y="1302918"/>
                </a:lnTo>
                <a:lnTo>
                  <a:pt x="5313167" y="1266447"/>
                </a:lnTo>
                <a:lnTo>
                  <a:pt x="5331334" y="1223402"/>
                </a:lnTo>
                <a:lnTo>
                  <a:pt x="5337771" y="1175499"/>
                </a:lnTo>
                <a:lnTo>
                  <a:pt x="5337771" y="0"/>
                </a:lnTo>
                <a:lnTo>
                  <a:pt x="0" y="0"/>
                </a:lnTo>
                <a:close/>
              </a:path>
            </a:pathLst>
          </a:custGeom>
          <a:ln w="15024">
            <a:solidFill>
              <a:srgbClr val="39BB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174713" y="3460775"/>
            <a:ext cx="5337810" cy="1355725"/>
          </a:xfrm>
          <a:custGeom>
            <a:avLst/>
            <a:gdLst/>
            <a:ahLst/>
            <a:cxnLst/>
            <a:rect l="l" t="t" r="r" b="b"/>
            <a:pathLst>
              <a:path w="5337809" h="1355725">
                <a:moveTo>
                  <a:pt x="0" y="0"/>
                </a:moveTo>
                <a:lnTo>
                  <a:pt x="0" y="1175499"/>
                </a:lnTo>
                <a:lnTo>
                  <a:pt x="6437" y="1223402"/>
                </a:lnTo>
                <a:lnTo>
                  <a:pt x="24604" y="1266447"/>
                </a:lnTo>
                <a:lnTo>
                  <a:pt x="52784" y="1302918"/>
                </a:lnTo>
                <a:lnTo>
                  <a:pt x="89259" y="1331095"/>
                </a:lnTo>
                <a:lnTo>
                  <a:pt x="132312" y="1349262"/>
                </a:lnTo>
                <a:lnTo>
                  <a:pt x="180225" y="1355699"/>
                </a:lnTo>
                <a:lnTo>
                  <a:pt x="5157546" y="1355699"/>
                </a:lnTo>
                <a:lnTo>
                  <a:pt x="5205459" y="1349262"/>
                </a:lnTo>
                <a:lnTo>
                  <a:pt x="5248512" y="1331095"/>
                </a:lnTo>
                <a:lnTo>
                  <a:pt x="5284987" y="1302918"/>
                </a:lnTo>
                <a:lnTo>
                  <a:pt x="5313167" y="1266447"/>
                </a:lnTo>
                <a:lnTo>
                  <a:pt x="5331334" y="1223402"/>
                </a:lnTo>
                <a:lnTo>
                  <a:pt x="5337771" y="1175499"/>
                </a:lnTo>
                <a:lnTo>
                  <a:pt x="5337771" y="0"/>
                </a:lnTo>
                <a:lnTo>
                  <a:pt x="0" y="0"/>
                </a:lnTo>
                <a:close/>
              </a:path>
            </a:pathLst>
          </a:custGeom>
          <a:ln w="15024">
            <a:solidFill>
              <a:srgbClr val="0068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Holder 4">
            <a:extLst>
              <a:ext uri="{FF2B5EF4-FFF2-40B4-BE49-F238E27FC236}">
                <a16:creationId xmlns:a16="http://schemas.microsoft.com/office/drawing/2014/main" id="{F534B25D-BBB7-3744-8F49-4C3D5188717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760641" y="6370415"/>
            <a:ext cx="437042" cy="184666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B6F15528-21DE-4FAA-801E-634DDDAF4B2B}" type="slidenum">
              <a:rPr sz="1200">
                <a:solidFill>
                  <a:srgbClr val="00669A"/>
                </a:solidFill>
                <a:latin typeface="Source Sans Pro" panose="020B0503030403020204" pitchFamily="34" charset="0"/>
              </a:rPr>
              <a:pPr algn="ctr"/>
              <a:t>11</a:t>
            </a:fld>
            <a:endParaRPr sz="1200" dirty="0">
              <a:solidFill>
                <a:srgbClr val="00669A"/>
              </a:solidFill>
              <a:latin typeface="Source Sans Pro" panose="020B0503030403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6FA2E29-F5C9-7D49-95A6-999FBE8CEA36}"/>
              </a:ext>
            </a:extLst>
          </p:cNvPr>
          <p:cNvSpPr/>
          <p:nvPr/>
        </p:nvSpPr>
        <p:spPr>
          <a:xfrm>
            <a:off x="571854" y="3026772"/>
            <a:ext cx="4170372" cy="4078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20495">
              <a:lnSpc>
                <a:spcPct val="100000"/>
              </a:lnSpc>
              <a:spcBef>
                <a:spcPts val="5"/>
              </a:spcBef>
            </a:pPr>
            <a:r>
              <a:rPr lang="en-GB" sz="2050" spc="-10" dirty="0">
                <a:solidFill>
                  <a:srgbClr val="FFFFFF"/>
                </a:solidFill>
                <a:latin typeface="Source Sans Pro"/>
                <a:cs typeface="Source Sans Pro"/>
              </a:rPr>
              <a:t>GRADUAATSOPLEIDING</a:t>
            </a:r>
            <a:endParaRPr lang="en-GB" sz="2050" dirty="0">
              <a:latin typeface="Source Sans Pro"/>
              <a:cs typeface="Source Sans Pr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1527" y="223855"/>
            <a:ext cx="1105027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39469" algn="l"/>
                <a:tab pos="1178560" algn="l"/>
                <a:tab pos="2474595" algn="l"/>
                <a:tab pos="2814320" algn="l"/>
                <a:tab pos="5288280" algn="l"/>
                <a:tab pos="5628005" algn="l"/>
                <a:tab pos="6903720" algn="l"/>
                <a:tab pos="7243445" algn="l"/>
                <a:tab pos="8627745" algn="l"/>
                <a:tab pos="8967470" algn="l"/>
              </a:tabLst>
            </a:pPr>
            <a:r>
              <a:rPr sz="1300" b="1" dirty="0">
                <a:solidFill>
                  <a:srgbClr val="163E6A"/>
                </a:solidFill>
                <a:latin typeface="SourceSansPro-Semibold"/>
                <a:cs typeface="SourceSansPro-Semibold"/>
              </a:rPr>
              <a:t>ODISEE	|	</a:t>
            </a:r>
            <a:r>
              <a:rPr sz="1300" b="1" spc="-5" dirty="0">
                <a:solidFill>
                  <a:srgbClr val="163E6A"/>
                </a:solidFill>
                <a:latin typeface="SourceSansPro-Semibold"/>
                <a:cs typeface="SourceSansPro-Semibold"/>
              </a:rPr>
              <a:t>STUDIEKEUZE	</a:t>
            </a:r>
            <a:r>
              <a:rPr sz="1300" b="1" dirty="0">
                <a:solidFill>
                  <a:srgbClr val="163E6A"/>
                </a:solidFill>
                <a:latin typeface="SourceSansPro-Semibold"/>
                <a:cs typeface="SourceSansPro-Semibold"/>
              </a:rPr>
              <a:t>|	</a:t>
            </a:r>
            <a:r>
              <a:rPr sz="1300" b="1" spc="-5" dirty="0">
                <a:solidFill>
                  <a:srgbClr val="39BB9D"/>
                </a:solidFill>
                <a:latin typeface="SourceSansPro-Black"/>
                <a:cs typeface="SourceSansPro-Black"/>
              </a:rPr>
              <a:t>STRUCTUUR</a:t>
            </a:r>
            <a:r>
              <a:rPr sz="1300" b="1" spc="5" dirty="0">
                <a:solidFill>
                  <a:srgbClr val="39BB9D"/>
                </a:solidFill>
                <a:latin typeface="SourceSansPro-Black"/>
                <a:cs typeface="SourceSansPro-Black"/>
              </a:rPr>
              <a:t> </a:t>
            </a:r>
            <a:r>
              <a:rPr sz="1300" b="1" dirty="0">
                <a:solidFill>
                  <a:srgbClr val="39BB9D"/>
                </a:solidFill>
                <a:latin typeface="SourceSansPro-Black"/>
                <a:cs typeface="SourceSansPro-Black"/>
              </a:rPr>
              <a:t>EN</a:t>
            </a:r>
            <a:r>
              <a:rPr sz="1300" b="1" spc="10" dirty="0">
                <a:solidFill>
                  <a:srgbClr val="39BB9D"/>
                </a:solidFill>
                <a:latin typeface="SourceSansPro-Black"/>
                <a:cs typeface="SourceSansPro-Black"/>
              </a:rPr>
              <a:t> </a:t>
            </a:r>
            <a:r>
              <a:rPr sz="1300" b="1" spc="-15" dirty="0">
                <a:solidFill>
                  <a:srgbClr val="39BB9D"/>
                </a:solidFill>
                <a:latin typeface="SourceSansPro-Black"/>
                <a:cs typeface="SourceSansPro-Black"/>
              </a:rPr>
              <a:t>ORGANISATIE	</a:t>
            </a:r>
            <a:r>
              <a:rPr sz="1300" b="1" dirty="0">
                <a:solidFill>
                  <a:srgbClr val="163E6A"/>
                </a:solidFill>
                <a:latin typeface="SourceSansPro-Semibold"/>
                <a:cs typeface="SourceSansPro-Semibold"/>
              </a:rPr>
              <a:t>|	</a:t>
            </a:r>
            <a:r>
              <a:rPr sz="1300" b="1" spc="-5" dirty="0">
                <a:solidFill>
                  <a:srgbClr val="163E6A"/>
                </a:solidFill>
                <a:latin typeface="SourceSansPro-Semibold"/>
                <a:cs typeface="SourceSansPro-Semibold"/>
              </a:rPr>
              <a:t>VERSCHILLEN	</a:t>
            </a:r>
            <a:r>
              <a:rPr sz="1300" b="1" dirty="0">
                <a:solidFill>
                  <a:srgbClr val="163E6A"/>
                </a:solidFill>
                <a:latin typeface="SourceSansPro-Semibold"/>
                <a:cs typeface="SourceSansPro-Semibold"/>
              </a:rPr>
              <a:t>|	</a:t>
            </a:r>
            <a:r>
              <a:rPr sz="1300" b="1" spc="-10" dirty="0">
                <a:solidFill>
                  <a:srgbClr val="163E6A"/>
                </a:solidFill>
                <a:latin typeface="SourceSansPro-Semibold"/>
                <a:cs typeface="SourceSansPro-Semibold"/>
              </a:rPr>
              <a:t>STUDIESUCCES	</a:t>
            </a:r>
            <a:r>
              <a:rPr sz="1300" b="1" dirty="0">
                <a:solidFill>
                  <a:srgbClr val="163E6A"/>
                </a:solidFill>
                <a:latin typeface="SourceSansPro-Semibold"/>
                <a:cs typeface="SourceSansPro-Semibold"/>
              </a:rPr>
              <a:t>|	</a:t>
            </a:r>
            <a:r>
              <a:rPr sz="1300" b="1" spc="-5" dirty="0">
                <a:solidFill>
                  <a:srgbClr val="163E6A"/>
                </a:solidFill>
                <a:latin typeface="SourceSansPro-Semibold"/>
                <a:cs typeface="SourceSansPro-Semibold"/>
              </a:rPr>
              <a:t>STUDENTENVOORZIENINGEN</a:t>
            </a:r>
            <a:endParaRPr sz="1300">
              <a:latin typeface="SourceSansPro-Semibold"/>
              <a:cs typeface="SourceSansPro-Semibol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384003" y="513003"/>
            <a:ext cx="2179955" cy="72390"/>
          </a:xfrm>
          <a:custGeom>
            <a:avLst/>
            <a:gdLst/>
            <a:ahLst/>
            <a:cxnLst/>
            <a:rect l="l" t="t" r="r" b="b"/>
            <a:pathLst>
              <a:path w="2179954" h="72390">
                <a:moveTo>
                  <a:pt x="2179802" y="0"/>
                </a:moveTo>
                <a:lnTo>
                  <a:pt x="0" y="0"/>
                </a:lnTo>
                <a:lnTo>
                  <a:pt x="0" y="71996"/>
                </a:lnTo>
                <a:lnTo>
                  <a:pt x="2179802" y="71996"/>
                </a:lnTo>
                <a:lnTo>
                  <a:pt x="2179802" y="0"/>
                </a:lnTo>
                <a:close/>
              </a:path>
            </a:pathLst>
          </a:custGeom>
          <a:solidFill>
            <a:srgbClr val="39BB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20001" y="6374610"/>
            <a:ext cx="81280" cy="161925"/>
          </a:xfrm>
          <a:custGeom>
            <a:avLst/>
            <a:gdLst/>
            <a:ahLst/>
            <a:cxnLst/>
            <a:rect l="l" t="t" r="r" b="b"/>
            <a:pathLst>
              <a:path w="81279" h="161925">
                <a:moveTo>
                  <a:pt x="0" y="0"/>
                </a:moveTo>
                <a:lnTo>
                  <a:pt x="0" y="161518"/>
                </a:lnTo>
                <a:lnTo>
                  <a:pt x="80759" y="80759"/>
                </a:lnTo>
                <a:lnTo>
                  <a:pt x="0" y="0"/>
                </a:lnTo>
                <a:close/>
              </a:path>
            </a:pathLst>
          </a:custGeom>
          <a:solidFill>
            <a:srgbClr val="3DB5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311948" y="6148590"/>
            <a:ext cx="1208046" cy="3875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83900" y="1006266"/>
            <a:ext cx="107162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0" dirty="0">
                <a:solidFill>
                  <a:srgbClr val="39BB9D"/>
                </a:solidFill>
              </a:rPr>
              <a:t>Verschil graduaatsopleiding </a:t>
            </a:r>
            <a:r>
              <a:rPr dirty="0">
                <a:solidFill>
                  <a:srgbClr val="39BB9D"/>
                </a:solidFill>
              </a:rPr>
              <a:t>&amp; </a:t>
            </a:r>
            <a:r>
              <a:rPr spc="-45" dirty="0">
                <a:solidFill>
                  <a:srgbClr val="39BB9D"/>
                </a:solidFill>
              </a:rPr>
              <a:t>professionele</a:t>
            </a:r>
            <a:r>
              <a:rPr spc="-250" dirty="0">
                <a:solidFill>
                  <a:srgbClr val="39BB9D"/>
                </a:solidFill>
              </a:rPr>
              <a:t> </a:t>
            </a:r>
            <a:r>
              <a:rPr spc="-45" dirty="0">
                <a:solidFill>
                  <a:srgbClr val="39BB9D"/>
                </a:solidFill>
              </a:rPr>
              <a:t>bachelor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696487" y="2976643"/>
            <a:ext cx="5349875" cy="476884"/>
            <a:chOff x="696487" y="2976643"/>
            <a:chExt cx="5349875" cy="476884"/>
          </a:xfrm>
        </p:grpSpPr>
        <p:sp>
          <p:nvSpPr>
            <p:cNvPr id="8" name="object 8"/>
            <p:cNvSpPr/>
            <p:nvPr/>
          </p:nvSpPr>
          <p:spPr>
            <a:xfrm>
              <a:off x="704107" y="2984263"/>
              <a:ext cx="5334635" cy="461645"/>
            </a:xfrm>
            <a:custGeom>
              <a:avLst/>
              <a:gdLst/>
              <a:ahLst/>
              <a:cxnLst/>
              <a:rect l="l" t="t" r="r" b="b"/>
              <a:pathLst>
                <a:path w="5334635" h="461645">
                  <a:moveTo>
                    <a:pt x="5103495" y="0"/>
                  </a:moveTo>
                  <a:lnTo>
                    <a:pt x="230759" y="0"/>
                  </a:lnTo>
                  <a:lnTo>
                    <a:pt x="184253" y="4688"/>
                  </a:lnTo>
                  <a:lnTo>
                    <a:pt x="140937" y="18134"/>
                  </a:lnTo>
                  <a:lnTo>
                    <a:pt x="101739" y="39410"/>
                  </a:lnTo>
                  <a:lnTo>
                    <a:pt x="67587" y="67587"/>
                  </a:lnTo>
                  <a:lnTo>
                    <a:pt x="39410" y="101739"/>
                  </a:lnTo>
                  <a:lnTo>
                    <a:pt x="18134" y="140937"/>
                  </a:lnTo>
                  <a:lnTo>
                    <a:pt x="4688" y="184253"/>
                  </a:lnTo>
                  <a:lnTo>
                    <a:pt x="0" y="230759"/>
                  </a:lnTo>
                  <a:lnTo>
                    <a:pt x="0" y="461518"/>
                  </a:lnTo>
                  <a:lnTo>
                    <a:pt x="5334254" y="461518"/>
                  </a:lnTo>
                  <a:lnTo>
                    <a:pt x="5334254" y="230759"/>
                  </a:lnTo>
                  <a:lnTo>
                    <a:pt x="5329565" y="184253"/>
                  </a:lnTo>
                  <a:lnTo>
                    <a:pt x="5316119" y="140937"/>
                  </a:lnTo>
                  <a:lnTo>
                    <a:pt x="5294843" y="101739"/>
                  </a:lnTo>
                  <a:lnTo>
                    <a:pt x="5266666" y="67587"/>
                  </a:lnTo>
                  <a:lnTo>
                    <a:pt x="5232514" y="39410"/>
                  </a:lnTo>
                  <a:lnTo>
                    <a:pt x="5193316" y="18134"/>
                  </a:lnTo>
                  <a:lnTo>
                    <a:pt x="5150000" y="4688"/>
                  </a:lnTo>
                  <a:lnTo>
                    <a:pt x="5103495" y="0"/>
                  </a:lnTo>
                  <a:close/>
                </a:path>
              </a:pathLst>
            </a:custGeom>
            <a:solidFill>
              <a:srgbClr val="39BB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04107" y="2984263"/>
              <a:ext cx="5334635" cy="461645"/>
            </a:xfrm>
            <a:custGeom>
              <a:avLst/>
              <a:gdLst/>
              <a:ahLst/>
              <a:cxnLst/>
              <a:rect l="l" t="t" r="r" b="b"/>
              <a:pathLst>
                <a:path w="5334635" h="461645">
                  <a:moveTo>
                    <a:pt x="230759" y="0"/>
                  </a:moveTo>
                  <a:lnTo>
                    <a:pt x="184253" y="4688"/>
                  </a:lnTo>
                  <a:lnTo>
                    <a:pt x="140937" y="18134"/>
                  </a:lnTo>
                  <a:lnTo>
                    <a:pt x="101739" y="39410"/>
                  </a:lnTo>
                  <a:lnTo>
                    <a:pt x="67587" y="67587"/>
                  </a:lnTo>
                  <a:lnTo>
                    <a:pt x="39410" y="101739"/>
                  </a:lnTo>
                  <a:lnTo>
                    <a:pt x="18134" y="140937"/>
                  </a:lnTo>
                  <a:lnTo>
                    <a:pt x="4688" y="184253"/>
                  </a:lnTo>
                  <a:lnTo>
                    <a:pt x="0" y="230759"/>
                  </a:lnTo>
                  <a:lnTo>
                    <a:pt x="0" y="461518"/>
                  </a:lnTo>
                  <a:lnTo>
                    <a:pt x="5334254" y="461518"/>
                  </a:lnTo>
                  <a:lnTo>
                    <a:pt x="5334254" y="230759"/>
                  </a:lnTo>
                  <a:lnTo>
                    <a:pt x="5329565" y="184253"/>
                  </a:lnTo>
                  <a:lnTo>
                    <a:pt x="5316119" y="140937"/>
                  </a:lnTo>
                  <a:lnTo>
                    <a:pt x="5294843" y="101739"/>
                  </a:lnTo>
                  <a:lnTo>
                    <a:pt x="5266666" y="67587"/>
                  </a:lnTo>
                  <a:lnTo>
                    <a:pt x="5232514" y="39410"/>
                  </a:lnTo>
                  <a:lnTo>
                    <a:pt x="5193316" y="18134"/>
                  </a:lnTo>
                  <a:lnTo>
                    <a:pt x="5150000" y="4688"/>
                  </a:lnTo>
                  <a:lnTo>
                    <a:pt x="5103495" y="0"/>
                  </a:lnTo>
                  <a:lnTo>
                    <a:pt x="230759" y="0"/>
                  </a:lnTo>
                  <a:close/>
                </a:path>
              </a:pathLst>
            </a:custGeom>
            <a:ln w="15024">
              <a:solidFill>
                <a:srgbClr val="39BB9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6167092" y="2976643"/>
            <a:ext cx="5353050" cy="476884"/>
            <a:chOff x="6167092" y="2976643"/>
            <a:chExt cx="5353050" cy="476884"/>
          </a:xfrm>
        </p:grpSpPr>
        <p:sp>
          <p:nvSpPr>
            <p:cNvPr id="11" name="object 11"/>
            <p:cNvSpPr/>
            <p:nvPr/>
          </p:nvSpPr>
          <p:spPr>
            <a:xfrm>
              <a:off x="6174712" y="2984263"/>
              <a:ext cx="5337810" cy="461645"/>
            </a:xfrm>
            <a:custGeom>
              <a:avLst/>
              <a:gdLst/>
              <a:ahLst/>
              <a:cxnLst/>
              <a:rect l="l" t="t" r="r" b="b"/>
              <a:pathLst>
                <a:path w="5337809" h="461645">
                  <a:moveTo>
                    <a:pt x="5107025" y="0"/>
                  </a:moveTo>
                  <a:lnTo>
                    <a:pt x="230759" y="0"/>
                  </a:lnTo>
                  <a:lnTo>
                    <a:pt x="184253" y="4688"/>
                  </a:lnTo>
                  <a:lnTo>
                    <a:pt x="140937" y="18134"/>
                  </a:lnTo>
                  <a:lnTo>
                    <a:pt x="101739" y="39410"/>
                  </a:lnTo>
                  <a:lnTo>
                    <a:pt x="67587" y="67587"/>
                  </a:lnTo>
                  <a:lnTo>
                    <a:pt x="39410" y="101739"/>
                  </a:lnTo>
                  <a:lnTo>
                    <a:pt x="18134" y="140937"/>
                  </a:lnTo>
                  <a:lnTo>
                    <a:pt x="4688" y="184253"/>
                  </a:lnTo>
                  <a:lnTo>
                    <a:pt x="0" y="230759"/>
                  </a:lnTo>
                  <a:lnTo>
                    <a:pt x="0" y="461518"/>
                  </a:lnTo>
                  <a:lnTo>
                    <a:pt x="5337784" y="461518"/>
                  </a:lnTo>
                  <a:lnTo>
                    <a:pt x="5337784" y="230759"/>
                  </a:lnTo>
                  <a:lnTo>
                    <a:pt x="5333096" y="184253"/>
                  </a:lnTo>
                  <a:lnTo>
                    <a:pt x="5319650" y="140937"/>
                  </a:lnTo>
                  <a:lnTo>
                    <a:pt x="5298374" y="101739"/>
                  </a:lnTo>
                  <a:lnTo>
                    <a:pt x="5270196" y="67587"/>
                  </a:lnTo>
                  <a:lnTo>
                    <a:pt x="5236045" y="39410"/>
                  </a:lnTo>
                  <a:lnTo>
                    <a:pt x="5196847" y="18134"/>
                  </a:lnTo>
                  <a:lnTo>
                    <a:pt x="5153531" y="4688"/>
                  </a:lnTo>
                  <a:lnTo>
                    <a:pt x="5107025" y="0"/>
                  </a:lnTo>
                  <a:close/>
                </a:path>
              </a:pathLst>
            </a:custGeom>
            <a:solidFill>
              <a:srgbClr val="0068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174712" y="2984263"/>
              <a:ext cx="5337810" cy="461645"/>
            </a:xfrm>
            <a:custGeom>
              <a:avLst/>
              <a:gdLst/>
              <a:ahLst/>
              <a:cxnLst/>
              <a:rect l="l" t="t" r="r" b="b"/>
              <a:pathLst>
                <a:path w="5337809" h="461645">
                  <a:moveTo>
                    <a:pt x="230759" y="0"/>
                  </a:moveTo>
                  <a:lnTo>
                    <a:pt x="184253" y="4688"/>
                  </a:lnTo>
                  <a:lnTo>
                    <a:pt x="140937" y="18134"/>
                  </a:lnTo>
                  <a:lnTo>
                    <a:pt x="101739" y="39410"/>
                  </a:lnTo>
                  <a:lnTo>
                    <a:pt x="67587" y="67587"/>
                  </a:lnTo>
                  <a:lnTo>
                    <a:pt x="39410" y="101739"/>
                  </a:lnTo>
                  <a:lnTo>
                    <a:pt x="18134" y="140937"/>
                  </a:lnTo>
                  <a:lnTo>
                    <a:pt x="4688" y="184253"/>
                  </a:lnTo>
                  <a:lnTo>
                    <a:pt x="0" y="230759"/>
                  </a:lnTo>
                  <a:lnTo>
                    <a:pt x="0" y="461518"/>
                  </a:lnTo>
                  <a:lnTo>
                    <a:pt x="5337784" y="461518"/>
                  </a:lnTo>
                  <a:lnTo>
                    <a:pt x="5337784" y="230759"/>
                  </a:lnTo>
                  <a:lnTo>
                    <a:pt x="5333096" y="184253"/>
                  </a:lnTo>
                  <a:lnTo>
                    <a:pt x="5319650" y="140937"/>
                  </a:lnTo>
                  <a:lnTo>
                    <a:pt x="5298374" y="101739"/>
                  </a:lnTo>
                  <a:lnTo>
                    <a:pt x="5270196" y="67587"/>
                  </a:lnTo>
                  <a:lnTo>
                    <a:pt x="5236045" y="39410"/>
                  </a:lnTo>
                  <a:lnTo>
                    <a:pt x="5196847" y="18134"/>
                  </a:lnTo>
                  <a:lnTo>
                    <a:pt x="5153531" y="4688"/>
                  </a:lnTo>
                  <a:lnTo>
                    <a:pt x="5107025" y="0"/>
                  </a:lnTo>
                  <a:lnTo>
                    <a:pt x="230759" y="0"/>
                  </a:lnTo>
                  <a:close/>
                </a:path>
              </a:pathLst>
            </a:custGeom>
            <a:ln w="15024">
              <a:solidFill>
                <a:srgbClr val="0068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998872" y="3053829"/>
            <a:ext cx="3943985" cy="10737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105535">
              <a:lnSpc>
                <a:spcPct val="100000"/>
              </a:lnSpc>
              <a:spcBef>
                <a:spcPts val="110"/>
              </a:spcBef>
            </a:pPr>
            <a:r>
              <a:rPr sz="2050" spc="-10" dirty="0">
                <a:solidFill>
                  <a:srgbClr val="FFFFFF"/>
                </a:solidFill>
                <a:latin typeface="Source Sans Pro"/>
                <a:cs typeface="Source Sans Pro"/>
              </a:rPr>
              <a:t>GRADUAATSOPLEIDING</a:t>
            </a:r>
            <a:endParaRPr sz="2050" dirty="0">
              <a:latin typeface="Source Sans Pro"/>
              <a:cs typeface="Source Sans Pro"/>
            </a:endParaRPr>
          </a:p>
          <a:p>
            <a:pPr marL="241300" indent="-228600">
              <a:lnSpc>
                <a:spcPct val="100000"/>
              </a:lnSpc>
              <a:spcBef>
                <a:spcPts val="1789"/>
              </a:spcBef>
              <a:buChar char="•"/>
              <a:tabLst>
                <a:tab pos="240665" algn="l"/>
                <a:tab pos="241300" algn="l"/>
              </a:tabLst>
            </a:pPr>
            <a:r>
              <a:rPr sz="1650" spc="-5" dirty="0">
                <a:solidFill>
                  <a:srgbClr val="163E6A"/>
                </a:solidFill>
                <a:latin typeface="Source Sans Pro"/>
                <a:cs typeface="Source Sans Pro"/>
              </a:rPr>
              <a:t>Voorbereiding </a:t>
            </a:r>
            <a:r>
              <a:rPr sz="1650" dirty="0">
                <a:solidFill>
                  <a:srgbClr val="163E6A"/>
                </a:solidFill>
                <a:latin typeface="Source Sans Pro"/>
                <a:cs typeface="Source Sans Pro"/>
              </a:rPr>
              <a:t>op specifiek</a:t>
            </a:r>
            <a:r>
              <a:rPr sz="1650" spc="45" dirty="0">
                <a:solidFill>
                  <a:srgbClr val="163E6A"/>
                </a:solidFill>
                <a:latin typeface="Source Sans Pro"/>
                <a:cs typeface="Source Sans Pro"/>
              </a:rPr>
              <a:t> </a:t>
            </a:r>
            <a:r>
              <a:rPr sz="1650" spc="-5" dirty="0">
                <a:solidFill>
                  <a:srgbClr val="163E6A"/>
                </a:solidFill>
                <a:latin typeface="Source Sans Pro"/>
                <a:cs typeface="Source Sans Pro"/>
              </a:rPr>
              <a:t>beroep/functie</a:t>
            </a:r>
            <a:endParaRPr sz="1650" dirty="0">
              <a:latin typeface="Source Sans Pro"/>
              <a:cs typeface="Source Sans Pro"/>
            </a:endParaRPr>
          </a:p>
          <a:p>
            <a:pPr marL="241300" indent="-228600">
              <a:lnSpc>
                <a:spcPct val="100000"/>
              </a:lnSpc>
              <a:spcBef>
                <a:spcPts val="30"/>
              </a:spcBef>
              <a:buChar char="•"/>
              <a:tabLst>
                <a:tab pos="240665" algn="l"/>
                <a:tab pos="241300" algn="l"/>
              </a:tabLst>
            </a:pPr>
            <a:r>
              <a:rPr lang="nl-BE" sz="1650" spc="-5" dirty="0">
                <a:solidFill>
                  <a:srgbClr val="163E6A"/>
                </a:solidFill>
                <a:latin typeface="Source Sans Pro"/>
                <a:cs typeface="Source Sans Pro"/>
              </a:rPr>
              <a:t>Snel aan het werk, di</a:t>
            </a:r>
            <a:r>
              <a:rPr sz="1650" spc="-5" dirty="0" err="1">
                <a:solidFill>
                  <a:srgbClr val="163E6A"/>
                </a:solidFill>
                <a:latin typeface="Source Sans Pro"/>
                <a:cs typeface="Source Sans Pro"/>
              </a:rPr>
              <a:t>rect</a:t>
            </a:r>
            <a:r>
              <a:rPr sz="1650" spc="-5" dirty="0">
                <a:solidFill>
                  <a:srgbClr val="163E6A"/>
                </a:solidFill>
                <a:latin typeface="Source Sans Pro"/>
                <a:cs typeface="Source Sans Pro"/>
              </a:rPr>
              <a:t> inzetbaar</a:t>
            </a:r>
            <a:endParaRPr sz="1650" dirty="0">
              <a:latin typeface="Source Sans Pro"/>
              <a:cs typeface="Source Sans Pro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452631" y="3053829"/>
            <a:ext cx="4323080" cy="10490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462280" algn="ctr">
              <a:lnSpc>
                <a:spcPct val="100000"/>
              </a:lnSpc>
              <a:spcBef>
                <a:spcPts val="110"/>
              </a:spcBef>
            </a:pPr>
            <a:r>
              <a:rPr sz="2050" dirty="0">
                <a:solidFill>
                  <a:srgbClr val="FFFFFF"/>
                </a:solidFill>
                <a:latin typeface="Source Sans Pro"/>
                <a:cs typeface="Source Sans Pro"/>
              </a:rPr>
              <a:t>PROFESSIONELE</a:t>
            </a:r>
            <a:r>
              <a:rPr sz="2050" spc="-5" dirty="0">
                <a:solidFill>
                  <a:srgbClr val="FFFFFF"/>
                </a:solidFill>
                <a:latin typeface="Source Sans Pro"/>
                <a:cs typeface="Source Sans Pro"/>
              </a:rPr>
              <a:t> BACHELOR</a:t>
            </a:r>
            <a:endParaRPr sz="2050">
              <a:latin typeface="Source Sans Pro"/>
              <a:cs typeface="Source Sans Pro"/>
            </a:endParaRPr>
          </a:p>
          <a:p>
            <a:pPr marL="241300" indent="-228600">
              <a:lnSpc>
                <a:spcPct val="100000"/>
              </a:lnSpc>
              <a:spcBef>
                <a:spcPts val="1595"/>
              </a:spcBef>
              <a:buChar char="•"/>
              <a:tabLst>
                <a:tab pos="240665" algn="l"/>
                <a:tab pos="241300" algn="l"/>
              </a:tabLst>
            </a:pPr>
            <a:r>
              <a:rPr sz="1650" spc="-5" dirty="0">
                <a:solidFill>
                  <a:srgbClr val="163E6A"/>
                </a:solidFill>
                <a:latin typeface="Source Sans Pro"/>
                <a:cs typeface="Source Sans Pro"/>
              </a:rPr>
              <a:t>Voorbereiding </a:t>
            </a:r>
            <a:r>
              <a:rPr sz="1650" dirty="0">
                <a:solidFill>
                  <a:srgbClr val="163E6A"/>
                </a:solidFill>
                <a:latin typeface="Source Sans Pro"/>
                <a:cs typeface="Source Sans Pro"/>
              </a:rPr>
              <a:t>op </a:t>
            </a:r>
            <a:r>
              <a:rPr sz="1650" spc="-5" dirty="0">
                <a:solidFill>
                  <a:srgbClr val="163E6A"/>
                </a:solidFill>
                <a:latin typeface="Source Sans Pro"/>
                <a:cs typeface="Source Sans Pro"/>
              </a:rPr>
              <a:t>meerdere</a:t>
            </a:r>
            <a:r>
              <a:rPr sz="1650" spc="-10" dirty="0">
                <a:solidFill>
                  <a:srgbClr val="163E6A"/>
                </a:solidFill>
                <a:latin typeface="Source Sans Pro"/>
                <a:cs typeface="Source Sans Pro"/>
              </a:rPr>
              <a:t> </a:t>
            </a:r>
            <a:r>
              <a:rPr sz="1650" dirty="0">
                <a:solidFill>
                  <a:srgbClr val="163E6A"/>
                </a:solidFill>
                <a:latin typeface="Source Sans Pro"/>
                <a:cs typeface="Source Sans Pro"/>
              </a:rPr>
              <a:t>beroepen/functies</a:t>
            </a:r>
            <a:endParaRPr sz="1650">
              <a:latin typeface="Source Sans Pro"/>
              <a:cs typeface="Source Sans Pro"/>
            </a:endParaRPr>
          </a:p>
          <a:p>
            <a:pPr marL="241300" indent="-228600">
              <a:lnSpc>
                <a:spcPct val="100000"/>
              </a:lnSpc>
              <a:spcBef>
                <a:spcPts val="30"/>
              </a:spcBef>
              <a:buChar char="•"/>
              <a:tabLst>
                <a:tab pos="240665" algn="l"/>
                <a:tab pos="241300" algn="l"/>
              </a:tabLst>
            </a:pPr>
            <a:r>
              <a:rPr sz="1650" spc="-5" dirty="0">
                <a:solidFill>
                  <a:srgbClr val="163E6A"/>
                </a:solidFill>
                <a:latin typeface="Source Sans Pro"/>
                <a:cs typeface="Source Sans Pro"/>
              </a:rPr>
              <a:t>Breed</a:t>
            </a:r>
            <a:r>
              <a:rPr sz="1650" spc="-80" dirty="0">
                <a:solidFill>
                  <a:srgbClr val="163E6A"/>
                </a:solidFill>
                <a:latin typeface="Source Sans Pro"/>
                <a:cs typeface="Source Sans Pro"/>
              </a:rPr>
              <a:t> </a:t>
            </a:r>
            <a:r>
              <a:rPr sz="1650" spc="-5" dirty="0">
                <a:solidFill>
                  <a:srgbClr val="163E6A"/>
                </a:solidFill>
                <a:latin typeface="Source Sans Pro"/>
                <a:cs typeface="Source Sans Pro"/>
              </a:rPr>
              <a:t>inzetbaar</a:t>
            </a:r>
            <a:endParaRPr sz="1650">
              <a:latin typeface="Source Sans Pro"/>
              <a:cs typeface="Source Sans Pro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83900" y="2188784"/>
            <a:ext cx="141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163E6A"/>
                </a:solidFill>
                <a:latin typeface="Source Sans Pro"/>
                <a:cs typeface="Source Sans Pro"/>
              </a:rPr>
              <a:t>Arbeidsmarkt</a:t>
            </a:r>
            <a:endParaRPr sz="1800" dirty="0">
              <a:latin typeface="Source Sans Pro"/>
              <a:cs typeface="Source Sans Pro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04109" y="3460775"/>
            <a:ext cx="5337810" cy="848360"/>
          </a:xfrm>
          <a:custGeom>
            <a:avLst/>
            <a:gdLst/>
            <a:ahLst/>
            <a:cxnLst/>
            <a:rect l="l" t="t" r="r" b="b"/>
            <a:pathLst>
              <a:path w="5337810" h="848360">
                <a:moveTo>
                  <a:pt x="0" y="0"/>
                </a:moveTo>
                <a:lnTo>
                  <a:pt x="0" y="667867"/>
                </a:lnTo>
                <a:lnTo>
                  <a:pt x="6437" y="715770"/>
                </a:lnTo>
                <a:lnTo>
                  <a:pt x="24604" y="758816"/>
                </a:lnTo>
                <a:lnTo>
                  <a:pt x="52784" y="795286"/>
                </a:lnTo>
                <a:lnTo>
                  <a:pt x="89259" y="823464"/>
                </a:lnTo>
                <a:lnTo>
                  <a:pt x="132312" y="841630"/>
                </a:lnTo>
                <a:lnTo>
                  <a:pt x="180225" y="848067"/>
                </a:lnTo>
                <a:lnTo>
                  <a:pt x="5157546" y="848067"/>
                </a:lnTo>
                <a:lnTo>
                  <a:pt x="5205459" y="841630"/>
                </a:lnTo>
                <a:lnTo>
                  <a:pt x="5248512" y="823464"/>
                </a:lnTo>
                <a:lnTo>
                  <a:pt x="5284987" y="795286"/>
                </a:lnTo>
                <a:lnTo>
                  <a:pt x="5313167" y="758816"/>
                </a:lnTo>
                <a:lnTo>
                  <a:pt x="5331334" y="715770"/>
                </a:lnTo>
                <a:lnTo>
                  <a:pt x="5337771" y="667867"/>
                </a:lnTo>
                <a:lnTo>
                  <a:pt x="5337771" y="0"/>
                </a:lnTo>
                <a:lnTo>
                  <a:pt x="0" y="0"/>
                </a:lnTo>
                <a:close/>
              </a:path>
            </a:pathLst>
          </a:custGeom>
          <a:ln w="15024">
            <a:solidFill>
              <a:srgbClr val="39BB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174713" y="3460775"/>
            <a:ext cx="5337810" cy="848360"/>
          </a:xfrm>
          <a:custGeom>
            <a:avLst/>
            <a:gdLst/>
            <a:ahLst/>
            <a:cxnLst/>
            <a:rect l="l" t="t" r="r" b="b"/>
            <a:pathLst>
              <a:path w="5337809" h="848360">
                <a:moveTo>
                  <a:pt x="0" y="0"/>
                </a:moveTo>
                <a:lnTo>
                  <a:pt x="0" y="667867"/>
                </a:lnTo>
                <a:lnTo>
                  <a:pt x="6437" y="715770"/>
                </a:lnTo>
                <a:lnTo>
                  <a:pt x="24604" y="758816"/>
                </a:lnTo>
                <a:lnTo>
                  <a:pt x="52784" y="795286"/>
                </a:lnTo>
                <a:lnTo>
                  <a:pt x="89259" y="823464"/>
                </a:lnTo>
                <a:lnTo>
                  <a:pt x="132312" y="841630"/>
                </a:lnTo>
                <a:lnTo>
                  <a:pt x="180225" y="848067"/>
                </a:lnTo>
                <a:lnTo>
                  <a:pt x="5157546" y="848067"/>
                </a:lnTo>
                <a:lnTo>
                  <a:pt x="5205459" y="841630"/>
                </a:lnTo>
                <a:lnTo>
                  <a:pt x="5248512" y="823464"/>
                </a:lnTo>
                <a:lnTo>
                  <a:pt x="5284987" y="795286"/>
                </a:lnTo>
                <a:lnTo>
                  <a:pt x="5313167" y="758816"/>
                </a:lnTo>
                <a:lnTo>
                  <a:pt x="5331334" y="715770"/>
                </a:lnTo>
                <a:lnTo>
                  <a:pt x="5337771" y="667867"/>
                </a:lnTo>
                <a:lnTo>
                  <a:pt x="5337771" y="0"/>
                </a:lnTo>
                <a:lnTo>
                  <a:pt x="0" y="0"/>
                </a:lnTo>
                <a:close/>
              </a:path>
            </a:pathLst>
          </a:custGeom>
          <a:ln w="15024">
            <a:solidFill>
              <a:srgbClr val="0068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Holder 4">
            <a:extLst>
              <a:ext uri="{FF2B5EF4-FFF2-40B4-BE49-F238E27FC236}">
                <a16:creationId xmlns:a16="http://schemas.microsoft.com/office/drawing/2014/main" id="{7B5158C5-033D-4A44-BD68-CAE532E137D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760641" y="6370415"/>
            <a:ext cx="437042" cy="184666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B6F15528-21DE-4FAA-801E-634DDDAF4B2B}" type="slidenum">
              <a:rPr sz="1200">
                <a:solidFill>
                  <a:srgbClr val="00669A"/>
                </a:solidFill>
                <a:latin typeface="Source Sans Pro" panose="020B0503030403020204" pitchFamily="34" charset="0"/>
              </a:rPr>
              <a:pPr algn="ctr"/>
              <a:t>12</a:t>
            </a:fld>
            <a:endParaRPr sz="1200" dirty="0">
              <a:solidFill>
                <a:srgbClr val="00669A"/>
              </a:solidFill>
              <a:latin typeface="Source Sans Pro" panose="020B0503030403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1527" y="223855"/>
            <a:ext cx="1105027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39469" algn="l"/>
                <a:tab pos="1178560" algn="l"/>
                <a:tab pos="2474595" algn="l"/>
                <a:tab pos="2814320" algn="l"/>
                <a:tab pos="5288280" algn="l"/>
                <a:tab pos="5628005" algn="l"/>
                <a:tab pos="6903720" algn="l"/>
                <a:tab pos="7243445" algn="l"/>
                <a:tab pos="8627745" algn="l"/>
                <a:tab pos="8967470" algn="l"/>
              </a:tabLst>
            </a:pPr>
            <a:r>
              <a:rPr sz="1300" b="1" dirty="0">
                <a:solidFill>
                  <a:srgbClr val="163E6A"/>
                </a:solidFill>
                <a:latin typeface="SourceSansPro-Semibold"/>
                <a:cs typeface="SourceSansPro-Semibold"/>
              </a:rPr>
              <a:t>ODISEE	|	</a:t>
            </a:r>
            <a:r>
              <a:rPr sz="1300" b="1" spc="-5" dirty="0">
                <a:solidFill>
                  <a:srgbClr val="163E6A"/>
                </a:solidFill>
                <a:latin typeface="SourceSansPro-Semibold"/>
                <a:cs typeface="SourceSansPro-Semibold"/>
              </a:rPr>
              <a:t>STUDIEKEUZE	</a:t>
            </a:r>
            <a:r>
              <a:rPr sz="1300" b="1" dirty="0">
                <a:solidFill>
                  <a:srgbClr val="163E6A"/>
                </a:solidFill>
                <a:latin typeface="SourceSansPro-Semibold"/>
                <a:cs typeface="SourceSansPro-Semibold"/>
              </a:rPr>
              <a:t>|	</a:t>
            </a:r>
            <a:r>
              <a:rPr sz="1300" b="1" spc="-5" dirty="0">
                <a:solidFill>
                  <a:srgbClr val="39BB9D"/>
                </a:solidFill>
                <a:latin typeface="SourceSansPro-Black"/>
                <a:cs typeface="SourceSansPro-Black"/>
              </a:rPr>
              <a:t>STRUCTUUR</a:t>
            </a:r>
            <a:r>
              <a:rPr sz="1300" b="1" spc="5" dirty="0">
                <a:solidFill>
                  <a:srgbClr val="39BB9D"/>
                </a:solidFill>
                <a:latin typeface="SourceSansPro-Black"/>
                <a:cs typeface="SourceSansPro-Black"/>
              </a:rPr>
              <a:t> </a:t>
            </a:r>
            <a:r>
              <a:rPr sz="1300" b="1" dirty="0">
                <a:solidFill>
                  <a:srgbClr val="39BB9D"/>
                </a:solidFill>
                <a:latin typeface="SourceSansPro-Black"/>
                <a:cs typeface="SourceSansPro-Black"/>
              </a:rPr>
              <a:t>EN</a:t>
            </a:r>
            <a:r>
              <a:rPr sz="1300" b="1" spc="10" dirty="0">
                <a:solidFill>
                  <a:srgbClr val="39BB9D"/>
                </a:solidFill>
                <a:latin typeface="SourceSansPro-Black"/>
                <a:cs typeface="SourceSansPro-Black"/>
              </a:rPr>
              <a:t> </a:t>
            </a:r>
            <a:r>
              <a:rPr sz="1300" b="1" spc="-15" dirty="0">
                <a:solidFill>
                  <a:srgbClr val="39BB9D"/>
                </a:solidFill>
                <a:latin typeface="SourceSansPro-Black"/>
                <a:cs typeface="SourceSansPro-Black"/>
              </a:rPr>
              <a:t>ORGANISATIE	</a:t>
            </a:r>
            <a:r>
              <a:rPr sz="1300" b="1" dirty="0">
                <a:solidFill>
                  <a:srgbClr val="163E6A"/>
                </a:solidFill>
                <a:latin typeface="SourceSansPro-Semibold"/>
                <a:cs typeface="SourceSansPro-Semibold"/>
              </a:rPr>
              <a:t>|	</a:t>
            </a:r>
            <a:r>
              <a:rPr sz="1300" b="1" spc="-5" dirty="0">
                <a:solidFill>
                  <a:srgbClr val="163E6A"/>
                </a:solidFill>
                <a:latin typeface="SourceSansPro-Semibold"/>
                <a:cs typeface="SourceSansPro-Semibold"/>
              </a:rPr>
              <a:t>VERSCHILLEN	</a:t>
            </a:r>
            <a:r>
              <a:rPr sz="1300" b="1" dirty="0">
                <a:solidFill>
                  <a:srgbClr val="163E6A"/>
                </a:solidFill>
                <a:latin typeface="SourceSansPro-Semibold"/>
                <a:cs typeface="SourceSansPro-Semibold"/>
              </a:rPr>
              <a:t>|	</a:t>
            </a:r>
            <a:r>
              <a:rPr sz="1300" b="1" spc="-10" dirty="0">
                <a:solidFill>
                  <a:srgbClr val="163E6A"/>
                </a:solidFill>
                <a:latin typeface="SourceSansPro-Semibold"/>
                <a:cs typeface="SourceSansPro-Semibold"/>
              </a:rPr>
              <a:t>STUDIESUCCES	</a:t>
            </a:r>
            <a:r>
              <a:rPr sz="1300" b="1" dirty="0">
                <a:solidFill>
                  <a:srgbClr val="163E6A"/>
                </a:solidFill>
                <a:latin typeface="SourceSansPro-Semibold"/>
                <a:cs typeface="SourceSansPro-Semibold"/>
              </a:rPr>
              <a:t>|	</a:t>
            </a:r>
            <a:r>
              <a:rPr sz="1300" b="1" spc="-5" dirty="0">
                <a:solidFill>
                  <a:srgbClr val="163E6A"/>
                </a:solidFill>
                <a:latin typeface="SourceSansPro-Semibold"/>
                <a:cs typeface="SourceSansPro-Semibold"/>
              </a:rPr>
              <a:t>STUDENTENVOORZIENINGEN</a:t>
            </a:r>
            <a:endParaRPr sz="1300">
              <a:latin typeface="SourceSansPro-Semibold"/>
              <a:cs typeface="SourceSansPro-Semibol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384003" y="513003"/>
            <a:ext cx="2179955" cy="72390"/>
          </a:xfrm>
          <a:custGeom>
            <a:avLst/>
            <a:gdLst/>
            <a:ahLst/>
            <a:cxnLst/>
            <a:rect l="l" t="t" r="r" b="b"/>
            <a:pathLst>
              <a:path w="2179954" h="72390">
                <a:moveTo>
                  <a:pt x="2179802" y="0"/>
                </a:moveTo>
                <a:lnTo>
                  <a:pt x="0" y="0"/>
                </a:lnTo>
                <a:lnTo>
                  <a:pt x="0" y="71996"/>
                </a:lnTo>
                <a:lnTo>
                  <a:pt x="2179802" y="71996"/>
                </a:lnTo>
                <a:lnTo>
                  <a:pt x="2179802" y="0"/>
                </a:lnTo>
                <a:close/>
              </a:path>
            </a:pathLst>
          </a:custGeom>
          <a:solidFill>
            <a:srgbClr val="39BB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20001" y="6374610"/>
            <a:ext cx="81280" cy="161925"/>
          </a:xfrm>
          <a:custGeom>
            <a:avLst/>
            <a:gdLst/>
            <a:ahLst/>
            <a:cxnLst/>
            <a:rect l="l" t="t" r="r" b="b"/>
            <a:pathLst>
              <a:path w="81279" h="161925">
                <a:moveTo>
                  <a:pt x="0" y="0"/>
                </a:moveTo>
                <a:lnTo>
                  <a:pt x="0" y="161518"/>
                </a:lnTo>
                <a:lnTo>
                  <a:pt x="80759" y="80759"/>
                </a:lnTo>
                <a:lnTo>
                  <a:pt x="0" y="0"/>
                </a:lnTo>
                <a:close/>
              </a:path>
            </a:pathLst>
          </a:custGeom>
          <a:solidFill>
            <a:srgbClr val="3DB5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311948" y="6148590"/>
            <a:ext cx="1208046" cy="3875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83900" y="1006266"/>
            <a:ext cx="107162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0" dirty="0">
                <a:solidFill>
                  <a:srgbClr val="39BB9D"/>
                </a:solidFill>
              </a:rPr>
              <a:t>Verschil graduaatsopleiding </a:t>
            </a:r>
            <a:r>
              <a:rPr dirty="0">
                <a:solidFill>
                  <a:srgbClr val="39BB9D"/>
                </a:solidFill>
              </a:rPr>
              <a:t>&amp; </a:t>
            </a:r>
            <a:r>
              <a:rPr spc="-45" dirty="0">
                <a:solidFill>
                  <a:srgbClr val="39BB9D"/>
                </a:solidFill>
              </a:rPr>
              <a:t>professionele</a:t>
            </a:r>
            <a:r>
              <a:rPr spc="-250" dirty="0">
                <a:solidFill>
                  <a:srgbClr val="39BB9D"/>
                </a:solidFill>
              </a:rPr>
              <a:t> </a:t>
            </a:r>
            <a:r>
              <a:rPr spc="-45" dirty="0">
                <a:solidFill>
                  <a:srgbClr val="39BB9D"/>
                </a:solidFill>
              </a:rPr>
              <a:t>bachelor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696487" y="2976643"/>
            <a:ext cx="5349875" cy="476884"/>
            <a:chOff x="696487" y="2976643"/>
            <a:chExt cx="5349875" cy="476884"/>
          </a:xfrm>
        </p:grpSpPr>
        <p:sp>
          <p:nvSpPr>
            <p:cNvPr id="8" name="object 8"/>
            <p:cNvSpPr/>
            <p:nvPr/>
          </p:nvSpPr>
          <p:spPr>
            <a:xfrm>
              <a:off x="704107" y="2984263"/>
              <a:ext cx="5334635" cy="461645"/>
            </a:xfrm>
            <a:custGeom>
              <a:avLst/>
              <a:gdLst/>
              <a:ahLst/>
              <a:cxnLst/>
              <a:rect l="l" t="t" r="r" b="b"/>
              <a:pathLst>
                <a:path w="5334635" h="461645">
                  <a:moveTo>
                    <a:pt x="5103495" y="0"/>
                  </a:moveTo>
                  <a:lnTo>
                    <a:pt x="230759" y="0"/>
                  </a:lnTo>
                  <a:lnTo>
                    <a:pt x="184253" y="4688"/>
                  </a:lnTo>
                  <a:lnTo>
                    <a:pt x="140937" y="18134"/>
                  </a:lnTo>
                  <a:lnTo>
                    <a:pt x="101739" y="39410"/>
                  </a:lnTo>
                  <a:lnTo>
                    <a:pt x="67587" y="67587"/>
                  </a:lnTo>
                  <a:lnTo>
                    <a:pt x="39410" y="101739"/>
                  </a:lnTo>
                  <a:lnTo>
                    <a:pt x="18134" y="140937"/>
                  </a:lnTo>
                  <a:lnTo>
                    <a:pt x="4688" y="184253"/>
                  </a:lnTo>
                  <a:lnTo>
                    <a:pt x="0" y="230759"/>
                  </a:lnTo>
                  <a:lnTo>
                    <a:pt x="0" y="461518"/>
                  </a:lnTo>
                  <a:lnTo>
                    <a:pt x="5334254" y="461518"/>
                  </a:lnTo>
                  <a:lnTo>
                    <a:pt x="5334254" y="230759"/>
                  </a:lnTo>
                  <a:lnTo>
                    <a:pt x="5329565" y="184253"/>
                  </a:lnTo>
                  <a:lnTo>
                    <a:pt x="5316119" y="140937"/>
                  </a:lnTo>
                  <a:lnTo>
                    <a:pt x="5294843" y="101739"/>
                  </a:lnTo>
                  <a:lnTo>
                    <a:pt x="5266666" y="67587"/>
                  </a:lnTo>
                  <a:lnTo>
                    <a:pt x="5232514" y="39410"/>
                  </a:lnTo>
                  <a:lnTo>
                    <a:pt x="5193316" y="18134"/>
                  </a:lnTo>
                  <a:lnTo>
                    <a:pt x="5150000" y="4688"/>
                  </a:lnTo>
                  <a:lnTo>
                    <a:pt x="5103495" y="0"/>
                  </a:lnTo>
                  <a:close/>
                </a:path>
              </a:pathLst>
            </a:custGeom>
            <a:solidFill>
              <a:srgbClr val="39BB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04107" y="2984263"/>
              <a:ext cx="5334635" cy="461645"/>
            </a:xfrm>
            <a:custGeom>
              <a:avLst/>
              <a:gdLst/>
              <a:ahLst/>
              <a:cxnLst/>
              <a:rect l="l" t="t" r="r" b="b"/>
              <a:pathLst>
                <a:path w="5334635" h="461645">
                  <a:moveTo>
                    <a:pt x="230759" y="0"/>
                  </a:moveTo>
                  <a:lnTo>
                    <a:pt x="184253" y="4688"/>
                  </a:lnTo>
                  <a:lnTo>
                    <a:pt x="140937" y="18134"/>
                  </a:lnTo>
                  <a:lnTo>
                    <a:pt x="101739" y="39410"/>
                  </a:lnTo>
                  <a:lnTo>
                    <a:pt x="67587" y="67587"/>
                  </a:lnTo>
                  <a:lnTo>
                    <a:pt x="39410" y="101739"/>
                  </a:lnTo>
                  <a:lnTo>
                    <a:pt x="18134" y="140937"/>
                  </a:lnTo>
                  <a:lnTo>
                    <a:pt x="4688" y="184253"/>
                  </a:lnTo>
                  <a:lnTo>
                    <a:pt x="0" y="230759"/>
                  </a:lnTo>
                  <a:lnTo>
                    <a:pt x="0" y="461518"/>
                  </a:lnTo>
                  <a:lnTo>
                    <a:pt x="5334254" y="461518"/>
                  </a:lnTo>
                  <a:lnTo>
                    <a:pt x="5334254" y="230759"/>
                  </a:lnTo>
                  <a:lnTo>
                    <a:pt x="5329565" y="184253"/>
                  </a:lnTo>
                  <a:lnTo>
                    <a:pt x="5316119" y="140937"/>
                  </a:lnTo>
                  <a:lnTo>
                    <a:pt x="5294843" y="101739"/>
                  </a:lnTo>
                  <a:lnTo>
                    <a:pt x="5266666" y="67587"/>
                  </a:lnTo>
                  <a:lnTo>
                    <a:pt x="5232514" y="39410"/>
                  </a:lnTo>
                  <a:lnTo>
                    <a:pt x="5193316" y="18134"/>
                  </a:lnTo>
                  <a:lnTo>
                    <a:pt x="5150000" y="4688"/>
                  </a:lnTo>
                  <a:lnTo>
                    <a:pt x="5103495" y="0"/>
                  </a:lnTo>
                  <a:lnTo>
                    <a:pt x="230759" y="0"/>
                  </a:lnTo>
                  <a:close/>
                </a:path>
              </a:pathLst>
            </a:custGeom>
            <a:ln w="15024">
              <a:solidFill>
                <a:srgbClr val="39BB9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6167092" y="2976643"/>
            <a:ext cx="5353050" cy="476884"/>
            <a:chOff x="6167092" y="2976643"/>
            <a:chExt cx="5353050" cy="476884"/>
          </a:xfrm>
        </p:grpSpPr>
        <p:sp>
          <p:nvSpPr>
            <p:cNvPr id="11" name="object 11"/>
            <p:cNvSpPr/>
            <p:nvPr/>
          </p:nvSpPr>
          <p:spPr>
            <a:xfrm>
              <a:off x="6174712" y="2984263"/>
              <a:ext cx="5337810" cy="461645"/>
            </a:xfrm>
            <a:custGeom>
              <a:avLst/>
              <a:gdLst/>
              <a:ahLst/>
              <a:cxnLst/>
              <a:rect l="l" t="t" r="r" b="b"/>
              <a:pathLst>
                <a:path w="5337809" h="461645">
                  <a:moveTo>
                    <a:pt x="5107025" y="0"/>
                  </a:moveTo>
                  <a:lnTo>
                    <a:pt x="230759" y="0"/>
                  </a:lnTo>
                  <a:lnTo>
                    <a:pt x="184253" y="4688"/>
                  </a:lnTo>
                  <a:lnTo>
                    <a:pt x="140937" y="18134"/>
                  </a:lnTo>
                  <a:lnTo>
                    <a:pt x="101739" y="39410"/>
                  </a:lnTo>
                  <a:lnTo>
                    <a:pt x="67587" y="67587"/>
                  </a:lnTo>
                  <a:lnTo>
                    <a:pt x="39410" y="101739"/>
                  </a:lnTo>
                  <a:lnTo>
                    <a:pt x="18134" y="140937"/>
                  </a:lnTo>
                  <a:lnTo>
                    <a:pt x="4688" y="184253"/>
                  </a:lnTo>
                  <a:lnTo>
                    <a:pt x="0" y="230759"/>
                  </a:lnTo>
                  <a:lnTo>
                    <a:pt x="0" y="461518"/>
                  </a:lnTo>
                  <a:lnTo>
                    <a:pt x="5337784" y="461518"/>
                  </a:lnTo>
                  <a:lnTo>
                    <a:pt x="5337784" y="230759"/>
                  </a:lnTo>
                  <a:lnTo>
                    <a:pt x="5333096" y="184253"/>
                  </a:lnTo>
                  <a:lnTo>
                    <a:pt x="5319650" y="140937"/>
                  </a:lnTo>
                  <a:lnTo>
                    <a:pt x="5298374" y="101739"/>
                  </a:lnTo>
                  <a:lnTo>
                    <a:pt x="5270196" y="67587"/>
                  </a:lnTo>
                  <a:lnTo>
                    <a:pt x="5236045" y="39410"/>
                  </a:lnTo>
                  <a:lnTo>
                    <a:pt x="5196847" y="18134"/>
                  </a:lnTo>
                  <a:lnTo>
                    <a:pt x="5153531" y="4688"/>
                  </a:lnTo>
                  <a:lnTo>
                    <a:pt x="5107025" y="0"/>
                  </a:lnTo>
                  <a:close/>
                </a:path>
              </a:pathLst>
            </a:custGeom>
            <a:solidFill>
              <a:srgbClr val="0068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174712" y="2984263"/>
              <a:ext cx="5337810" cy="461645"/>
            </a:xfrm>
            <a:custGeom>
              <a:avLst/>
              <a:gdLst/>
              <a:ahLst/>
              <a:cxnLst/>
              <a:rect l="l" t="t" r="r" b="b"/>
              <a:pathLst>
                <a:path w="5337809" h="461645">
                  <a:moveTo>
                    <a:pt x="230759" y="0"/>
                  </a:moveTo>
                  <a:lnTo>
                    <a:pt x="184253" y="4688"/>
                  </a:lnTo>
                  <a:lnTo>
                    <a:pt x="140937" y="18134"/>
                  </a:lnTo>
                  <a:lnTo>
                    <a:pt x="101739" y="39410"/>
                  </a:lnTo>
                  <a:lnTo>
                    <a:pt x="67587" y="67587"/>
                  </a:lnTo>
                  <a:lnTo>
                    <a:pt x="39410" y="101739"/>
                  </a:lnTo>
                  <a:lnTo>
                    <a:pt x="18134" y="140937"/>
                  </a:lnTo>
                  <a:lnTo>
                    <a:pt x="4688" y="184253"/>
                  </a:lnTo>
                  <a:lnTo>
                    <a:pt x="0" y="230759"/>
                  </a:lnTo>
                  <a:lnTo>
                    <a:pt x="0" y="461518"/>
                  </a:lnTo>
                  <a:lnTo>
                    <a:pt x="5337784" y="461518"/>
                  </a:lnTo>
                  <a:lnTo>
                    <a:pt x="5337784" y="230759"/>
                  </a:lnTo>
                  <a:lnTo>
                    <a:pt x="5333096" y="184253"/>
                  </a:lnTo>
                  <a:lnTo>
                    <a:pt x="5319650" y="140937"/>
                  </a:lnTo>
                  <a:lnTo>
                    <a:pt x="5298374" y="101739"/>
                  </a:lnTo>
                  <a:lnTo>
                    <a:pt x="5270196" y="67587"/>
                  </a:lnTo>
                  <a:lnTo>
                    <a:pt x="5236045" y="39410"/>
                  </a:lnTo>
                  <a:lnTo>
                    <a:pt x="5196847" y="18134"/>
                  </a:lnTo>
                  <a:lnTo>
                    <a:pt x="5153531" y="4688"/>
                  </a:lnTo>
                  <a:lnTo>
                    <a:pt x="5107025" y="0"/>
                  </a:lnTo>
                  <a:lnTo>
                    <a:pt x="230759" y="0"/>
                  </a:lnTo>
                  <a:close/>
                </a:path>
              </a:pathLst>
            </a:custGeom>
            <a:ln w="15024">
              <a:solidFill>
                <a:srgbClr val="0068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998872" y="3053829"/>
            <a:ext cx="3943985" cy="329577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105535">
              <a:lnSpc>
                <a:spcPct val="100000"/>
              </a:lnSpc>
              <a:spcBef>
                <a:spcPts val="110"/>
              </a:spcBef>
            </a:pPr>
            <a:r>
              <a:rPr sz="2050" spc="-10" dirty="0">
                <a:solidFill>
                  <a:srgbClr val="FFFFFF"/>
                </a:solidFill>
                <a:latin typeface="Source Sans Pro"/>
                <a:cs typeface="Source Sans Pro"/>
              </a:rPr>
              <a:t>GRADUAATSOPLEIDING</a:t>
            </a:r>
            <a:endParaRPr sz="2050" dirty="0">
              <a:latin typeface="Source Sans Pro"/>
              <a:cs typeface="Source Sans Pro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469477" y="3053829"/>
            <a:ext cx="5175840" cy="147861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462280" algn="ctr">
              <a:lnSpc>
                <a:spcPct val="100000"/>
              </a:lnSpc>
              <a:spcBef>
                <a:spcPts val="110"/>
              </a:spcBef>
            </a:pPr>
            <a:r>
              <a:rPr sz="2050" dirty="0">
                <a:solidFill>
                  <a:srgbClr val="FFFFFF"/>
                </a:solidFill>
                <a:latin typeface="Source Sans Pro"/>
                <a:cs typeface="Source Sans Pro"/>
              </a:rPr>
              <a:t>PROFESSIONELE</a:t>
            </a:r>
            <a:r>
              <a:rPr sz="2050" spc="-5" dirty="0">
                <a:solidFill>
                  <a:srgbClr val="FFFFFF"/>
                </a:solidFill>
                <a:latin typeface="Source Sans Pro"/>
                <a:cs typeface="Source Sans Pro"/>
              </a:rPr>
              <a:t> BACHELOR</a:t>
            </a:r>
            <a:endParaRPr sz="2050" dirty="0">
              <a:latin typeface="Source Sans Pro"/>
              <a:cs typeface="Source Sans Pro"/>
            </a:endParaRPr>
          </a:p>
          <a:p>
            <a:pPr marL="241300" indent="-228600">
              <a:lnSpc>
                <a:spcPct val="100000"/>
              </a:lnSpc>
              <a:spcBef>
                <a:spcPts val="1595"/>
              </a:spcBef>
              <a:buChar char="•"/>
              <a:tabLst>
                <a:tab pos="240665" algn="l"/>
                <a:tab pos="241300" algn="l"/>
              </a:tabLst>
            </a:pPr>
            <a:r>
              <a:rPr lang="nl-BE" sz="1600" dirty="0">
                <a:solidFill>
                  <a:srgbClr val="163E6A"/>
                </a:solidFill>
                <a:latin typeface="Source Sans Pro"/>
                <a:cs typeface="Source Sans Pro"/>
              </a:rPr>
              <a:t>Diploma secundair onderwijs</a:t>
            </a:r>
            <a:br>
              <a:rPr lang="nl-BE" sz="1600" dirty="0">
                <a:solidFill>
                  <a:srgbClr val="163E6A"/>
                </a:solidFill>
                <a:latin typeface="Source Sans Pro"/>
                <a:cs typeface="Source Sans Pro"/>
              </a:rPr>
            </a:br>
            <a:endParaRPr lang="nl-BE" sz="1600" dirty="0">
              <a:solidFill>
                <a:srgbClr val="163E6A"/>
              </a:solidFill>
              <a:latin typeface="Source Sans Pro"/>
              <a:cs typeface="Source Sans Pro"/>
            </a:endParaRPr>
          </a:p>
          <a:p>
            <a:pPr marL="241300" indent="-228600">
              <a:lnSpc>
                <a:spcPct val="100000"/>
              </a:lnSpc>
              <a:spcBef>
                <a:spcPts val="1595"/>
              </a:spcBef>
              <a:buChar char="•"/>
              <a:tabLst>
                <a:tab pos="240665" algn="l"/>
                <a:tab pos="241300" algn="l"/>
              </a:tabLst>
            </a:pPr>
            <a:r>
              <a:rPr lang="nl-BE" sz="1600" dirty="0">
                <a:solidFill>
                  <a:srgbClr val="163E6A"/>
                </a:solidFill>
                <a:latin typeface="Source Sans Pro"/>
                <a:cs typeface="Source Sans Pro"/>
              </a:rPr>
              <a:t>Assessment voor toelating tot bacheloropleiding</a:t>
            </a:r>
            <a:endParaRPr sz="1600" dirty="0">
              <a:latin typeface="Source Sans Pro"/>
              <a:cs typeface="Source Sans Pro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83900" y="2188784"/>
            <a:ext cx="24403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nl-BE" sz="1800" b="1" dirty="0">
                <a:solidFill>
                  <a:schemeClr val="tx2"/>
                </a:solidFill>
                <a:latin typeface="Source Sans Pro"/>
                <a:cs typeface="Source Sans Pro"/>
              </a:rPr>
              <a:t>Toelatingsvoorwaarden</a:t>
            </a:r>
            <a:endParaRPr sz="1800" b="1" dirty="0">
              <a:solidFill>
                <a:schemeClr val="tx2"/>
              </a:solidFill>
              <a:latin typeface="Source Sans Pro"/>
              <a:cs typeface="Source Sans Pro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04109" y="3460775"/>
            <a:ext cx="5470604" cy="1187425"/>
          </a:xfrm>
          <a:custGeom>
            <a:avLst/>
            <a:gdLst/>
            <a:ahLst/>
            <a:cxnLst/>
            <a:rect l="l" t="t" r="r" b="b"/>
            <a:pathLst>
              <a:path w="5337810" h="848360">
                <a:moveTo>
                  <a:pt x="0" y="0"/>
                </a:moveTo>
                <a:lnTo>
                  <a:pt x="0" y="667867"/>
                </a:lnTo>
                <a:lnTo>
                  <a:pt x="6437" y="715770"/>
                </a:lnTo>
                <a:lnTo>
                  <a:pt x="24604" y="758816"/>
                </a:lnTo>
                <a:lnTo>
                  <a:pt x="52784" y="795286"/>
                </a:lnTo>
                <a:lnTo>
                  <a:pt x="89259" y="823464"/>
                </a:lnTo>
                <a:lnTo>
                  <a:pt x="132312" y="841630"/>
                </a:lnTo>
                <a:lnTo>
                  <a:pt x="180225" y="848067"/>
                </a:lnTo>
                <a:lnTo>
                  <a:pt x="5157546" y="848067"/>
                </a:lnTo>
                <a:lnTo>
                  <a:pt x="5205459" y="841630"/>
                </a:lnTo>
                <a:lnTo>
                  <a:pt x="5248512" y="823464"/>
                </a:lnTo>
                <a:lnTo>
                  <a:pt x="5284987" y="795286"/>
                </a:lnTo>
                <a:lnTo>
                  <a:pt x="5313167" y="758816"/>
                </a:lnTo>
                <a:lnTo>
                  <a:pt x="5331334" y="715770"/>
                </a:lnTo>
                <a:lnTo>
                  <a:pt x="5337771" y="667867"/>
                </a:lnTo>
                <a:lnTo>
                  <a:pt x="5337771" y="0"/>
                </a:lnTo>
                <a:lnTo>
                  <a:pt x="0" y="0"/>
                </a:lnTo>
                <a:close/>
              </a:path>
            </a:pathLst>
          </a:custGeom>
          <a:ln w="15024">
            <a:solidFill>
              <a:srgbClr val="39BB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248400" y="3460775"/>
            <a:ext cx="5264123" cy="1149894"/>
          </a:xfrm>
          <a:custGeom>
            <a:avLst/>
            <a:gdLst/>
            <a:ahLst/>
            <a:cxnLst/>
            <a:rect l="l" t="t" r="r" b="b"/>
            <a:pathLst>
              <a:path w="5337809" h="848360">
                <a:moveTo>
                  <a:pt x="0" y="0"/>
                </a:moveTo>
                <a:lnTo>
                  <a:pt x="0" y="667867"/>
                </a:lnTo>
                <a:lnTo>
                  <a:pt x="6437" y="715770"/>
                </a:lnTo>
                <a:lnTo>
                  <a:pt x="24604" y="758816"/>
                </a:lnTo>
                <a:lnTo>
                  <a:pt x="52784" y="795286"/>
                </a:lnTo>
                <a:lnTo>
                  <a:pt x="89259" y="823464"/>
                </a:lnTo>
                <a:lnTo>
                  <a:pt x="132312" y="841630"/>
                </a:lnTo>
                <a:lnTo>
                  <a:pt x="180225" y="848067"/>
                </a:lnTo>
                <a:lnTo>
                  <a:pt x="5157546" y="848067"/>
                </a:lnTo>
                <a:lnTo>
                  <a:pt x="5205459" y="841630"/>
                </a:lnTo>
                <a:lnTo>
                  <a:pt x="5248512" y="823464"/>
                </a:lnTo>
                <a:lnTo>
                  <a:pt x="5284987" y="795286"/>
                </a:lnTo>
                <a:lnTo>
                  <a:pt x="5313167" y="758816"/>
                </a:lnTo>
                <a:lnTo>
                  <a:pt x="5331334" y="715770"/>
                </a:lnTo>
                <a:lnTo>
                  <a:pt x="5337771" y="667867"/>
                </a:lnTo>
                <a:lnTo>
                  <a:pt x="5337771" y="0"/>
                </a:lnTo>
                <a:lnTo>
                  <a:pt x="0" y="0"/>
                </a:lnTo>
                <a:close/>
              </a:path>
            </a:pathLst>
          </a:custGeom>
          <a:ln w="15024">
            <a:solidFill>
              <a:srgbClr val="0068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Holder 4">
            <a:extLst>
              <a:ext uri="{FF2B5EF4-FFF2-40B4-BE49-F238E27FC236}">
                <a16:creationId xmlns:a16="http://schemas.microsoft.com/office/drawing/2014/main" id="{7B5158C5-033D-4A44-BD68-CAE532E137D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760641" y="6370415"/>
            <a:ext cx="437042" cy="184666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B6F15528-21DE-4FAA-801E-634DDDAF4B2B}" type="slidenum">
              <a:rPr sz="1200">
                <a:solidFill>
                  <a:srgbClr val="00669A"/>
                </a:solidFill>
                <a:latin typeface="Source Sans Pro" panose="020B0503030403020204" pitchFamily="34" charset="0"/>
              </a:rPr>
              <a:pPr algn="ctr"/>
              <a:t>13</a:t>
            </a:fld>
            <a:endParaRPr sz="1200" dirty="0">
              <a:solidFill>
                <a:srgbClr val="00669A"/>
              </a:solidFill>
              <a:latin typeface="Source Sans Pro" panose="020B0503030403020204" pitchFamily="34" charset="0"/>
            </a:endParaRPr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48C0B685-3DDB-43AC-BA8A-6795C14D1894}"/>
              </a:ext>
            </a:extLst>
          </p:cNvPr>
          <p:cNvSpPr/>
          <p:nvPr/>
        </p:nvSpPr>
        <p:spPr>
          <a:xfrm>
            <a:off x="972674" y="3539005"/>
            <a:ext cx="87547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0"/>
              </a:spcBef>
              <a:buChar char="•"/>
              <a:tabLst>
                <a:tab pos="240665" algn="l"/>
                <a:tab pos="241300" algn="l"/>
              </a:tabLst>
            </a:pPr>
            <a:r>
              <a:rPr lang="nl-BE" sz="1600" dirty="0">
                <a:solidFill>
                  <a:schemeClr val="tx2"/>
                </a:solidFill>
                <a:latin typeface="Source Sans Pro"/>
                <a:cs typeface="Source Sans Pro"/>
              </a:rPr>
              <a:t>Diploma secundair onderwijs</a:t>
            </a:r>
          </a:p>
          <a:p>
            <a:pPr marL="241300" indent="-228600">
              <a:lnSpc>
                <a:spcPct val="100000"/>
              </a:lnSpc>
              <a:spcBef>
                <a:spcPts val="30"/>
              </a:spcBef>
              <a:buChar char="•"/>
              <a:tabLst>
                <a:tab pos="240665" algn="l"/>
                <a:tab pos="241300" algn="l"/>
              </a:tabLst>
            </a:pPr>
            <a:r>
              <a:rPr lang="en-US" sz="1600" dirty="0" err="1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Getuigschrift</a:t>
            </a:r>
            <a:r>
              <a:rPr lang="en-US" sz="1600" dirty="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 2de </a:t>
            </a:r>
            <a:r>
              <a:rPr lang="en-US" sz="1600" dirty="0" err="1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jaar</a:t>
            </a:r>
            <a:r>
              <a:rPr lang="en-US" sz="1600" dirty="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3de </a:t>
            </a:r>
            <a:r>
              <a:rPr lang="en-US" sz="1600" dirty="0" err="1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graad</a:t>
            </a:r>
            <a:r>
              <a:rPr lang="en-US" sz="1600" dirty="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, </a:t>
            </a:r>
            <a:r>
              <a:rPr lang="en-US" sz="1600" dirty="0" err="1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minstens</a:t>
            </a:r>
            <a:r>
              <a:rPr lang="en-US" sz="1600" dirty="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  </a:t>
            </a:r>
            <a:br>
              <a:rPr lang="en-US" sz="1600" dirty="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US" sz="1600" dirty="0" err="1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drie</a:t>
            </a:r>
            <a:r>
              <a:rPr lang="en-US" sz="1600" dirty="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jaar</a:t>
            </a:r>
            <a:r>
              <a:rPr lang="en-US" sz="1600" dirty="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 </a:t>
            </a:r>
            <a:r>
              <a:rPr lang="en-US" sz="1600" dirty="0" err="1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geleden</a:t>
            </a:r>
            <a:r>
              <a:rPr lang="en-US" sz="1600" dirty="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 </a:t>
            </a:r>
            <a:r>
              <a:rPr lang="en-US" sz="1600" dirty="0" err="1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behaald</a:t>
            </a:r>
            <a:endParaRPr lang="en-US" sz="1600" dirty="0">
              <a:solidFill>
                <a:schemeClr val="tx2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241300" indent="-228600">
              <a:lnSpc>
                <a:spcPct val="100000"/>
              </a:lnSpc>
              <a:spcBef>
                <a:spcPts val="30"/>
              </a:spcBef>
              <a:buChar char="•"/>
              <a:tabLst>
                <a:tab pos="240665" algn="l"/>
                <a:tab pos="241300" algn="l"/>
              </a:tabLst>
            </a:pPr>
            <a:r>
              <a:rPr lang="en-US" sz="1600" dirty="0" err="1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Toelatingsproef</a:t>
            </a:r>
            <a:r>
              <a:rPr lang="en-US" sz="1600" dirty="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tot </a:t>
            </a:r>
            <a:r>
              <a:rPr lang="en-US" sz="1600" dirty="0" err="1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graduaatsopleiding</a:t>
            </a:r>
            <a:endParaRPr lang="en-US" sz="1600" dirty="0">
              <a:solidFill>
                <a:schemeClr val="tx2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241300" indent="-228600">
              <a:lnSpc>
                <a:spcPct val="100000"/>
              </a:lnSpc>
              <a:spcBef>
                <a:spcPts val="30"/>
              </a:spcBef>
              <a:buChar char="•"/>
              <a:tabLst>
                <a:tab pos="240665" algn="l"/>
                <a:tab pos="241300" algn="l"/>
              </a:tabLst>
            </a:pPr>
            <a:endParaRPr lang="nl-BE" sz="1600" dirty="0">
              <a:solidFill>
                <a:schemeClr val="tx2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4656360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1527" y="223855"/>
            <a:ext cx="1105027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39469" algn="l"/>
                <a:tab pos="1178560" algn="l"/>
                <a:tab pos="2474595" algn="l"/>
                <a:tab pos="2814320" algn="l"/>
                <a:tab pos="5288280" algn="l"/>
                <a:tab pos="5628005" algn="l"/>
                <a:tab pos="6903720" algn="l"/>
                <a:tab pos="7243445" algn="l"/>
                <a:tab pos="8627745" algn="l"/>
                <a:tab pos="8967470" algn="l"/>
              </a:tabLst>
            </a:pPr>
            <a:r>
              <a:rPr sz="1300" b="1" dirty="0">
                <a:solidFill>
                  <a:srgbClr val="163E6A"/>
                </a:solidFill>
                <a:latin typeface="SourceSansPro-Semibold"/>
                <a:cs typeface="SourceSansPro-Semibold"/>
              </a:rPr>
              <a:t>ODISEE	|	</a:t>
            </a:r>
            <a:r>
              <a:rPr sz="1300" b="1" spc="-5" dirty="0">
                <a:solidFill>
                  <a:srgbClr val="163E6A"/>
                </a:solidFill>
                <a:latin typeface="SourceSansPro-Semibold"/>
                <a:cs typeface="SourceSansPro-Semibold"/>
              </a:rPr>
              <a:t>STUDIEKEUZE	</a:t>
            </a:r>
            <a:r>
              <a:rPr sz="1300" b="1" dirty="0">
                <a:solidFill>
                  <a:srgbClr val="163E6A"/>
                </a:solidFill>
                <a:latin typeface="SourceSansPro-Semibold"/>
                <a:cs typeface="SourceSansPro-Semibold"/>
              </a:rPr>
              <a:t>|	</a:t>
            </a:r>
            <a:r>
              <a:rPr sz="1300" b="1" spc="-5" dirty="0">
                <a:solidFill>
                  <a:srgbClr val="39BB9D"/>
                </a:solidFill>
                <a:latin typeface="SourceSansPro-Black"/>
                <a:cs typeface="SourceSansPro-Black"/>
              </a:rPr>
              <a:t>STRUCTUUR</a:t>
            </a:r>
            <a:r>
              <a:rPr sz="1300" b="1" spc="5" dirty="0">
                <a:solidFill>
                  <a:srgbClr val="39BB9D"/>
                </a:solidFill>
                <a:latin typeface="SourceSansPro-Black"/>
                <a:cs typeface="SourceSansPro-Black"/>
              </a:rPr>
              <a:t> </a:t>
            </a:r>
            <a:r>
              <a:rPr sz="1300" b="1" dirty="0">
                <a:solidFill>
                  <a:srgbClr val="39BB9D"/>
                </a:solidFill>
                <a:latin typeface="SourceSansPro-Black"/>
                <a:cs typeface="SourceSansPro-Black"/>
              </a:rPr>
              <a:t>EN</a:t>
            </a:r>
            <a:r>
              <a:rPr sz="1300" b="1" spc="10" dirty="0">
                <a:solidFill>
                  <a:srgbClr val="39BB9D"/>
                </a:solidFill>
                <a:latin typeface="SourceSansPro-Black"/>
                <a:cs typeface="SourceSansPro-Black"/>
              </a:rPr>
              <a:t> </a:t>
            </a:r>
            <a:r>
              <a:rPr sz="1300" b="1" spc="-15" dirty="0">
                <a:solidFill>
                  <a:srgbClr val="39BB9D"/>
                </a:solidFill>
                <a:latin typeface="SourceSansPro-Black"/>
                <a:cs typeface="SourceSansPro-Black"/>
              </a:rPr>
              <a:t>ORGANISATIE	</a:t>
            </a:r>
            <a:r>
              <a:rPr sz="1300" b="1" dirty="0">
                <a:solidFill>
                  <a:srgbClr val="163E6A"/>
                </a:solidFill>
                <a:latin typeface="SourceSansPro-Semibold"/>
                <a:cs typeface="SourceSansPro-Semibold"/>
              </a:rPr>
              <a:t>|	</a:t>
            </a:r>
            <a:r>
              <a:rPr sz="1300" b="1" spc="-5" dirty="0">
                <a:solidFill>
                  <a:srgbClr val="163E6A"/>
                </a:solidFill>
                <a:latin typeface="SourceSansPro-Semibold"/>
                <a:cs typeface="SourceSansPro-Semibold"/>
              </a:rPr>
              <a:t>VERSCHILLEN	</a:t>
            </a:r>
            <a:r>
              <a:rPr sz="1300" b="1" dirty="0">
                <a:solidFill>
                  <a:srgbClr val="163E6A"/>
                </a:solidFill>
                <a:latin typeface="SourceSansPro-Semibold"/>
                <a:cs typeface="SourceSansPro-Semibold"/>
              </a:rPr>
              <a:t>|	</a:t>
            </a:r>
            <a:r>
              <a:rPr sz="1300" b="1" spc="-10" dirty="0">
                <a:solidFill>
                  <a:srgbClr val="163E6A"/>
                </a:solidFill>
                <a:latin typeface="SourceSansPro-Semibold"/>
                <a:cs typeface="SourceSansPro-Semibold"/>
              </a:rPr>
              <a:t>STUDIESUCCES	</a:t>
            </a:r>
            <a:r>
              <a:rPr sz="1300" b="1" dirty="0">
                <a:solidFill>
                  <a:srgbClr val="163E6A"/>
                </a:solidFill>
                <a:latin typeface="SourceSansPro-Semibold"/>
                <a:cs typeface="SourceSansPro-Semibold"/>
              </a:rPr>
              <a:t>|	</a:t>
            </a:r>
            <a:r>
              <a:rPr sz="1300" b="1" spc="-5" dirty="0">
                <a:solidFill>
                  <a:srgbClr val="163E6A"/>
                </a:solidFill>
                <a:latin typeface="SourceSansPro-Semibold"/>
                <a:cs typeface="SourceSansPro-Semibold"/>
              </a:rPr>
              <a:t>STUDENTENVOORZIENINGEN</a:t>
            </a:r>
            <a:endParaRPr sz="1300">
              <a:latin typeface="SourceSansPro-Semibold"/>
              <a:cs typeface="SourceSansPro-Semibol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384003" y="513003"/>
            <a:ext cx="2179955" cy="72390"/>
          </a:xfrm>
          <a:custGeom>
            <a:avLst/>
            <a:gdLst/>
            <a:ahLst/>
            <a:cxnLst/>
            <a:rect l="l" t="t" r="r" b="b"/>
            <a:pathLst>
              <a:path w="2179954" h="72390">
                <a:moveTo>
                  <a:pt x="2179802" y="0"/>
                </a:moveTo>
                <a:lnTo>
                  <a:pt x="0" y="0"/>
                </a:lnTo>
                <a:lnTo>
                  <a:pt x="0" y="71996"/>
                </a:lnTo>
                <a:lnTo>
                  <a:pt x="2179802" y="71996"/>
                </a:lnTo>
                <a:lnTo>
                  <a:pt x="2179802" y="0"/>
                </a:lnTo>
                <a:close/>
              </a:path>
            </a:pathLst>
          </a:custGeom>
          <a:solidFill>
            <a:srgbClr val="39BB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20001" y="6374610"/>
            <a:ext cx="81280" cy="161925"/>
          </a:xfrm>
          <a:custGeom>
            <a:avLst/>
            <a:gdLst/>
            <a:ahLst/>
            <a:cxnLst/>
            <a:rect l="l" t="t" r="r" b="b"/>
            <a:pathLst>
              <a:path w="81279" h="161925">
                <a:moveTo>
                  <a:pt x="0" y="0"/>
                </a:moveTo>
                <a:lnTo>
                  <a:pt x="0" y="161518"/>
                </a:lnTo>
                <a:lnTo>
                  <a:pt x="80759" y="80759"/>
                </a:lnTo>
                <a:lnTo>
                  <a:pt x="0" y="0"/>
                </a:lnTo>
                <a:close/>
              </a:path>
            </a:pathLst>
          </a:custGeom>
          <a:solidFill>
            <a:srgbClr val="3DB5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311948" y="6148590"/>
            <a:ext cx="1208046" cy="3875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83900" y="1006266"/>
            <a:ext cx="107162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0" dirty="0">
                <a:solidFill>
                  <a:srgbClr val="39BB9D"/>
                </a:solidFill>
              </a:rPr>
              <a:t>Verschil graduaatsopleiding </a:t>
            </a:r>
            <a:r>
              <a:rPr dirty="0">
                <a:solidFill>
                  <a:srgbClr val="39BB9D"/>
                </a:solidFill>
              </a:rPr>
              <a:t>&amp; </a:t>
            </a:r>
            <a:r>
              <a:rPr spc="-45" dirty="0">
                <a:solidFill>
                  <a:srgbClr val="39BB9D"/>
                </a:solidFill>
              </a:rPr>
              <a:t>professionele</a:t>
            </a:r>
            <a:r>
              <a:rPr spc="-250" dirty="0">
                <a:solidFill>
                  <a:srgbClr val="39BB9D"/>
                </a:solidFill>
              </a:rPr>
              <a:t> </a:t>
            </a:r>
            <a:r>
              <a:rPr spc="-45" dirty="0">
                <a:solidFill>
                  <a:srgbClr val="39BB9D"/>
                </a:solidFill>
              </a:rPr>
              <a:t>bachelor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696487" y="2976643"/>
            <a:ext cx="5349875" cy="476884"/>
            <a:chOff x="696487" y="2976643"/>
            <a:chExt cx="5349875" cy="476884"/>
          </a:xfrm>
        </p:grpSpPr>
        <p:sp>
          <p:nvSpPr>
            <p:cNvPr id="8" name="object 8"/>
            <p:cNvSpPr/>
            <p:nvPr/>
          </p:nvSpPr>
          <p:spPr>
            <a:xfrm>
              <a:off x="704107" y="2984263"/>
              <a:ext cx="5334635" cy="461645"/>
            </a:xfrm>
            <a:custGeom>
              <a:avLst/>
              <a:gdLst/>
              <a:ahLst/>
              <a:cxnLst/>
              <a:rect l="l" t="t" r="r" b="b"/>
              <a:pathLst>
                <a:path w="5334635" h="461645">
                  <a:moveTo>
                    <a:pt x="5103495" y="0"/>
                  </a:moveTo>
                  <a:lnTo>
                    <a:pt x="230759" y="0"/>
                  </a:lnTo>
                  <a:lnTo>
                    <a:pt x="184253" y="4688"/>
                  </a:lnTo>
                  <a:lnTo>
                    <a:pt x="140937" y="18134"/>
                  </a:lnTo>
                  <a:lnTo>
                    <a:pt x="101739" y="39410"/>
                  </a:lnTo>
                  <a:lnTo>
                    <a:pt x="67587" y="67587"/>
                  </a:lnTo>
                  <a:lnTo>
                    <a:pt x="39410" y="101739"/>
                  </a:lnTo>
                  <a:lnTo>
                    <a:pt x="18134" y="140937"/>
                  </a:lnTo>
                  <a:lnTo>
                    <a:pt x="4688" y="184253"/>
                  </a:lnTo>
                  <a:lnTo>
                    <a:pt x="0" y="230759"/>
                  </a:lnTo>
                  <a:lnTo>
                    <a:pt x="0" y="461518"/>
                  </a:lnTo>
                  <a:lnTo>
                    <a:pt x="5334254" y="461518"/>
                  </a:lnTo>
                  <a:lnTo>
                    <a:pt x="5334254" y="230759"/>
                  </a:lnTo>
                  <a:lnTo>
                    <a:pt x="5329565" y="184253"/>
                  </a:lnTo>
                  <a:lnTo>
                    <a:pt x="5316119" y="140937"/>
                  </a:lnTo>
                  <a:lnTo>
                    <a:pt x="5294843" y="101739"/>
                  </a:lnTo>
                  <a:lnTo>
                    <a:pt x="5266666" y="67587"/>
                  </a:lnTo>
                  <a:lnTo>
                    <a:pt x="5232514" y="39410"/>
                  </a:lnTo>
                  <a:lnTo>
                    <a:pt x="5193316" y="18134"/>
                  </a:lnTo>
                  <a:lnTo>
                    <a:pt x="5150000" y="4688"/>
                  </a:lnTo>
                  <a:lnTo>
                    <a:pt x="5103495" y="0"/>
                  </a:lnTo>
                  <a:close/>
                </a:path>
              </a:pathLst>
            </a:custGeom>
            <a:solidFill>
              <a:srgbClr val="39BB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04107" y="2984263"/>
              <a:ext cx="5334635" cy="461645"/>
            </a:xfrm>
            <a:custGeom>
              <a:avLst/>
              <a:gdLst/>
              <a:ahLst/>
              <a:cxnLst/>
              <a:rect l="l" t="t" r="r" b="b"/>
              <a:pathLst>
                <a:path w="5334635" h="461645">
                  <a:moveTo>
                    <a:pt x="230759" y="0"/>
                  </a:moveTo>
                  <a:lnTo>
                    <a:pt x="184253" y="4688"/>
                  </a:lnTo>
                  <a:lnTo>
                    <a:pt x="140937" y="18134"/>
                  </a:lnTo>
                  <a:lnTo>
                    <a:pt x="101739" y="39410"/>
                  </a:lnTo>
                  <a:lnTo>
                    <a:pt x="67587" y="67587"/>
                  </a:lnTo>
                  <a:lnTo>
                    <a:pt x="39410" y="101739"/>
                  </a:lnTo>
                  <a:lnTo>
                    <a:pt x="18134" y="140937"/>
                  </a:lnTo>
                  <a:lnTo>
                    <a:pt x="4688" y="184253"/>
                  </a:lnTo>
                  <a:lnTo>
                    <a:pt x="0" y="230759"/>
                  </a:lnTo>
                  <a:lnTo>
                    <a:pt x="0" y="461518"/>
                  </a:lnTo>
                  <a:lnTo>
                    <a:pt x="5334254" y="461518"/>
                  </a:lnTo>
                  <a:lnTo>
                    <a:pt x="5334254" y="230759"/>
                  </a:lnTo>
                  <a:lnTo>
                    <a:pt x="5329565" y="184253"/>
                  </a:lnTo>
                  <a:lnTo>
                    <a:pt x="5316119" y="140937"/>
                  </a:lnTo>
                  <a:lnTo>
                    <a:pt x="5294843" y="101739"/>
                  </a:lnTo>
                  <a:lnTo>
                    <a:pt x="5266666" y="67587"/>
                  </a:lnTo>
                  <a:lnTo>
                    <a:pt x="5232514" y="39410"/>
                  </a:lnTo>
                  <a:lnTo>
                    <a:pt x="5193316" y="18134"/>
                  </a:lnTo>
                  <a:lnTo>
                    <a:pt x="5150000" y="4688"/>
                  </a:lnTo>
                  <a:lnTo>
                    <a:pt x="5103495" y="0"/>
                  </a:lnTo>
                  <a:lnTo>
                    <a:pt x="230759" y="0"/>
                  </a:lnTo>
                  <a:close/>
                </a:path>
              </a:pathLst>
            </a:custGeom>
            <a:ln w="15024">
              <a:solidFill>
                <a:srgbClr val="39BB9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6167092" y="2976643"/>
            <a:ext cx="5353050" cy="476884"/>
            <a:chOff x="6167092" y="2976643"/>
            <a:chExt cx="5353050" cy="476884"/>
          </a:xfrm>
        </p:grpSpPr>
        <p:sp>
          <p:nvSpPr>
            <p:cNvPr id="11" name="object 11"/>
            <p:cNvSpPr/>
            <p:nvPr/>
          </p:nvSpPr>
          <p:spPr>
            <a:xfrm>
              <a:off x="6174712" y="2984263"/>
              <a:ext cx="5337810" cy="461645"/>
            </a:xfrm>
            <a:custGeom>
              <a:avLst/>
              <a:gdLst/>
              <a:ahLst/>
              <a:cxnLst/>
              <a:rect l="l" t="t" r="r" b="b"/>
              <a:pathLst>
                <a:path w="5337809" h="461645">
                  <a:moveTo>
                    <a:pt x="5107025" y="0"/>
                  </a:moveTo>
                  <a:lnTo>
                    <a:pt x="230759" y="0"/>
                  </a:lnTo>
                  <a:lnTo>
                    <a:pt x="184253" y="4688"/>
                  </a:lnTo>
                  <a:lnTo>
                    <a:pt x="140937" y="18134"/>
                  </a:lnTo>
                  <a:lnTo>
                    <a:pt x="101739" y="39410"/>
                  </a:lnTo>
                  <a:lnTo>
                    <a:pt x="67587" y="67587"/>
                  </a:lnTo>
                  <a:lnTo>
                    <a:pt x="39410" y="101739"/>
                  </a:lnTo>
                  <a:lnTo>
                    <a:pt x="18134" y="140937"/>
                  </a:lnTo>
                  <a:lnTo>
                    <a:pt x="4688" y="184253"/>
                  </a:lnTo>
                  <a:lnTo>
                    <a:pt x="0" y="230759"/>
                  </a:lnTo>
                  <a:lnTo>
                    <a:pt x="0" y="461518"/>
                  </a:lnTo>
                  <a:lnTo>
                    <a:pt x="5337784" y="461518"/>
                  </a:lnTo>
                  <a:lnTo>
                    <a:pt x="5337784" y="230759"/>
                  </a:lnTo>
                  <a:lnTo>
                    <a:pt x="5333096" y="184253"/>
                  </a:lnTo>
                  <a:lnTo>
                    <a:pt x="5319650" y="140937"/>
                  </a:lnTo>
                  <a:lnTo>
                    <a:pt x="5298374" y="101739"/>
                  </a:lnTo>
                  <a:lnTo>
                    <a:pt x="5270196" y="67587"/>
                  </a:lnTo>
                  <a:lnTo>
                    <a:pt x="5236045" y="39410"/>
                  </a:lnTo>
                  <a:lnTo>
                    <a:pt x="5196847" y="18134"/>
                  </a:lnTo>
                  <a:lnTo>
                    <a:pt x="5153531" y="4688"/>
                  </a:lnTo>
                  <a:lnTo>
                    <a:pt x="5107025" y="0"/>
                  </a:lnTo>
                  <a:close/>
                </a:path>
              </a:pathLst>
            </a:custGeom>
            <a:solidFill>
              <a:srgbClr val="0068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174712" y="2984263"/>
              <a:ext cx="5337810" cy="461645"/>
            </a:xfrm>
            <a:custGeom>
              <a:avLst/>
              <a:gdLst/>
              <a:ahLst/>
              <a:cxnLst/>
              <a:rect l="l" t="t" r="r" b="b"/>
              <a:pathLst>
                <a:path w="5337809" h="461645">
                  <a:moveTo>
                    <a:pt x="230759" y="0"/>
                  </a:moveTo>
                  <a:lnTo>
                    <a:pt x="184253" y="4688"/>
                  </a:lnTo>
                  <a:lnTo>
                    <a:pt x="140937" y="18134"/>
                  </a:lnTo>
                  <a:lnTo>
                    <a:pt x="101739" y="39410"/>
                  </a:lnTo>
                  <a:lnTo>
                    <a:pt x="67587" y="67587"/>
                  </a:lnTo>
                  <a:lnTo>
                    <a:pt x="39410" y="101739"/>
                  </a:lnTo>
                  <a:lnTo>
                    <a:pt x="18134" y="140937"/>
                  </a:lnTo>
                  <a:lnTo>
                    <a:pt x="4688" y="184253"/>
                  </a:lnTo>
                  <a:lnTo>
                    <a:pt x="0" y="230759"/>
                  </a:lnTo>
                  <a:lnTo>
                    <a:pt x="0" y="461518"/>
                  </a:lnTo>
                  <a:lnTo>
                    <a:pt x="5337784" y="461518"/>
                  </a:lnTo>
                  <a:lnTo>
                    <a:pt x="5337784" y="230759"/>
                  </a:lnTo>
                  <a:lnTo>
                    <a:pt x="5333096" y="184253"/>
                  </a:lnTo>
                  <a:lnTo>
                    <a:pt x="5319650" y="140937"/>
                  </a:lnTo>
                  <a:lnTo>
                    <a:pt x="5298374" y="101739"/>
                  </a:lnTo>
                  <a:lnTo>
                    <a:pt x="5270196" y="67587"/>
                  </a:lnTo>
                  <a:lnTo>
                    <a:pt x="5236045" y="39410"/>
                  </a:lnTo>
                  <a:lnTo>
                    <a:pt x="5196847" y="18134"/>
                  </a:lnTo>
                  <a:lnTo>
                    <a:pt x="5153531" y="4688"/>
                  </a:lnTo>
                  <a:lnTo>
                    <a:pt x="5107025" y="0"/>
                  </a:lnTo>
                  <a:lnTo>
                    <a:pt x="230759" y="0"/>
                  </a:lnTo>
                  <a:close/>
                </a:path>
              </a:pathLst>
            </a:custGeom>
            <a:ln w="15024">
              <a:solidFill>
                <a:srgbClr val="0068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998872" y="3053829"/>
            <a:ext cx="3943985" cy="329577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105535">
              <a:lnSpc>
                <a:spcPct val="100000"/>
              </a:lnSpc>
              <a:spcBef>
                <a:spcPts val="110"/>
              </a:spcBef>
            </a:pPr>
            <a:r>
              <a:rPr sz="2050" spc="-10" dirty="0">
                <a:solidFill>
                  <a:srgbClr val="FFFFFF"/>
                </a:solidFill>
                <a:latin typeface="Source Sans Pro"/>
                <a:cs typeface="Source Sans Pro"/>
              </a:rPr>
              <a:t>GRADUAATSOPLEIDING</a:t>
            </a:r>
            <a:endParaRPr sz="2050" dirty="0">
              <a:latin typeface="Source Sans Pro"/>
              <a:cs typeface="Source Sans Pro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452631" y="3053829"/>
            <a:ext cx="4323080" cy="10490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462280" algn="ctr">
              <a:lnSpc>
                <a:spcPct val="100000"/>
              </a:lnSpc>
              <a:spcBef>
                <a:spcPts val="110"/>
              </a:spcBef>
            </a:pPr>
            <a:r>
              <a:rPr sz="2050" dirty="0">
                <a:solidFill>
                  <a:srgbClr val="FFFFFF"/>
                </a:solidFill>
                <a:latin typeface="Source Sans Pro"/>
                <a:cs typeface="Source Sans Pro"/>
              </a:rPr>
              <a:t>PROFESSIONELE</a:t>
            </a:r>
            <a:r>
              <a:rPr sz="2050" spc="-5" dirty="0">
                <a:solidFill>
                  <a:srgbClr val="FFFFFF"/>
                </a:solidFill>
                <a:latin typeface="Source Sans Pro"/>
                <a:cs typeface="Source Sans Pro"/>
              </a:rPr>
              <a:t> BACHELOR</a:t>
            </a:r>
            <a:endParaRPr sz="2050" dirty="0">
              <a:latin typeface="Source Sans Pro"/>
              <a:cs typeface="Source Sans Pro"/>
            </a:endParaRPr>
          </a:p>
          <a:p>
            <a:pPr marL="241300" indent="-228600">
              <a:lnSpc>
                <a:spcPct val="100000"/>
              </a:lnSpc>
              <a:spcBef>
                <a:spcPts val="1595"/>
              </a:spcBef>
              <a:buChar char="•"/>
              <a:tabLst>
                <a:tab pos="240665" algn="l"/>
                <a:tab pos="241300" algn="l"/>
              </a:tabLst>
            </a:pPr>
            <a:r>
              <a:rPr lang="nl-BE" sz="1600" dirty="0">
                <a:solidFill>
                  <a:srgbClr val="163E6A"/>
                </a:solidFill>
                <a:latin typeface="Source Sans Pro"/>
                <a:cs typeface="Source Sans Pro"/>
              </a:rPr>
              <a:t>Dagonderwijs</a:t>
            </a:r>
            <a:endParaRPr sz="1600" dirty="0">
              <a:latin typeface="Source Sans Pro"/>
              <a:cs typeface="Source Sans Pro"/>
            </a:endParaRPr>
          </a:p>
          <a:p>
            <a:pPr marL="241300" indent="-228600">
              <a:lnSpc>
                <a:spcPct val="100000"/>
              </a:lnSpc>
              <a:spcBef>
                <a:spcPts val="30"/>
              </a:spcBef>
              <a:buChar char="•"/>
              <a:tabLst>
                <a:tab pos="240665" algn="l"/>
                <a:tab pos="241300" algn="l"/>
              </a:tabLst>
            </a:pPr>
            <a:r>
              <a:rPr lang="nl-BE" sz="1600" spc="-5" dirty="0">
                <a:solidFill>
                  <a:srgbClr val="163E6A"/>
                </a:solidFill>
                <a:latin typeface="Source Sans Pro"/>
                <a:cs typeface="Source Sans Pro"/>
              </a:rPr>
              <a:t>Afstandsonderwijs</a:t>
            </a:r>
            <a:endParaRPr sz="1600" dirty="0">
              <a:latin typeface="Source Sans Pro"/>
              <a:cs typeface="Source Sans Pro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83900" y="2188784"/>
            <a:ext cx="141541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nl-BE" b="1" spc="-5" dirty="0">
                <a:solidFill>
                  <a:srgbClr val="163E6A"/>
                </a:solidFill>
                <a:latin typeface="Source Sans Pro"/>
                <a:cs typeface="Source Sans Pro"/>
              </a:rPr>
              <a:t>Organisatie</a:t>
            </a:r>
            <a:endParaRPr sz="1800" b="1" dirty="0">
              <a:latin typeface="Source Sans Pro"/>
              <a:cs typeface="Source Sans Pro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04109" y="3460775"/>
            <a:ext cx="5337810" cy="848360"/>
          </a:xfrm>
          <a:custGeom>
            <a:avLst/>
            <a:gdLst/>
            <a:ahLst/>
            <a:cxnLst/>
            <a:rect l="l" t="t" r="r" b="b"/>
            <a:pathLst>
              <a:path w="5337810" h="848360">
                <a:moveTo>
                  <a:pt x="0" y="0"/>
                </a:moveTo>
                <a:lnTo>
                  <a:pt x="0" y="667867"/>
                </a:lnTo>
                <a:lnTo>
                  <a:pt x="6437" y="715770"/>
                </a:lnTo>
                <a:lnTo>
                  <a:pt x="24604" y="758816"/>
                </a:lnTo>
                <a:lnTo>
                  <a:pt x="52784" y="795286"/>
                </a:lnTo>
                <a:lnTo>
                  <a:pt x="89259" y="823464"/>
                </a:lnTo>
                <a:lnTo>
                  <a:pt x="132312" y="841630"/>
                </a:lnTo>
                <a:lnTo>
                  <a:pt x="180225" y="848067"/>
                </a:lnTo>
                <a:lnTo>
                  <a:pt x="5157546" y="848067"/>
                </a:lnTo>
                <a:lnTo>
                  <a:pt x="5205459" y="841630"/>
                </a:lnTo>
                <a:lnTo>
                  <a:pt x="5248512" y="823464"/>
                </a:lnTo>
                <a:lnTo>
                  <a:pt x="5284987" y="795286"/>
                </a:lnTo>
                <a:lnTo>
                  <a:pt x="5313167" y="758816"/>
                </a:lnTo>
                <a:lnTo>
                  <a:pt x="5331334" y="715770"/>
                </a:lnTo>
                <a:lnTo>
                  <a:pt x="5337771" y="667867"/>
                </a:lnTo>
                <a:lnTo>
                  <a:pt x="5337771" y="0"/>
                </a:lnTo>
                <a:lnTo>
                  <a:pt x="0" y="0"/>
                </a:lnTo>
                <a:close/>
              </a:path>
            </a:pathLst>
          </a:custGeom>
          <a:ln w="15024">
            <a:solidFill>
              <a:srgbClr val="39BB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174713" y="3460775"/>
            <a:ext cx="5337810" cy="848360"/>
          </a:xfrm>
          <a:custGeom>
            <a:avLst/>
            <a:gdLst/>
            <a:ahLst/>
            <a:cxnLst/>
            <a:rect l="l" t="t" r="r" b="b"/>
            <a:pathLst>
              <a:path w="5337809" h="848360">
                <a:moveTo>
                  <a:pt x="0" y="0"/>
                </a:moveTo>
                <a:lnTo>
                  <a:pt x="0" y="667867"/>
                </a:lnTo>
                <a:lnTo>
                  <a:pt x="6437" y="715770"/>
                </a:lnTo>
                <a:lnTo>
                  <a:pt x="24604" y="758816"/>
                </a:lnTo>
                <a:lnTo>
                  <a:pt x="52784" y="795286"/>
                </a:lnTo>
                <a:lnTo>
                  <a:pt x="89259" y="823464"/>
                </a:lnTo>
                <a:lnTo>
                  <a:pt x="132312" y="841630"/>
                </a:lnTo>
                <a:lnTo>
                  <a:pt x="180225" y="848067"/>
                </a:lnTo>
                <a:lnTo>
                  <a:pt x="5157546" y="848067"/>
                </a:lnTo>
                <a:lnTo>
                  <a:pt x="5205459" y="841630"/>
                </a:lnTo>
                <a:lnTo>
                  <a:pt x="5248512" y="823464"/>
                </a:lnTo>
                <a:lnTo>
                  <a:pt x="5284987" y="795286"/>
                </a:lnTo>
                <a:lnTo>
                  <a:pt x="5313167" y="758816"/>
                </a:lnTo>
                <a:lnTo>
                  <a:pt x="5331334" y="715770"/>
                </a:lnTo>
                <a:lnTo>
                  <a:pt x="5337771" y="667867"/>
                </a:lnTo>
                <a:lnTo>
                  <a:pt x="5337771" y="0"/>
                </a:lnTo>
                <a:lnTo>
                  <a:pt x="0" y="0"/>
                </a:lnTo>
                <a:close/>
              </a:path>
            </a:pathLst>
          </a:custGeom>
          <a:ln w="15024">
            <a:solidFill>
              <a:srgbClr val="0068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Holder 4">
            <a:extLst>
              <a:ext uri="{FF2B5EF4-FFF2-40B4-BE49-F238E27FC236}">
                <a16:creationId xmlns:a16="http://schemas.microsoft.com/office/drawing/2014/main" id="{7B5158C5-033D-4A44-BD68-CAE532E137D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760641" y="6370415"/>
            <a:ext cx="437042" cy="184666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B6F15528-21DE-4FAA-801E-634DDDAF4B2B}" type="slidenum">
              <a:rPr sz="1200">
                <a:solidFill>
                  <a:srgbClr val="00669A"/>
                </a:solidFill>
                <a:latin typeface="Source Sans Pro" panose="020B0503030403020204" pitchFamily="34" charset="0"/>
              </a:rPr>
              <a:pPr algn="ctr"/>
              <a:t>14</a:t>
            </a:fld>
            <a:endParaRPr sz="1200" dirty="0">
              <a:solidFill>
                <a:srgbClr val="00669A"/>
              </a:solidFill>
              <a:latin typeface="Source Sans Pro" panose="020B0503030403020204" pitchFamily="34" charset="0"/>
            </a:endParaRPr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48C0B685-3DDB-43AC-BA8A-6795C14D1894}"/>
              </a:ext>
            </a:extLst>
          </p:cNvPr>
          <p:cNvSpPr/>
          <p:nvPr/>
        </p:nvSpPr>
        <p:spPr>
          <a:xfrm>
            <a:off x="998872" y="3598792"/>
            <a:ext cx="81451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789"/>
              </a:spcBef>
              <a:buChar char="•"/>
              <a:tabLst>
                <a:tab pos="240665" algn="l"/>
                <a:tab pos="241300" algn="l"/>
              </a:tabLst>
            </a:pPr>
            <a:r>
              <a:rPr lang="nl-BE" sz="1600" spc="-5" dirty="0">
                <a:solidFill>
                  <a:schemeClr val="tx2"/>
                </a:solidFill>
                <a:latin typeface="Source Sans Pro"/>
                <a:cs typeface="Source Sans Pro"/>
              </a:rPr>
              <a:t>Dagonderwijs</a:t>
            </a:r>
            <a:endParaRPr lang="nl-BE" sz="1600" dirty="0">
              <a:solidFill>
                <a:schemeClr val="tx2"/>
              </a:solidFill>
              <a:latin typeface="Source Sans Pro"/>
              <a:cs typeface="Source Sans Pro"/>
            </a:endParaRPr>
          </a:p>
          <a:p>
            <a:pPr marL="241300" indent="-228600">
              <a:lnSpc>
                <a:spcPct val="100000"/>
              </a:lnSpc>
              <a:spcBef>
                <a:spcPts val="30"/>
              </a:spcBef>
              <a:buChar char="•"/>
              <a:tabLst>
                <a:tab pos="240665" algn="l"/>
                <a:tab pos="241300" algn="l"/>
              </a:tabLst>
            </a:pPr>
            <a:r>
              <a:rPr lang="nl-BE" sz="1600" dirty="0">
                <a:solidFill>
                  <a:schemeClr val="tx2"/>
                </a:solidFill>
                <a:latin typeface="Source Sans Pro"/>
                <a:cs typeface="Source Sans Pro"/>
              </a:rPr>
              <a:t>Avondonderwijs</a:t>
            </a:r>
          </a:p>
        </p:txBody>
      </p:sp>
    </p:spTree>
    <p:extLst>
      <p:ext uri="{BB962C8B-B14F-4D97-AF65-F5344CB8AC3E}">
        <p14:creationId xmlns:p14="http://schemas.microsoft.com/office/powerpoint/2010/main" val="27185427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73299" y="2331020"/>
            <a:ext cx="0" cy="3006090"/>
          </a:xfrm>
          <a:custGeom>
            <a:avLst/>
            <a:gdLst/>
            <a:ahLst/>
            <a:cxnLst/>
            <a:rect l="l" t="t" r="r" b="b"/>
            <a:pathLst>
              <a:path h="3006090">
                <a:moveTo>
                  <a:pt x="0" y="0"/>
                </a:moveTo>
                <a:lnTo>
                  <a:pt x="0" y="3005975"/>
                </a:lnTo>
              </a:path>
            </a:pathLst>
          </a:custGeom>
          <a:ln w="12700">
            <a:solidFill>
              <a:srgbClr val="C7D6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960499" y="2331020"/>
            <a:ext cx="0" cy="2082164"/>
          </a:xfrm>
          <a:custGeom>
            <a:avLst/>
            <a:gdLst/>
            <a:ahLst/>
            <a:cxnLst/>
            <a:rect l="l" t="t" r="r" b="b"/>
            <a:pathLst>
              <a:path h="2082164">
                <a:moveTo>
                  <a:pt x="0" y="0"/>
                </a:moveTo>
                <a:lnTo>
                  <a:pt x="0" y="2081631"/>
                </a:lnTo>
              </a:path>
            </a:pathLst>
          </a:custGeom>
          <a:ln w="12700">
            <a:solidFill>
              <a:srgbClr val="C7D6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71527" y="223855"/>
            <a:ext cx="1105027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39469" algn="l"/>
                <a:tab pos="1178560" algn="l"/>
                <a:tab pos="2474595" algn="l"/>
                <a:tab pos="2814320" algn="l"/>
                <a:tab pos="5288280" algn="l"/>
                <a:tab pos="5628005" algn="l"/>
                <a:tab pos="6903720" algn="l"/>
                <a:tab pos="7243445" algn="l"/>
                <a:tab pos="8627745" algn="l"/>
                <a:tab pos="8967470" algn="l"/>
              </a:tabLst>
            </a:pPr>
            <a:r>
              <a:rPr sz="1300" b="1" dirty="0">
                <a:solidFill>
                  <a:srgbClr val="163E6A"/>
                </a:solidFill>
                <a:latin typeface="SourceSansPro-Semibold"/>
                <a:cs typeface="SourceSansPro-Semibold"/>
              </a:rPr>
              <a:t>ODISEE	|	</a:t>
            </a:r>
            <a:r>
              <a:rPr sz="1300" b="1" spc="-5" dirty="0">
                <a:solidFill>
                  <a:srgbClr val="163E6A"/>
                </a:solidFill>
                <a:latin typeface="SourceSansPro-Semibold"/>
                <a:cs typeface="SourceSansPro-Semibold"/>
              </a:rPr>
              <a:t>STUDIEKEUZE	</a:t>
            </a:r>
            <a:r>
              <a:rPr sz="1300" b="1" dirty="0">
                <a:solidFill>
                  <a:srgbClr val="163E6A"/>
                </a:solidFill>
                <a:latin typeface="SourceSansPro-Semibold"/>
                <a:cs typeface="SourceSansPro-Semibold"/>
              </a:rPr>
              <a:t>|	</a:t>
            </a:r>
            <a:r>
              <a:rPr sz="1300" b="1" spc="-5" dirty="0">
                <a:solidFill>
                  <a:srgbClr val="39BB9D"/>
                </a:solidFill>
                <a:latin typeface="SourceSansPro-Black"/>
                <a:cs typeface="SourceSansPro-Black"/>
              </a:rPr>
              <a:t>STRUCTUUR</a:t>
            </a:r>
            <a:r>
              <a:rPr sz="1300" b="1" spc="5" dirty="0">
                <a:solidFill>
                  <a:srgbClr val="39BB9D"/>
                </a:solidFill>
                <a:latin typeface="SourceSansPro-Black"/>
                <a:cs typeface="SourceSansPro-Black"/>
              </a:rPr>
              <a:t> </a:t>
            </a:r>
            <a:r>
              <a:rPr sz="1300" b="1" dirty="0">
                <a:solidFill>
                  <a:srgbClr val="39BB9D"/>
                </a:solidFill>
                <a:latin typeface="SourceSansPro-Black"/>
                <a:cs typeface="SourceSansPro-Black"/>
              </a:rPr>
              <a:t>EN</a:t>
            </a:r>
            <a:r>
              <a:rPr sz="1300" b="1" spc="10" dirty="0">
                <a:solidFill>
                  <a:srgbClr val="39BB9D"/>
                </a:solidFill>
                <a:latin typeface="SourceSansPro-Black"/>
                <a:cs typeface="SourceSansPro-Black"/>
              </a:rPr>
              <a:t> </a:t>
            </a:r>
            <a:r>
              <a:rPr sz="1300" b="1" spc="-15" dirty="0">
                <a:solidFill>
                  <a:srgbClr val="39BB9D"/>
                </a:solidFill>
                <a:latin typeface="SourceSansPro-Black"/>
                <a:cs typeface="SourceSansPro-Black"/>
              </a:rPr>
              <a:t>ORGANISATIE	</a:t>
            </a:r>
            <a:r>
              <a:rPr sz="1300" b="1" dirty="0">
                <a:solidFill>
                  <a:srgbClr val="163E6A"/>
                </a:solidFill>
                <a:latin typeface="SourceSansPro-Semibold"/>
                <a:cs typeface="SourceSansPro-Semibold"/>
              </a:rPr>
              <a:t>|	</a:t>
            </a:r>
            <a:r>
              <a:rPr sz="1300" b="1" spc="-5" dirty="0">
                <a:solidFill>
                  <a:srgbClr val="163E6A"/>
                </a:solidFill>
                <a:latin typeface="SourceSansPro-Semibold"/>
                <a:cs typeface="SourceSansPro-Semibold"/>
              </a:rPr>
              <a:t>VERSCHILLEN	</a:t>
            </a:r>
            <a:r>
              <a:rPr sz="1300" b="1" dirty="0">
                <a:solidFill>
                  <a:srgbClr val="163E6A"/>
                </a:solidFill>
                <a:latin typeface="SourceSansPro-Semibold"/>
                <a:cs typeface="SourceSansPro-Semibold"/>
              </a:rPr>
              <a:t>|	</a:t>
            </a:r>
            <a:r>
              <a:rPr sz="1300" b="1" spc="-10" dirty="0">
                <a:solidFill>
                  <a:srgbClr val="163E6A"/>
                </a:solidFill>
                <a:latin typeface="SourceSansPro-Semibold"/>
                <a:cs typeface="SourceSansPro-Semibold"/>
              </a:rPr>
              <a:t>STUDIESUCCES	</a:t>
            </a:r>
            <a:r>
              <a:rPr sz="1300" b="1" dirty="0">
                <a:solidFill>
                  <a:srgbClr val="163E6A"/>
                </a:solidFill>
                <a:latin typeface="SourceSansPro-Semibold"/>
                <a:cs typeface="SourceSansPro-Semibold"/>
              </a:rPr>
              <a:t>|	</a:t>
            </a:r>
            <a:r>
              <a:rPr sz="1300" b="1" spc="-5" dirty="0">
                <a:solidFill>
                  <a:srgbClr val="163E6A"/>
                </a:solidFill>
                <a:latin typeface="SourceSansPro-Semibold"/>
                <a:cs typeface="SourceSansPro-Semibold"/>
              </a:rPr>
              <a:t>STUDENTENVOORZIENINGEN</a:t>
            </a:r>
            <a:endParaRPr sz="1300">
              <a:latin typeface="SourceSansPro-Semibold"/>
              <a:cs typeface="SourceSansPro-Semibold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384003" y="513003"/>
            <a:ext cx="2179955" cy="72390"/>
          </a:xfrm>
          <a:custGeom>
            <a:avLst/>
            <a:gdLst/>
            <a:ahLst/>
            <a:cxnLst/>
            <a:rect l="l" t="t" r="r" b="b"/>
            <a:pathLst>
              <a:path w="2179954" h="72390">
                <a:moveTo>
                  <a:pt x="2179802" y="0"/>
                </a:moveTo>
                <a:lnTo>
                  <a:pt x="0" y="0"/>
                </a:lnTo>
                <a:lnTo>
                  <a:pt x="0" y="71996"/>
                </a:lnTo>
                <a:lnTo>
                  <a:pt x="2179802" y="71996"/>
                </a:lnTo>
                <a:lnTo>
                  <a:pt x="2179802" y="0"/>
                </a:lnTo>
                <a:close/>
              </a:path>
            </a:pathLst>
          </a:custGeom>
          <a:solidFill>
            <a:srgbClr val="39BB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0001" y="6374610"/>
            <a:ext cx="81280" cy="161925"/>
          </a:xfrm>
          <a:custGeom>
            <a:avLst/>
            <a:gdLst/>
            <a:ahLst/>
            <a:cxnLst/>
            <a:rect l="l" t="t" r="r" b="b"/>
            <a:pathLst>
              <a:path w="81279" h="161925">
                <a:moveTo>
                  <a:pt x="0" y="0"/>
                </a:moveTo>
                <a:lnTo>
                  <a:pt x="0" y="161518"/>
                </a:lnTo>
                <a:lnTo>
                  <a:pt x="80759" y="80759"/>
                </a:lnTo>
                <a:lnTo>
                  <a:pt x="0" y="0"/>
                </a:lnTo>
                <a:close/>
              </a:path>
            </a:pathLst>
          </a:custGeom>
          <a:solidFill>
            <a:srgbClr val="3DB5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311948" y="6148590"/>
            <a:ext cx="1208046" cy="3875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83900" y="1006266"/>
            <a:ext cx="35458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>
                <a:solidFill>
                  <a:srgbClr val="39BB9D"/>
                </a:solidFill>
              </a:rPr>
              <a:t>Verder</a:t>
            </a:r>
            <a:r>
              <a:rPr spc="-55" dirty="0">
                <a:solidFill>
                  <a:srgbClr val="39BB9D"/>
                </a:solidFill>
              </a:rPr>
              <a:t> </a:t>
            </a:r>
            <a:r>
              <a:rPr spc="-25" dirty="0">
                <a:solidFill>
                  <a:srgbClr val="39BB9D"/>
                </a:solidFill>
              </a:rPr>
              <a:t>studeren?</a:t>
            </a:r>
          </a:p>
        </p:txBody>
      </p:sp>
      <p:sp>
        <p:nvSpPr>
          <p:cNvPr id="9" name="object 9"/>
          <p:cNvSpPr/>
          <p:nvPr/>
        </p:nvSpPr>
        <p:spPr>
          <a:xfrm>
            <a:off x="728445" y="1781435"/>
            <a:ext cx="10783570" cy="339090"/>
          </a:xfrm>
          <a:custGeom>
            <a:avLst/>
            <a:gdLst/>
            <a:ahLst/>
            <a:cxnLst/>
            <a:rect l="l" t="t" r="r" b="b"/>
            <a:pathLst>
              <a:path w="10783570" h="339089">
                <a:moveTo>
                  <a:pt x="169341" y="0"/>
                </a:moveTo>
                <a:lnTo>
                  <a:pt x="124324" y="6050"/>
                </a:lnTo>
                <a:lnTo>
                  <a:pt x="83872" y="23123"/>
                </a:lnTo>
                <a:lnTo>
                  <a:pt x="49599" y="49604"/>
                </a:lnTo>
                <a:lnTo>
                  <a:pt x="23120" y="83878"/>
                </a:lnTo>
                <a:lnTo>
                  <a:pt x="6049" y="124329"/>
                </a:lnTo>
                <a:lnTo>
                  <a:pt x="0" y="169341"/>
                </a:lnTo>
                <a:lnTo>
                  <a:pt x="6049" y="214358"/>
                </a:lnTo>
                <a:lnTo>
                  <a:pt x="23120" y="254810"/>
                </a:lnTo>
                <a:lnTo>
                  <a:pt x="49599" y="289083"/>
                </a:lnTo>
                <a:lnTo>
                  <a:pt x="83872" y="315563"/>
                </a:lnTo>
                <a:lnTo>
                  <a:pt x="124324" y="332634"/>
                </a:lnTo>
                <a:lnTo>
                  <a:pt x="169341" y="338683"/>
                </a:lnTo>
                <a:lnTo>
                  <a:pt x="10613771" y="338683"/>
                </a:lnTo>
                <a:lnTo>
                  <a:pt x="10658788" y="332634"/>
                </a:lnTo>
                <a:lnTo>
                  <a:pt x="10699240" y="315563"/>
                </a:lnTo>
                <a:lnTo>
                  <a:pt x="10733512" y="289083"/>
                </a:lnTo>
                <a:lnTo>
                  <a:pt x="10759992" y="254810"/>
                </a:lnTo>
                <a:lnTo>
                  <a:pt x="10777063" y="214358"/>
                </a:lnTo>
                <a:lnTo>
                  <a:pt x="10783112" y="169341"/>
                </a:lnTo>
                <a:lnTo>
                  <a:pt x="10777063" y="124329"/>
                </a:lnTo>
                <a:lnTo>
                  <a:pt x="10759992" y="83878"/>
                </a:lnTo>
                <a:lnTo>
                  <a:pt x="10733512" y="49604"/>
                </a:lnTo>
                <a:lnTo>
                  <a:pt x="10699240" y="23123"/>
                </a:lnTo>
                <a:lnTo>
                  <a:pt x="10658788" y="6050"/>
                </a:lnTo>
                <a:lnTo>
                  <a:pt x="10613771" y="0"/>
                </a:lnTo>
                <a:lnTo>
                  <a:pt x="169341" y="0"/>
                </a:lnTo>
                <a:close/>
              </a:path>
            </a:pathLst>
          </a:custGeom>
          <a:ln w="16891">
            <a:solidFill>
              <a:srgbClr val="163E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487236" y="1783558"/>
            <a:ext cx="1219200" cy="2787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50" dirty="0">
                <a:solidFill>
                  <a:srgbClr val="163E6A"/>
                </a:solidFill>
                <a:latin typeface="Source Sans Pro"/>
                <a:cs typeface="Source Sans Pro"/>
              </a:rPr>
              <a:t>Arbeidsmarkt</a:t>
            </a:r>
            <a:endParaRPr sz="1650">
              <a:latin typeface="Source Sans Pro"/>
              <a:cs typeface="Source Sans Pr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924339" y="6142789"/>
            <a:ext cx="23577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163E6A"/>
                </a:solidFill>
                <a:latin typeface="Source Sans Pro"/>
                <a:cs typeface="Source Sans Pro"/>
              </a:rPr>
              <a:t>Let </a:t>
            </a:r>
            <a:r>
              <a:rPr sz="1200" dirty="0">
                <a:solidFill>
                  <a:srgbClr val="163E6A"/>
                </a:solidFill>
                <a:latin typeface="Source Sans Pro"/>
                <a:cs typeface="Source Sans Pro"/>
              </a:rPr>
              <a:t>op: </a:t>
            </a:r>
            <a:r>
              <a:rPr sz="1200" spc="-5" dirty="0">
                <a:solidFill>
                  <a:srgbClr val="163E6A"/>
                </a:solidFill>
                <a:latin typeface="Source Sans Pro"/>
                <a:cs typeface="Source Sans Pro"/>
              </a:rPr>
              <a:t>niet </a:t>
            </a:r>
            <a:r>
              <a:rPr sz="1200" spc="-10" dirty="0">
                <a:solidFill>
                  <a:srgbClr val="163E6A"/>
                </a:solidFill>
                <a:latin typeface="Source Sans Pro"/>
                <a:cs typeface="Source Sans Pro"/>
              </a:rPr>
              <a:t>elke overgang </a:t>
            </a:r>
            <a:r>
              <a:rPr sz="1200" dirty="0">
                <a:solidFill>
                  <a:srgbClr val="163E6A"/>
                </a:solidFill>
                <a:latin typeface="Source Sans Pro"/>
                <a:cs typeface="Source Sans Pro"/>
              </a:rPr>
              <a:t>is</a:t>
            </a:r>
            <a:r>
              <a:rPr sz="1200" spc="-20" dirty="0">
                <a:solidFill>
                  <a:srgbClr val="163E6A"/>
                </a:solidFill>
                <a:latin typeface="Source Sans Pro"/>
                <a:cs typeface="Source Sans Pro"/>
              </a:rPr>
              <a:t> </a:t>
            </a:r>
            <a:r>
              <a:rPr sz="1200" spc="-5" dirty="0">
                <a:solidFill>
                  <a:srgbClr val="163E6A"/>
                </a:solidFill>
                <a:latin typeface="Source Sans Pro"/>
                <a:cs typeface="Source Sans Pro"/>
              </a:rPr>
              <a:t>mogelijk</a:t>
            </a:r>
            <a:endParaRPr sz="1200">
              <a:latin typeface="Source Sans Pro"/>
              <a:cs typeface="Source Sans Pr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125950" y="3894111"/>
            <a:ext cx="5232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163E6A"/>
                </a:solidFill>
                <a:latin typeface="Source Sans Pro"/>
                <a:cs typeface="Source Sans Pro"/>
              </a:rPr>
              <a:t>Scha</a:t>
            </a:r>
            <a:r>
              <a:rPr sz="1200" spc="-25" dirty="0">
                <a:solidFill>
                  <a:srgbClr val="163E6A"/>
                </a:solidFill>
                <a:latin typeface="Source Sans Pro"/>
                <a:cs typeface="Source Sans Pro"/>
              </a:rPr>
              <a:t>k</a:t>
            </a:r>
            <a:r>
              <a:rPr sz="1200" dirty="0">
                <a:solidFill>
                  <a:srgbClr val="163E6A"/>
                </a:solidFill>
                <a:latin typeface="Source Sans Pro"/>
                <a:cs typeface="Source Sans Pro"/>
              </a:rPr>
              <a:t>el</a:t>
            </a:r>
            <a:endParaRPr sz="1200">
              <a:latin typeface="Source Sans Pro"/>
              <a:cs typeface="Source Sans Pro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955557" y="4509520"/>
            <a:ext cx="117284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nl-BE" sz="1200" dirty="0">
                <a:latin typeface="Source Sans Pro"/>
                <a:cs typeface="Source Sans Pro"/>
              </a:rPr>
              <a:t>Verkort traject</a:t>
            </a:r>
            <a:endParaRPr sz="1200" dirty="0">
              <a:latin typeface="Source Sans Pro"/>
              <a:cs typeface="Source Sans Pro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20001" y="2331021"/>
            <a:ext cx="3438525" cy="972185"/>
          </a:xfrm>
          <a:prstGeom prst="rect">
            <a:avLst/>
          </a:prstGeom>
          <a:solidFill>
            <a:srgbClr val="3DB596"/>
          </a:solidFill>
        </p:spPr>
        <p:txBody>
          <a:bodyPr vert="horz" wrap="square" lIns="0" tIns="53975" rIns="0" bIns="0" rtlCol="0">
            <a:spAutoFit/>
          </a:bodyPr>
          <a:lstStyle/>
          <a:p>
            <a:pPr marL="246379" marR="906144">
              <a:lnSpc>
                <a:spcPct val="133300"/>
              </a:lnSpc>
              <a:spcBef>
                <a:spcPts val="425"/>
              </a:spcBef>
            </a:pPr>
            <a:r>
              <a:rPr sz="1500" b="1" spc="-5" dirty="0">
                <a:solidFill>
                  <a:srgbClr val="FFFFFF"/>
                </a:solidFill>
                <a:latin typeface="Source Sans Pro"/>
                <a:cs typeface="Source Sans Pro"/>
              </a:rPr>
              <a:t>Graduaatsopleiding  </a:t>
            </a:r>
            <a:r>
              <a:rPr sz="1200" spc="-5" dirty="0">
                <a:solidFill>
                  <a:srgbClr val="FFFFFF"/>
                </a:solidFill>
                <a:latin typeface="Source Sans Pro"/>
                <a:cs typeface="Source Sans Pro"/>
              </a:rPr>
              <a:t>Hogescholen </a:t>
            </a:r>
            <a:r>
              <a:rPr sz="1200" dirty="0">
                <a:solidFill>
                  <a:srgbClr val="FFFFFF"/>
                </a:solidFill>
                <a:latin typeface="Source Sans Pro"/>
                <a:cs typeface="Source Sans Pro"/>
              </a:rPr>
              <a:t>en </a:t>
            </a:r>
            <a:r>
              <a:rPr sz="1200" spc="-5" dirty="0">
                <a:solidFill>
                  <a:srgbClr val="FFFFFF"/>
                </a:solidFill>
                <a:latin typeface="Source Sans Pro"/>
                <a:cs typeface="Source Sans Pro"/>
              </a:rPr>
              <a:t>secundaire</a:t>
            </a:r>
            <a:r>
              <a:rPr sz="1200" spc="-2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1200" dirty="0">
                <a:solidFill>
                  <a:srgbClr val="FFFFFF"/>
                </a:solidFill>
                <a:latin typeface="Source Sans Pro"/>
                <a:cs typeface="Source Sans Pro"/>
              </a:rPr>
              <a:t>scholen  (HBO5</a:t>
            </a:r>
            <a:r>
              <a:rPr sz="1200" spc="-5" dirty="0">
                <a:solidFill>
                  <a:srgbClr val="FFFFFF"/>
                </a:solidFill>
                <a:latin typeface="Source Sans Pro"/>
                <a:cs typeface="Source Sans Pro"/>
              </a:rPr>
              <a:t> Verpleegkunde)</a:t>
            </a:r>
            <a:endParaRPr sz="1200">
              <a:latin typeface="Source Sans Pro"/>
              <a:cs typeface="Source Sans Pro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082000" y="2331021"/>
            <a:ext cx="3438525" cy="611065"/>
          </a:xfrm>
          <a:prstGeom prst="rect">
            <a:avLst/>
          </a:prstGeom>
          <a:solidFill>
            <a:srgbClr val="3DB596"/>
          </a:solidFill>
        </p:spPr>
        <p:txBody>
          <a:bodyPr vert="horz" wrap="square" lIns="0" tIns="130175" rIns="0" bIns="0" rtlCol="0">
            <a:spAutoFit/>
          </a:bodyPr>
          <a:lstStyle/>
          <a:p>
            <a:pPr marL="246379">
              <a:lnSpc>
                <a:spcPct val="100000"/>
              </a:lnSpc>
              <a:spcBef>
                <a:spcPts val="1025"/>
              </a:spcBef>
            </a:pPr>
            <a:r>
              <a:rPr sz="1500" b="1" spc="-5" dirty="0">
                <a:solidFill>
                  <a:srgbClr val="FFFFFF"/>
                </a:solidFill>
                <a:latin typeface="Source Sans Pro"/>
                <a:cs typeface="Source Sans Pro"/>
              </a:rPr>
              <a:t>Academische opleidingen</a:t>
            </a:r>
            <a:endParaRPr sz="1500" dirty="0">
              <a:latin typeface="Source Sans Pro"/>
              <a:cs typeface="Source Sans Pro"/>
            </a:endParaRPr>
          </a:p>
          <a:p>
            <a:pPr marL="246379">
              <a:lnSpc>
                <a:spcPct val="100000"/>
              </a:lnSpc>
              <a:spcBef>
                <a:spcPts val="500"/>
              </a:spcBef>
            </a:pPr>
            <a:r>
              <a:rPr sz="1200" spc="-5" dirty="0" err="1">
                <a:solidFill>
                  <a:srgbClr val="FFFFFF"/>
                </a:solidFill>
                <a:latin typeface="Source Sans Pro"/>
                <a:cs typeface="Source Sans Pro"/>
              </a:rPr>
              <a:t>Universiteiten</a:t>
            </a:r>
            <a:r>
              <a:rPr lang="nl-BE" sz="1200" spc="-5" dirty="0">
                <a:solidFill>
                  <a:srgbClr val="FFFFFF"/>
                </a:solidFill>
                <a:latin typeface="Source Sans Pro"/>
                <a:cs typeface="Source Sans Pro"/>
              </a:rPr>
              <a:t>/School of Arts</a:t>
            </a:r>
            <a:endParaRPr sz="1200" dirty="0">
              <a:latin typeface="Source Sans Pro"/>
              <a:cs typeface="Source Sans Pro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400994" y="2331021"/>
            <a:ext cx="3438525" cy="611065"/>
          </a:xfrm>
          <a:prstGeom prst="rect">
            <a:avLst/>
          </a:prstGeom>
          <a:solidFill>
            <a:srgbClr val="3DB596"/>
          </a:solidFill>
        </p:spPr>
        <p:txBody>
          <a:bodyPr vert="horz" wrap="square" lIns="0" tIns="130175" rIns="0" bIns="0" rtlCol="0">
            <a:spAutoFit/>
          </a:bodyPr>
          <a:lstStyle/>
          <a:p>
            <a:pPr marL="246379">
              <a:lnSpc>
                <a:spcPct val="100000"/>
              </a:lnSpc>
              <a:spcBef>
                <a:spcPts val="1025"/>
              </a:spcBef>
            </a:pPr>
            <a:r>
              <a:rPr sz="1500" b="1" spc="-5" dirty="0">
                <a:solidFill>
                  <a:srgbClr val="FFFFFF"/>
                </a:solidFill>
                <a:latin typeface="Source Sans Pro"/>
                <a:cs typeface="Source Sans Pro"/>
              </a:rPr>
              <a:t>Professionele opleidingen</a:t>
            </a:r>
            <a:endParaRPr sz="1500" dirty="0">
              <a:latin typeface="Source Sans Pro"/>
              <a:cs typeface="Source Sans Pro"/>
            </a:endParaRPr>
          </a:p>
          <a:p>
            <a:pPr marL="246379">
              <a:lnSpc>
                <a:spcPct val="100000"/>
              </a:lnSpc>
              <a:spcBef>
                <a:spcPts val="500"/>
              </a:spcBef>
            </a:pPr>
            <a:r>
              <a:rPr sz="1200" spc="-5" dirty="0" err="1">
                <a:solidFill>
                  <a:srgbClr val="FFFFFF"/>
                </a:solidFill>
                <a:latin typeface="Source Sans Pro"/>
                <a:cs typeface="Source Sans Pro"/>
              </a:rPr>
              <a:t>Hogescholen</a:t>
            </a:r>
            <a:r>
              <a:rPr lang="nl-BE" sz="1200" spc="-5" dirty="0">
                <a:solidFill>
                  <a:srgbClr val="FFFFFF"/>
                </a:solidFill>
                <a:latin typeface="Source Sans Pro"/>
                <a:cs typeface="Source Sans Pro"/>
              </a:rPr>
              <a:t>/School of Arts</a:t>
            </a:r>
            <a:endParaRPr sz="1200" dirty="0">
              <a:latin typeface="Source Sans Pro"/>
              <a:cs typeface="Source Sans Pro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20001" y="5547880"/>
            <a:ext cx="10800080" cy="409575"/>
          </a:xfrm>
          <a:custGeom>
            <a:avLst/>
            <a:gdLst/>
            <a:ahLst/>
            <a:cxnLst/>
            <a:rect l="l" t="t" r="r" b="b"/>
            <a:pathLst>
              <a:path w="10800080" h="409575">
                <a:moveTo>
                  <a:pt x="10800003" y="0"/>
                </a:moveTo>
                <a:lnTo>
                  <a:pt x="0" y="0"/>
                </a:lnTo>
                <a:lnTo>
                  <a:pt x="0" y="409282"/>
                </a:lnTo>
                <a:lnTo>
                  <a:pt x="10800003" y="409282"/>
                </a:lnTo>
                <a:lnTo>
                  <a:pt x="10800003" y="0"/>
                </a:lnTo>
                <a:close/>
              </a:path>
            </a:pathLst>
          </a:custGeom>
          <a:solidFill>
            <a:srgbClr val="163E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867446" y="4615954"/>
            <a:ext cx="1008380" cy="387985"/>
          </a:xfrm>
          <a:prstGeom prst="rect">
            <a:avLst/>
          </a:prstGeom>
          <a:solidFill>
            <a:srgbClr val="00689E"/>
          </a:solidFill>
        </p:spPr>
        <p:txBody>
          <a:bodyPr vert="horz" wrap="square" lIns="0" tIns="74930" rIns="0" bIns="0" rtlCol="0">
            <a:spAutoFit/>
          </a:bodyPr>
          <a:lstStyle/>
          <a:p>
            <a:pPr marL="117475">
              <a:lnSpc>
                <a:spcPct val="100000"/>
              </a:lnSpc>
              <a:spcBef>
                <a:spcPts val="590"/>
              </a:spcBef>
            </a:pPr>
            <a:r>
              <a:rPr sz="1500" b="1" spc="-10" dirty="0">
                <a:solidFill>
                  <a:srgbClr val="FFFFFF"/>
                </a:solidFill>
                <a:latin typeface="Source Sans Pro"/>
                <a:cs typeface="Source Sans Pro"/>
              </a:rPr>
              <a:t>Graduaat</a:t>
            </a:r>
            <a:endParaRPr sz="1500">
              <a:latin typeface="Source Sans Pro"/>
              <a:cs typeface="Source Sans Pro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733731" y="4752569"/>
            <a:ext cx="785495" cy="26924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r>
              <a:rPr sz="1500" b="1" dirty="0">
                <a:solidFill>
                  <a:srgbClr val="FFFFFF"/>
                </a:solidFill>
                <a:latin typeface="Source Sans Pro"/>
                <a:cs typeface="Source Sans Pro"/>
              </a:rPr>
              <a:t>G</a:t>
            </a:r>
            <a:r>
              <a:rPr sz="1500" b="1" spc="-45" dirty="0">
                <a:solidFill>
                  <a:srgbClr val="FFFFFF"/>
                </a:solidFill>
                <a:latin typeface="Source Sans Pro"/>
                <a:cs typeface="Source Sans Pro"/>
              </a:rPr>
              <a:t>r</a:t>
            </a:r>
            <a:r>
              <a:rPr sz="1500" b="1" dirty="0">
                <a:solidFill>
                  <a:srgbClr val="FFFFFF"/>
                </a:solidFill>
                <a:latin typeface="Source Sans Pro"/>
                <a:cs typeface="Source Sans Pro"/>
              </a:rPr>
              <a:t>adua</a:t>
            </a:r>
            <a:r>
              <a:rPr sz="1500" b="1" spc="-30" dirty="0">
                <a:solidFill>
                  <a:srgbClr val="FFFFFF"/>
                </a:solidFill>
                <a:latin typeface="Source Sans Pro"/>
                <a:cs typeface="Source Sans Pro"/>
              </a:rPr>
              <a:t>a</a:t>
            </a:r>
            <a:r>
              <a:rPr sz="1500" b="1" dirty="0">
                <a:solidFill>
                  <a:srgbClr val="FFFFFF"/>
                </a:solidFill>
                <a:latin typeface="Source Sans Pro"/>
                <a:cs typeface="Source Sans Pro"/>
              </a:rPr>
              <a:t>t</a:t>
            </a:r>
            <a:endParaRPr sz="1500">
              <a:latin typeface="Source Sans Pro"/>
              <a:cs typeface="Source Sans Pro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4400994" y="4326171"/>
            <a:ext cx="7119620" cy="741045"/>
            <a:chOff x="4400994" y="4326171"/>
            <a:chExt cx="7119620" cy="741045"/>
          </a:xfrm>
        </p:grpSpPr>
        <p:sp>
          <p:nvSpPr>
            <p:cNvPr id="21" name="object 21"/>
            <p:cNvSpPr/>
            <p:nvPr/>
          </p:nvSpPr>
          <p:spPr>
            <a:xfrm>
              <a:off x="4400994" y="4544987"/>
              <a:ext cx="7119620" cy="522605"/>
            </a:xfrm>
            <a:custGeom>
              <a:avLst/>
              <a:gdLst/>
              <a:ahLst/>
              <a:cxnLst/>
              <a:rect l="l" t="t" r="r" b="b"/>
              <a:pathLst>
                <a:path w="7119620" h="522604">
                  <a:moveTo>
                    <a:pt x="7118997" y="0"/>
                  </a:moveTo>
                  <a:lnTo>
                    <a:pt x="0" y="0"/>
                  </a:lnTo>
                  <a:lnTo>
                    <a:pt x="0" y="522020"/>
                  </a:lnTo>
                  <a:lnTo>
                    <a:pt x="7118997" y="522020"/>
                  </a:lnTo>
                  <a:lnTo>
                    <a:pt x="7118997" y="0"/>
                  </a:lnTo>
                  <a:close/>
                </a:path>
              </a:pathLst>
            </a:custGeom>
            <a:solidFill>
              <a:srgbClr val="39BB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202799" y="4338241"/>
              <a:ext cx="0" cy="278130"/>
            </a:xfrm>
            <a:custGeom>
              <a:avLst/>
              <a:gdLst/>
              <a:ahLst/>
              <a:cxnLst/>
              <a:rect l="l" t="t" r="r" b="b"/>
              <a:pathLst>
                <a:path h="278129">
                  <a:moveTo>
                    <a:pt x="0" y="0"/>
                  </a:moveTo>
                  <a:lnTo>
                    <a:pt x="0" y="277713"/>
                  </a:lnTo>
                </a:path>
              </a:pathLst>
            </a:custGeom>
            <a:ln w="24129">
              <a:solidFill>
                <a:srgbClr val="163E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144079" y="4338236"/>
              <a:ext cx="117475" cy="63500"/>
            </a:xfrm>
            <a:custGeom>
              <a:avLst/>
              <a:gdLst/>
              <a:ahLst/>
              <a:cxnLst/>
              <a:rect l="l" t="t" r="r" b="b"/>
              <a:pathLst>
                <a:path w="117475" h="63500">
                  <a:moveTo>
                    <a:pt x="0" y="63157"/>
                  </a:moveTo>
                  <a:lnTo>
                    <a:pt x="58724" y="0"/>
                  </a:lnTo>
                  <a:lnTo>
                    <a:pt x="117436" y="63157"/>
                  </a:lnTo>
                </a:path>
              </a:pathLst>
            </a:custGeom>
            <a:ln w="24130">
              <a:solidFill>
                <a:srgbClr val="163E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9935043" y="4338241"/>
              <a:ext cx="0" cy="278130"/>
            </a:xfrm>
            <a:custGeom>
              <a:avLst/>
              <a:gdLst/>
              <a:ahLst/>
              <a:cxnLst/>
              <a:rect l="l" t="t" r="r" b="b"/>
              <a:pathLst>
                <a:path h="278129">
                  <a:moveTo>
                    <a:pt x="0" y="0"/>
                  </a:moveTo>
                  <a:lnTo>
                    <a:pt x="0" y="277713"/>
                  </a:lnTo>
                </a:path>
              </a:pathLst>
            </a:custGeom>
            <a:ln w="24130">
              <a:solidFill>
                <a:srgbClr val="163E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9876323" y="4338236"/>
              <a:ext cx="117475" cy="63500"/>
            </a:xfrm>
            <a:custGeom>
              <a:avLst/>
              <a:gdLst/>
              <a:ahLst/>
              <a:cxnLst/>
              <a:rect l="l" t="t" r="r" b="b"/>
              <a:pathLst>
                <a:path w="117475" h="63500">
                  <a:moveTo>
                    <a:pt x="0" y="63157"/>
                  </a:moveTo>
                  <a:lnTo>
                    <a:pt x="58724" y="0"/>
                  </a:lnTo>
                  <a:lnTo>
                    <a:pt x="117436" y="63157"/>
                  </a:lnTo>
                </a:path>
              </a:pathLst>
            </a:custGeom>
            <a:ln w="24130">
              <a:solidFill>
                <a:srgbClr val="163E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5093308" y="5609669"/>
            <a:ext cx="206121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5" dirty="0">
                <a:solidFill>
                  <a:srgbClr val="FFFFFF"/>
                </a:solidFill>
                <a:latin typeface="Source Sans Pro"/>
                <a:cs typeface="Source Sans Pro"/>
              </a:rPr>
              <a:t>SECUNDAIR</a:t>
            </a:r>
            <a:r>
              <a:rPr sz="1500" b="1" spc="-7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1500" b="1" dirty="0">
                <a:solidFill>
                  <a:srgbClr val="FFFFFF"/>
                </a:solidFill>
                <a:latin typeface="Source Sans Pro"/>
                <a:cs typeface="Source Sans Pro"/>
              </a:rPr>
              <a:t>ONDERWIJS</a:t>
            </a:r>
            <a:endParaRPr sz="1500">
              <a:latin typeface="Source Sans Pro"/>
              <a:cs typeface="Source Sans Pro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2300658" y="5198650"/>
            <a:ext cx="5737225" cy="489584"/>
            <a:chOff x="2300658" y="5198650"/>
            <a:chExt cx="5737225" cy="489584"/>
          </a:xfrm>
        </p:grpSpPr>
        <p:sp>
          <p:nvSpPr>
            <p:cNvPr id="28" name="object 28"/>
            <p:cNvSpPr/>
            <p:nvPr/>
          </p:nvSpPr>
          <p:spPr>
            <a:xfrm>
              <a:off x="2371444" y="5210720"/>
              <a:ext cx="0" cy="477520"/>
            </a:xfrm>
            <a:custGeom>
              <a:avLst/>
              <a:gdLst/>
              <a:ahLst/>
              <a:cxnLst/>
              <a:rect l="l" t="t" r="r" b="b"/>
              <a:pathLst>
                <a:path h="477520">
                  <a:moveTo>
                    <a:pt x="0" y="477291"/>
                  </a:moveTo>
                  <a:lnTo>
                    <a:pt x="0" y="0"/>
                  </a:lnTo>
                </a:path>
              </a:pathLst>
            </a:custGeom>
            <a:ln w="24130">
              <a:solidFill>
                <a:srgbClr val="163E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312723" y="5210715"/>
              <a:ext cx="117475" cy="63500"/>
            </a:xfrm>
            <a:custGeom>
              <a:avLst/>
              <a:gdLst/>
              <a:ahLst/>
              <a:cxnLst/>
              <a:rect l="l" t="t" r="r" b="b"/>
              <a:pathLst>
                <a:path w="117475" h="63500">
                  <a:moveTo>
                    <a:pt x="0" y="63157"/>
                  </a:moveTo>
                  <a:lnTo>
                    <a:pt x="58724" y="0"/>
                  </a:lnTo>
                  <a:lnTo>
                    <a:pt x="117436" y="63157"/>
                  </a:lnTo>
                </a:path>
              </a:pathLst>
            </a:custGeom>
            <a:ln w="24130">
              <a:solidFill>
                <a:srgbClr val="163E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966849" y="5210720"/>
              <a:ext cx="0" cy="477520"/>
            </a:xfrm>
            <a:custGeom>
              <a:avLst/>
              <a:gdLst/>
              <a:ahLst/>
              <a:cxnLst/>
              <a:rect l="l" t="t" r="r" b="b"/>
              <a:pathLst>
                <a:path h="477520">
                  <a:moveTo>
                    <a:pt x="0" y="477291"/>
                  </a:moveTo>
                  <a:lnTo>
                    <a:pt x="0" y="0"/>
                  </a:lnTo>
                </a:path>
              </a:pathLst>
            </a:custGeom>
            <a:ln w="24130">
              <a:solidFill>
                <a:srgbClr val="163E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908130" y="5210715"/>
              <a:ext cx="117475" cy="63500"/>
            </a:xfrm>
            <a:custGeom>
              <a:avLst/>
              <a:gdLst/>
              <a:ahLst/>
              <a:cxnLst/>
              <a:rect l="l" t="t" r="r" b="b"/>
              <a:pathLst>
                <a:path w="117475" h="63500">
                  <a:moveTo>
                    <a:pt x="0" y="63157"/>
                  </a:moveTo>
                  <a:lnTo>
                    <a:pt x="58724" y="0"/>
                  </a:lnTo>
                  <a:lnTo>
                    <a:pt x="117436" y="63157"/>
                  </a:lnTo>
                </a:path>
              </a:pathLst>
            </a:custGeom>
            <a:ln w="24130">
              <a:solidFill>
                <a:srgbClr val="163E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5563793" y="4615954"/>
            <a:ext cx="1278255" cy="387985"/>
          </a:xfrm>
          <a:prstGeom prst="rect">
            <a:avLst/>
          </a:prstGeom>
          <a:solidFill>
            <a:srgbClr val="00689E"/>
          </a:solidFill>
        </p:spPr>
        <p:txBody>
          <a:bodyPr vert="horz" wrap="square" lIns="0" tIns="74930" rIns="0" bIns="0" rtlCol="0">
            <a:spAutoFit/>
          </a:bodyPr>
          <a:lstStyle/>
          <a:p>
            <a:pPr marL="69850">
              <a:lnSpc>
                <a:spcPct val="100000"/>
              </a:lnSpc>
              <a:spcBef>
                <a:spcPts val="590"/>
              </a:spcBef>
            </a:pPr>
            <a:r>
              <a:rPr sz="1500" b="1" spc="-5" dirty="0">
                <a:solidFill>
                  <a:srgbClr val="FFFFFF"/>
                </a:solidFill>
                <a:latin typeface="Source Sans Pro"/>
                <a:cs typeface="Source Sans Pro"/>
              </a:rPr>
              <a:t>Professioneel</a:t>
            </a:r>
            <a:endParaRPr sz="1500">
              <a:latin typeface="Source Sans Pro"/>
              <a:cs typeface="Source Sans Pro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892019" y="4678655"/>
            <a:ext cx="146431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697865" algn="l"/>
              </a:tabLst>
            </a:pPr>
            <a:r>
              <a:rPr sz="1500" b="1" dirty="0">
                <a:solidFill>
                  <a:srgbClr val="FFFFFF"/>
                </a:solidFill>
                <a:latin typeface="Source Sans Pro"/>
                <a:cs typeface="Source Sans Pro"/>
              </a:rPr>
              <a:t> 	</a:t>
            </a:r>
            <a:r>
              <a:rPr sz="2250" b="1" baseline="1851" dirty="0">
                <a:solidFill>
                  <a:srgbClr val="FFFFFF"/>
                </a:solidFill>
                <a:latin typeface="Source Sans Pro"/>
                <a:cs typeface="Source Sans Pro"/>
              </a:rPr>
              <a:t>Bachelor</a:t>
            </a:r>
            <a:endParaRPr sz="2250" baseline="1851">
              <a:latin typeface="Source Sans Pro"/>
              <a:cs typeface="Source Sans Pro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563793" y="3932999"/>
            <a:ext cx="1278255" cy="387985"/>
          </a:xfrm>
          <a:prstGeom prst="rect">
            <a:avLst/>
          </a:prstGeom>
          <a:solidFill>
            <a:srgbClr val="00689E"/>
          </a:solidFill>
        </p:spPr>
        <p:txBody>
          <a:bodyPr vert="horz" wrap="square" lIns="0" tIns="74930" rIns="0" bIns="0" rtlCol="0">
            <a:spAutoFit/>
          </a:bodyPr>
          <a:lstStyle/>
          <a:p>
            <a:pPr marL="300990">
              <a:lnSpc>
                <a:spcPct val="100000"/>
              </a:lnSpc>
              <a:spcBef>
                <a:spcPts val="590"/>
              </a:spcBef>
            </a:pPr>
            <a:r>
              <a:rPr sz="1500" b="1" dirty="0">
                <a:solidFill>
                  <a:srgbClr val="FFFFFF"/>
                </a:solidFill>
                <a:latin typeface="Source Sans Pro"/>
                <a:cs typeface="Source Sans Pro"/>
              </a:rPr>
              <a:t>BANABA</a:t>
            </a:r>
            <a:endParaRPr sz="1500">
              <a:latin typeface="Source Sans Pro"/>
              <a:cs typeface="Source Sans Pro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9279001" y="3932999"/>
            <a:ext cx="1278255" cy="387985"/>
          </a:xfrm>
          <a:prstGeom prst="rect">
            <a:avLst/>
          </a:prstGeom>
          <a:solidFill>
            <a:srgbClr val="00689E"/>
          </a:solidFill>
        </p:spPr>
        <p:txBody>
          <a:bodyPr vert="horz" wrap="square" lIns="0" tIns="74930" rIns="0" bIns="0" rtlCol="0">
            <a:spAutoFit/>
          </a:bodyPr>
          <a:lstStyle/>
          <a:p>
            <a:pPr marL="357505">
              <a:lnSpc>
                <a:spcPct val="100000"/>
              </a:lnSpc>
              <a:spcBef>
                <a:spcPts val="590"/>
              </a:spcBef>
            </a:pPr>
            <a:r>
              <a:rPr sz="1500" b="1" spc="-10" dirty="0">
                <a:solidFill>
                  <a:srgbClr val="FFFFFF"/>
                </a:solidFill>
                <a:latin typeface="Source Sans Pro"/>
                <a:cs typeface="Source Sans Pro"/>
              </a:rPr>
              <a:t>Master</a:t>
            </a:r>
            <a:endParaRPr sz="1500">
              <a:latin typeface="Source Sans Pro"/>
              <a:cs typeface="Source Sans Pro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0242003" y="3429000"/>
            <a:ext cx="1278255" cy="387985"/>
          </a:xfrm>
          <a:prstGeom prst="rect">
            <a:avLst/>
          </a:prstGeom>
          <a:solidFill>
            <a:srgbClr val="00689E"/>
          </a:solidFill>
        </p:spPr>
        <p:txBody>
          <a:bodyPr vert="horz" wrap="square" lIns="0" tIns="74930" rIns="0" bIns="0" rtlCol="0">
            <a:spAutoFit/>
          </a:bodyPr>
          <a:lstStyle/>
          <a:p>
            <a:pPr marL="271145">
              <a:lnSpc>
                <a:spcPct val="100000"/>
              </a:lnSpc>
              <a:spcBef>
                <a:spcPts val="590"/>
              </a:spcBef>
            </a:pPr>
            <a:r>
              <a:rPr sz="1500" b="1" dirty="0">
                <a:solidFill>
                  <a:srgbClr val="FFFFFF"/>
                </a:solidFill>
                <a:latin typeface="Source Sans Pro"/>
                <a:cs typeface="Source Sans Pro"/>
              </a:rPr>
              <a:t>MANAMA</a:t>
            </a:r>
            <a:endParaRPr sz="1500">
              <a:latin typeface="Source Sans Pro"/>
              <a:cs typeface="Source Sans Pro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9279001" y="4615954"/>
            <a:ext cx="1278255" cy="387985"/>
          </a:xfrm>
          <a:prstGeom prst="rect">
            <a:avLst/>
          </a:prstGeom>
          <a:solidFill>
            <a:srgbClr val="00689E"/>
          </a:solidFill>
        </p:spPr>
        <p:txBody>
          <a:bodyPr vert="horz" wrap="square" lIns="0" tIns="74930" rIns="0" bIns="0" rtlCol="0">
            <a:spAutoFit/>
          </a:bodyPr>
          <a:lstStyle/>
          <a:p>
            <a:pPr marL="140970">
              <a:lnSpc>
                <a:spcPct val="100000"/>
              </a:lnSpc>
              <a:spcBef>
                <a:spcPts val="590"/>
              </a:spcBef>
            </a:pPr>
            <a:r>
              <a:rPr sz="1500" b="1" spc="-5" dirty="0">
                <a:solidFill>
                  <a:srgbClr val="FFFFFF"/>
                </a:solidFill>
                <a:latin typeface="Source Sans Pro"/>
                <a:cs typeface="Source Sans Pro"/>
              </a:rPr>
              <a:t>Academisch</a:t>
            </a:r>
            <a:endParaRPr sz="1500">
              <a:latin typeface="Source Sans Pro"/>
              <a:cs typeface="Source Sans Pro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9905934" y="3551997"/>
            <a:ext cx="330835" cy="393700"/>
            <a:chOff x="9905934" y="3551997"/>
            <a:chExt cx="330835" cy="393700"/>
          </a:xfrm>
        </p:grpSpPr>
        <p:sp>
          <p:nvSpPr>
            <p:cNvPr id="39" name="object 39"/>
            <p:cNvSpPr/>
            <p:nvPr/>
          </p:nvSpPr>
          <p:spPr>
            <a:xfrm>
              <a:off x="9917999" y="3622770"/>
              <a:ext cx="306705" cy="310515"/>
            </a:xfrm>
            <a:custGeom>
              <a:avLst/>
              <a:gdLst/>
              <a:ahLst/>
              <a:cxnLst/>
              <a:rect l="l" t="t" r="r" b="b"/>
              <a:pathLst>
                <a:path w="306704" h="310514">
                  <a:moveTo>
                    <a:pt x="0" y="310235"/>
                  </a:moveTo>
                  <a:lnTo>
                    <a:pt x="0" y="0"/>
                  </a:lnTo>
                  <a:lnTo>
                    <a:pt x="306285" y="0"/>
                  </a:lnTo>
                </a:path>
              </a:pathLst>
            </a:custGeom>
            <a:ln w="24130">
              <a:solidFill>
                <a:srgbClr val="163E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0161122" y="3564062"/>
              <a:ext cx="63500" cy="117475"/>
            </a:xfrm>
            <a:custGeom>
              <a:avLst/>
              <a:gdLst/>
              <a:ahLst/>
              <a:cxnLst/>
              <a:rect l="l" t="t" r="r" b="b"/>
              <a:pathLst>
                <a:path w="63500" h="117475">
                  <a:moveTo>
                    <a:pt x="0" y="0"/>
                  </a:moveTo>
                  <a:lnTo>
                    <a:pt x="63157" y="58712"/>
                  </a:lnTo>
                  <a:lnTo>
                    <a:pt x="0" y="117424"/>
                  </a:lnTo>
                </a:path>
              </a:pathLst>
            </a:custGeom>
            <a:ln w="24130">
              <a:solidFill>
                <a:srgbClr val="163E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1" name="object 41"/>
          <p:cNvGrpSpPr/>
          <p:nvPr/>
        </p:nvGrpSpPr>
        <p:grpSpPr>
          <a:xfrm>
            <a:off x="2875443" y="4056002"/>
            <a:ext cx="6398260" cy="824865"/>
            <a:chOff x="2875443" y="4056002"/>
            <a:chExt cx="6398260" cy="824865"/>
          </a:xfrm>
        </p:grpSpPr>
        <p:sp>
          <p:nvSpPr>
            <p:cNvPr id="42" name="object 42"/>
            <p:cNvSpPr/>
            <p:nvPr/>
          </p:nvSpPr>
          <p:spPr>
            <a:xfrm>
              <a:off x="2875443" y="4809752"/>
              <a:ext cx="2670810" cy="0"/>
            </a:xfrm>
            <a:custGeom>
              <a:avLst/>
              <a:gdLst/>
              <a:ahLst/>
              <a:cxnLst/>
              <a:rect l="l" t="t" r="r" b="b"/>
              <a:pathLst>
                <a:path w="2670810">
                  <a:moveTo>
                    <a:pt x="0" y="0"/>
                  </a:moveTo>
                  <a:lnTo>
                    <a:pt x="2670632" y="0"/>
                  </a:lnTo>
                </a:path>
              </a:pathLst>
            </a:custGeom>
            <a:ln w="24130">
              <a:solidFill>
                <a:srgbClr val="163E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482922" y="4751015"/>
              <a:ext cx="63500" cy="117475"/>
            </a:xfrm>
            <a:custGeom>
              <a:avLst/>
              <a:gdLst/>
              <a:ahLst/>
              <a:cxnLst/>
              <a:rect l="l" t="t" r="r" b="b"/>
              <a:pathLst>
                <a:path w="63500" h="117475">
                  <a:moveTo>
                    <a:pt x="0" y="0"/>
                  </a:moveTo>
                  <a:lnTo>
                    <a:pt x="63157" y="58737"/>
                  </a:lnTo>
                  <a:lnTo>
                    <a:pt x="0" y="117449"/>
                  </a:lnTo>
                </a:path>
              </a:pathLst>
            </a:custGeom>
            <a:ln w="24130">
              <a:solidFill>
                <a:srgbClr val="163E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892019" y="4809752"/>
              <a:ext cx="427355" cy="0"/>
            </a:xfrm>
            <a:custGeom>
              <a:avLst/>
              <a:gdLst/>
              <a:ahLst/>
              <a:cxnLst/>
              <a:rect l="l" t="t" r="r" b="b"/>
              <a:pathLst>
                <a:path w="427354">
                  <a:moveTo>
                    <a:pt x="0" y="0"/>
                  </a:moveTo>
                  <a:lnTo>
                    <a:pt x="426872" y="0"/>
                  </a:lnTo>
                </a:path>
              </a:pathLst>
            </a:custGeom>
            <a:ln w="24130">
              <a:solidFill>
                <a:srgbClr val="7386A9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7343999" y="4151158"/>
              <a:ext cx="0" cy="610235"/>
            </a:xfrm>
            <a:custGeom>
              <a:avLst/>
              <a:gdLst/>
              <a:ahLst/>
              <a:cxnLst/>
              <a:rect l="l" t="t" r="r" b="b"/>
              <a:pathLst>
                <a:path h="610235">
                  <a:moveTo>
                    <a:pt x="0" y="609803"/>
                  </a:moveTo>
                  <a:lnTo>
                    <a:pt x="0" y="0"/>
                  </a:lnTo>
                </a:path>
              </a:pathLst>
            </a:custGeom>
            <a:ln w="24130">
              <a:solidFill>
                <a:srgbClr val="7386A9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7391932" y="4126781"/>
              <a:ext cx="1845945" cy="0"/>
            </a:xfrm>
            <a:custGeom>
              <a:avLst/>
              <a:gdLst/>
              <a:ahLst/>
              <a:cxnLst/>
              <a:rect l="l" t="t" r="r" b="b"/>
              <a:pathLst>
                <a:path w="1845945">
                  <a:moveTo>
                    <a:pt x="0" y="0"/>
                  </a:moveTo>
                  <a:lnTo>
                    <a:pt x="1845386" y="0"/>
                  </a:lnTo>
                </a:path>
              </a:pathLst>
            </a:custGeom>
            <a:ln w="24130">
              <a:solidFill>
                <a:srgbClr val="7386A9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841799" y="4126784"/>
              <a:ext cx="2419985" cy="683260"/>
            </a:xfrm>
            <a:custGeom>
              <a:avLst/>
              <a:gdLst/>
              <a:ahLst/>
              <a:cxnLst/>
              <a:rect l="l" t="t" r="r" b="b"/>
              <a:pathLst>
                <a:path w="2419984" h="683260">
                  <a:moveTo>
                    <a:pt x="0" y="682967"/>
                  </a:moveTo>
                  <a:lnTo>
                    <a:pt x="0" y="682967"/>
                  </a:lnTo>
                </a:path>
                <a:path w="2419984" h="683260">
                  <a:moveTo>
                    <a:pt x="502196" y="682967"/>
                  </a:moveTo>
                  <a:lnTo>
                    <a:pt x="502196" y="682967"/>
                  </a:lnTo>
                </a:path>
                <a:path w="2419984" h="683260">
                  <a:moveTo>
                    <a:pt x="502196" y="0"/>
                  </a:moveTo>
                  <a:lnTo>
                    <a:pt x="502196" y="0"/>
                  </a:lnTo>
                </a:path>
                <a:path w="2419984" h="683260">
                  <a:moveTo>
                    <a:pt x="2419477" y="0"/>
                  </a:moveTo>
                  <a:lnTo>
                    <a:pt x="2419477" y="0"/>
                  </a:lnTo>
                </a:path>
              </a:pathLst>
            </a:custGeom>
            <a:ln w="24130">
              <a:solidFill>
                <a:srgbClr val="7386A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9198123" y="4068067"/>
              <a:ext cx="63500" cy="117475"/>
            </a:xfrm>
            <a:custGeom>
              <a:avLst/>
              <a:gdLst/>
              <a:ahLst/>
              <a:cxnLst/>
              <a:rect l="l" t="t" r="r" b="b"/>
              <a:pathLst>
                <a:path w="63500" h="117475">
                  <a:moveTo>
                    <a:pt x="0" y="0"/>
                  </a:moveTo>
                  <a:lnTo>
                    <a:pt x="63157" y="58712"/>
                  </a:lnTo>
                  <a:lnTo>
                    <a:pt x="0" y="117424"/>
                  </a:lnTo>
                </a:path>
              </a:pathLst>
            </a:custGeom>
            <a:ln w="24130">
              <a:solidFill>
                <a:srgbClr val="7386A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Holder 4">
            <a:extLst>
              <a:ext uri="{FF2B5EF4-FFF2-40B4-BE49-F238E27FC236}">
                <a16:creationId xmlns:a16="http://schemas.microsoft.com/office/drawing/2014/main" id="{399C5C32-2B60-B643-BDD8-86671176AA8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760641" y="6370415"/>
            <a:ext cx="437042" cy="184666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B6F15528-21DE-4FAA-801E-634DDDAF4B2B}" type="slidenum">
              <a:rPr sz="1200">
                <a:solidFill>
                  <a:srgbClr val="00669A"/>
                </a:solidFill>
                <a:latin typeface="Source Sans Pro" panose="020B0503030403020204" pitchFamily="34" charset="0"/>
              </a:rPr>
              <a:pPr algn="ctr"/>
              <a:t>15</a:t>
            </a:fld>
            <a:endParaRPr sz="1200" dirty="0">
              <a:solidFill>
                <a:srgbClr val="00669A"/>
              </a:solidFill>
              <a:latin typeface="Source Sans Pro" panose="020B0503030403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1527" y="223855"/>
            <a:ext cx="1105027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39469" algn="l"/>
                <a:tab pos="1178560" algn="l"/>
                <a:tab pos="2474595" algn="l"/>
                <a:tab pos="2814320" algn="l"/>
                <a:tab pos="5288280" algn="l"/>
                <a:tab pos="5628005" algn="l"/>
                <a:tab pos="6903720" algn="l"/>
                <a:tab pos="7243445" algn="l"/>
                <a:tab pos="8627745" algn="l"/>
                <a:tab pos="8967470" algn="l"/>
              </a:tabLst>
            </a:pPr>
            <a:r>
              <a:rPr sz="1300" b="1" dirty="0">
                <a:solidFill>
                  <a:srgbClr val="163E6A"/>
                </a:solidFill>
                <a:latin typeface="SourceSansPro-Semibold"/>
                <a:cs typeface="SourceSansPro-Semibold"/>
              </a:rPr>
              <a:t>ODISEE	|	</a:t>
            </a:r>
            <a:r>
              <a:rPr sz="1300" b="1" spc="-5" dirty="0">
                <a:solidFill>
                  <a:srgbClr val="163E6A"/>
                </a:solidFill>
                <a:latin typeface="SourceSansPro-Semibold"/>
                <a:cs typeface="SourceSansPro-Semibold"/>
              </a:rPr>
              <a:t>STUDIEKEUZE	</a:t>
            </a:r>
            <a:r>
              <a:rPr sz="1300" b="1" dirty="0">
                <a:solidFill>
                  <a:srgbClr val="163E6A"/>
                </a:solidFill>
                <a:latin typeface="SourceSansPro-Semibold"/>
                <a:cs typeface="SourceSansPro-Semibold"/>
              </a:rPr>
              <a:t>|	</a:t>
            </a:r>
            <a:r>
              <a:rPr sz="1300" b="1" spc="-5" dirty="0">
                <a:solidFill>
                  <a:srgbClr val="39BB9D"/>
                </a:solidFill>
                <a:latin typeface="SourceSansPro-Black"/>
                <a:cs typeface="SourceSansPro-Black"/>
              </a:rPr>
              <a:t>STRUCTUUR</a:t>
            </a:r>
            <a:r>
              <a:rPr sz="1300" b="1" spc="5" dirty="0">
                <a:solidFill>
                  <a:srgbClr val="39BB9D"/>
                </a:solidFill>
                <a:latin typeface="SourceSansPro-Black"/>
                <a:cs typeface="SourceSansPro-Black"/>
              </a:rPr>
              <a:t> </a:t>
            </a:r>
            <a:r>
              <a:rPr sz="1300" b="1" dirty="0">
                <a:solidFill>
                  <a:srgbClr val="39BB9D"/>
                </a:solidFill>
                <a:latin typeface="SourceSansPro-Black"/>
                <a:cs typeface="SourceSansPro-Black"/>
              </a:rPr>
              <a:t>EN</a:t>
            </a:r>
            <a:r>
              <a:rPr sz="1300" b="1" spc="10" dirty="0">
                <a:solidFill>
                  <a:srgbClr val="39BB9D"/>
                </a:solidFill>
                <a:latin typeface="SourceSansPro-Black"/>
                <a:cs typeface="SourceSansPro-Black"/>
              </a:rPr>
              <a:t> </a:t>
            </a:r>
            <a:r>
              <a:rPr sz="1300" b="1" spc="-15" dirty="0">
                <a:solidFill>
                  <a:srgbClr val="39BB9D"/>
                </a:solidFill>
                <a:latin typeface="SourceSansPro-Black"/>
                <a:cs typeface="SourceSansPro-Black"/>
              </a:rPr>
              <a:t>ORGANISATIE	</a:t>
            </a:r>
            <a:r>
              <a:rPr sz="1300" b="1" dirty="0">
                <a:solidFill>
                  <a:srgbClr val="163E6A"/>
                </a:solidFill>
                <a:latin typeface="SourceSansPro-Semibold"/>
                <a:cs typeface="SourceSansPro-Semibold"/>
              </a:rPr>
              <a:t>|	</a:t>
            </a:r>
            <a:r>
              <a:rPr sz="1300" b="1" spc="-5" dirty="0">
                <a:solidFill>
                  <a:srgbClr val="163E6A"/>
                </a:solidFill>
                <a:latin typeface="SourceSansPro-Semibold"/>
                <a:cs typeface="SourceSansPro-Semibold"/>
              </a:rPr>
              <a:t>VERSCHILLEN	</a:t>
            </a:r>
            <a:r>
              <a:rPr sz="1300" b="1" dirty="0">
                <a:solidFill>
                  <a:srgbClr val="163E6A"/>
                </a:solidFill>
                <a:latin typeface="SourceSansPro-Semibold"/>
                <a:cs typeface="SourceSansPro-Semibold"/>
              </a:rPr>
              <a:t>|	</a:t>
            </a:r>
            <a:r>
              <a:rPr sz="1300" b="1" spc="-10" dirty="0">
                <a:solidFill>
                  <a:srgbClr val="163E6A"/>
                </a:solidFill>
                <a:latin typeface="SourceSansPro-Semibold"/>
                <a:cs typeface="SourceSansPro-Semibold"/>
              </a:rPr>
              <a:t>STUDIESUCCES	</a:t>
            </a:r>
            <a:r>
              <a:rPr sz="1300" b="1" dirty="0">
                <a:solidFill>
                  <a:srgbClr val="163E6A"/>
                </a:solidFill>
                <a:latin typeface="SourceSansPro-Semibold"/>
                <a:cs typeface="SourceSansPro-Semibold"/>
              </a:rPr>
              <a:t>|	</a:t>
            </a:r>
            <a:r>
              <a:rPr sz="1300" b="1" spc="-5" dirty="0">
                <a:solidFill>
                  <a:srgbClr val="163E6A"/>
                </a:solidFill>
                <a:latin typeface="SourceSansPro-Semibold"/>
                <a:cs typeface="SourceSansPro-Semibold"/>
              </a:rPr>
              <a:t>STUDENTENVOORZIENINGEN</a:t>
            </a:r>
            <a:endParaRPr sz="1300">
              <a:latin typeface="SourceSansPro-Semibold"/>
              <a:cs typeface="SourceSansPro-Semibol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384003" y="513003"/>
            <a:ext cx="2179955" cy="72390"/>
          </a:xfrm>
          <a:custGeom>
            <a:avLst/>
            <a:gdLst/>
            <a:ahLst/>
            <a:cxnLst/>
            <a:rect l="l" t="t" r="r" b="b"/>
            <a:pathLst>
              <a:path w="2179954" h="72390">
                <a:moveTo>
                  <a:pt x="2179802" y="0"/>
                </a:moveTo>
                <a:lnTo>
                  <a:pt x="0" y="0"/>
                </a:lnTo>
                <a:lnTo>
                  <a:pt x="0" y="71996"/>
                </a:lnTo>
                <a:lnTo>
                  <a:pt x="2179802" y="71996"/>
                </a:lnTo>
                <a:lnTo>
                  <a:pt x="2179802" y="0"/>
                </a:lnTo>
                <a:close/>
              </a:path>
            </a:pathLst>
          </a:custGeom>
          <a:solidFill>
            <a:srgbClr val="39BB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20001" y="6374610"/>
            <a:ext cx="81280" cy="161925"/>
          </a:xfrm>
          <a:custGeom>
            <a:avLst/>
            <a:gdLst/>
            <a:ahLst/>
            <a:cxnLst/>
            <a:rect l="l" t="t" r="r" b="b"/>
            <a:pathLst>
              <a:path w="81279" h="161925">
                <a:moveTo>
                  <a:pt x="0" y="0"/>
                </a:moveTo>
                <a:lnTo>
                  <a:pt x="0" y="161518"/>
                </a:lnTo>
                <a:lnTo>
                  <a:pt x="80759" y="80759"/>
                </a:lnTo>
                <a:lnTo>
                  <a:pt x="0" y="0"/>
                </a:lnTo>
                <a:close/>
              </a:path>
            </a:pathLst>
          </a:custGeom>
          <a:solidFill>
            <a:srgbClr val="3DB5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311948" y="6148590"/>
            <a:ext cx="1208046" cy="3875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83900" y="1006266"/>
            <a:ext cx="107162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0" dirty="0">
                <a:solidFill>
                  <a:srgbClr val="39BB9D"/>
                </a:solidFill>
              </a:rPr>
              <a:t>Verschil graduaatsopleiding </a:t>
            </a:r>
            <a:r>
              <a:rPr dirty="0">
                <a:solidFill>
                  <a:srgbClr val="39BB9D"/>
                </a:solidFill>
              </a:rPr>
              <a:t>&amp; </a:t>
            </a:r>
            <a:r>
              <a:rPr spc="-45" dirty="0">
                <a:solidFill>
                  <a:srgbClr val="39BB9D"/>
                </a:solidFill>
              </a:rPr>
              <a:t>professionele</a:t>
            </a:r>
            <a:r>
              <a:rPr spc="-250" dirty="0">
                <a:solidFill>
                  <a:srgbClr val="39BB9D"/>
                </a:solidFill>
              </a:rPr>
              <a:t> </a:t>
            </a:r>
            <a:r>
              <a:rPr spc="-45" dirty="0">
                <a:solidFill>
                  <a:srgbClr val="39BB9D"/>
                </a:solidFill>
              </a:rPr>
              <a:t>bachelor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696487" y="2976643"/>
            <a:ext cx="5349875" cy="476884"/>
            <a:chOff x="696487" y="2976643"/>
            <a:chExt cx="5349875" cy="476884"/>
          </a:xfrm>
        </p:grpSpPr>
        <p:sp>
          <p:nvSpPr>
            <p:cNvPr id="8" name="object 8"/>
            <p:cNvSpPr/>
            <p:nvPr/>
          </p:nvSpPr>
          <p:spPr>
            <a:xfrm>
              <a:off x="704107" y="2984263"/>
              <a:ext cx="5334635" cy="461645"/>
            </a:xfrm>
            <a:custGeom>
              <a:avLst/>
              <a:gdLst/>
              <a:ahLst/>
              <a:cxnLst/>
              <a:rect l="l" t="t" r="r" b="b"/>
              <a:pathLst>
                <a:path w="5334635" h="461645">
                  <a:moveTo>
                    <a:pt x="5103495" y="0"/>
                  </a:moveTo>
                  <a:lnTo>
                    <a:pt x="230759" y="0"/>
                  </a:lnTo>
                  <a:lnTo>
                    <a:pt x="184253" y="4688"/>
                  </a:lnTo>
                  <a:lnTo>
                    <a:pt x="140937" y="18134"/>
                  </a:lnTo>
                  <a:lnTo>
                    <a:pt x="101739" y="39410"/>
                  </a:lnTo>
                  <a:lnTo>
                    <a:pt x="67587" y="67587"/>
                  </a:lnTo>
                  <a:lnTo>
                    <a:pt x="39410" y="101739"/>
                  </a:lnTo>
                  <a:lnTo>
                    <a:pt x="18134" y="140937"/>
                  </a:lnTo>
                  <a:lnTo>
                    <a:pt x="4688" y="184253"/>
                  </a:lnTo>
                  <a:lnTo>
                    <a:pt x="0" y="230759"/>
                  </a:lnTo>
                  <a:lnTo>
                    <a:pt x="0" y="461518"/>
                  </a:lnTo>
                  <a:lnTo>
                    <a:pt x="5334254" y="461518"/>
                  </a:lnTo>
                  <a:lnTo>
                    <a:pt x="5334254" y="230759"/>
                  </a:lnTo>
                  <a:lnTo>
                    <a:pt x="5329565" y="184253"/>
                  </a:lnTo>
                  <a:lnTo>
                    <a:pt x="5316119" y="140937"/>
                  </a:lnTo>
                  <a:lnTo>
                    <a:pt x="5294843" y="101739"/>
                  </a:lnTo>
                  <a:lnTo>
                    <a:pt x="5266666" y="67587"/>
                  </a:lnTo>
                  <a:lnTo>
                    <a:pt x="5232514" y="39410"/>
                  </a:lnTo>
                  <a:lnTo>
                    <a:pt x="5193316" y="18134"/>
                  </a:lnTo>
                  <a:lnTo>
                    <a:pt x="5150000" y="4688"/>
                  </a:lnTo>
                  <a:lnTo>
                    <a:pt x="5103495" y="0"/>
                  </a:lnTo>
                  <a:close/>
                </a:path>
              </a:pathLst>
            </a:custGeom>
            <a:solidFill>
              <a:srgbClr val="39BB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04107" y="2984263"/>
              <a:ext cx="5334635" cy="461645"/>
            </a:xfrm>
            <a:custGeom>
              <a:avLst/>
              <a:gdLst/>
              <a:ahLst/>
              <a:cxnLst/>
              <a:rect l="l" t="t" r="r" b="b"/>
              <a:pathLst>
                <a:path w="5334635" h="461645">
                  <a:moveTo>
                    <a:pt x="230759" y="0"/>
                  </a:moveTo>
                  <a:lnTo>
                    <a:pt x="184253" y="4688"/>
                  </a:lnTo>
                  <a:lnTo>
                    <a:pt x="140937" y="18134"/>
                  </a:lnTo>
                  <a:lnTo>
                    <a:pt x="101739" y="39410"/>
                  </a:lnTo>
                  <a:lnTo>
                    <a:pt x="67587" y="67587"/>
                  </a:lnTo>
                  <a:lnTo>
                    <a:pt x="39410" y="101739"/>
                  </a:lnTo>
                  <a:lnTo>
                    <a:pt x="18134" y="140937"/>
                  </a:lnTo>
                  <a:lnTo>
                    <a:pt x="4688" y="184253"/>
                  </a:lnTo>
                  <a:lnTo>
                    <a:pt x="0" y="230759"/>
                  </a:lnTo>
                  <a:lnTo>
                    <a:pt x="0" y="461518"/>
                  </a:lnTo>
                  <a:lnTo>
                    <a:pt x="5334254" y="461518"/>
                  </a:lnTo>
                  <a:lnTo>
                    <a:pt x="5334254" y="230759"/>
                  </a:lnTo>
                  <a:lnTo>
                    <a:pt x="5329565" y="184253"/>
                  </a:lnTo>
                  <a:lnTo>
                    <a:pt x="5316119" y="140937"/>
                  </a:lnTo>
                  <a:lnTo>
                    <a:pt x="5294843" y="101739"/>
                  </a:lnTo>
                  <a:lnTo>
                    <a:pt x="5266666" y="67587"/>
                  </a:lnTo>
                  <a:lnTo>
                    <a:pt x="5232514" y="39410"/>
                  </a:lnTo>
                  <a:lnTo>
                    <a:pt x="5193316" y="18134"/>
                  </a:lnTo>
                  <a:lnTo>
                    <a:pt x="5150000" y="4688"/>
                  </a:lnTo>
                  <a:lnTo>
                    <a:pt x="5103495" y="0"/>
                  </a:lnTo>
                  <a:lnTo>
                    <a:pt x="230759" y="0"/>
                  </a:lnTo>
                  <a:close/>
                </a:path>
              </a:pathLst>
            </a:custGeom>
            <a:ln w="15024">
              <a:solidFill>
                <a:srgbClr val="39BB9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6167092" y="2976643"/>
            <a:ext cx="5353050" cy="476884"/>
            <a:chOff x="6167092" y="2976643"/>
            <a:chExt cx="5353050" cy="476884"/>
          </a:xfrm>
        </p:grpSpPr>
        <p:sp>
          <p:nvSpPr>
            <p:cNvPr id="11" name="object 11"/>
            <p:cNvSpPr/>
            <p:nvPr/>
          </p:nvSpPr>
          <p:spPr>
            <a:xfrm>
              <a:off x="6174712" y="2984263"/>
              <a:ext cx="5337810" cy="461645"/>
            </a:xfrm>
            <a:custGeom>
              <a:avLst/>
              <a:gdLst/>
              <a:ahLst/>
              <a:cxnLst/>
              <a:rect l="l" t="t" r="r" b="b"/>
              <a:pathLst>
                <a:path w="5337809" h="461645">
                  <a:moveTo>
                    <a:pt x="5107025" y="0"/>
                  </a:moveTo>
                  <a:lnTo>
                    <a:pt x="230759" y="0"/>
                  </a:lnTo>
                  <a:lnTo>
                    <a:pt x="184253" y="4688"/>
                  </a:lnTo>
                  <a:lnTo>
                    <a:pt x="140937" y="18134"/>
                  </a:lnTo>
                  <a:lnTo>
                    <a:pt x="101739" y="39410"/>
                  </a:lnTo>
                  <a:lnTo>
                    <a:pt x="67587" y="67587"/>
                  </a:lnTo>
                  <a:lnTo>
                    <a:pt x="39410" y="101739"/>
                  </a:lnTo>
                  <a:lnTo>
                    <a:pt x="18134" y="140937"/>
                  </a:lnTo>
                  <a:lnTo>
                    <a:pt x="4688" y="184253"/>
                  </a:lnTo>
                  <a:lnTo>
                    <a:pt x="0" y="230759"/>
                  </a:lnTo>
                  <a:lnTo>
                    <a:pt x="0" y="461518"/>
                  </a:lnTo>
                  <a:lnTo>
                    <a:pt x="5337784" y="461518"/>
                  </a:lnTo>
                  <a:lnTo>
                    <a:pt x="5337784" y="230759"/>
                  </a:lnTo>
                  <a:lnTo>
                    <a:pt x="5333096" y="184253"/>
                  </a:lnTo>
                  <a:lnTo>
                    <a:pt x="5319650" y="140937"/>
                  </a:lnTo>
                  <a:lnTo>
                    <a:pt x="5298374" y="101739"/>
                  </a:lnTo>
                  <a:lnTo>
                    <a:pt x="5270196" y="67587"/>
                  </a:lnTo>
                  <a:lnTo>
                    <a:pt x="5236045" y="39410"/>
                  </a:lnTo>
                  <a:lnTo>
                    <a:pt x="5196847" y="18134"/>
                  </a:lnTo>
                  <a:lnTo>
                    <a:pt x="5153531" y="4688"/>
                  </a:lnTo>
                  <a:lnTo>
                    <a:pt x="5107025" y="0"/>
                  </a:lnTo>
                  <a:close/>
                </a:path>
              </a:pathLst>
            </a:custGeom>
            <a:solidFill>
              <a:srgbClr val="0068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174712" y="2984263"/>
              <a:ext cx="5337810" cy="461645"/>
            </a:xfrm>
            <a:custGeom>
              <a:avLst/>
              <a:gdLst/>
              <a:ahLst/>
              <a:cxnLst/>
              <a:rect l="l" t="t" r="r" b="b"/>
              <a:pathLst>
                <a:path w="5337809" h="461645">
                  <a:moveTo>
                    <a:pt x="230759" y="0"/>
                  </a:moveTo>
                  <a:lnTo>
                    <a:pt x="184253" y="4688"/>
                  </a:lnTo>
                  <a:lnTo>
                    <a:pt x="140937" y="18134"/>
                  </a:lnTo>
                  <a:lnTo>
                    <a:pt x="101739" y="39410"/>
                  </a:lnTo>
                  <a:lnTo>
                    <a:pt x="67587" y="67587"/>
                  </a:lnTo>
                  <a:lnTo>
                    <a:pt x="39410" y="101739"/>
                  </a:lnTo>
                  <a:lnTo>
                    <a:pt x="18134" y="140937"/>
                  </a:lnTo>
                  <a:lnTo>
                    <a:pt x="4688" y="184253"/>
                  </a:lnTo>
                  <a:lnTo>
                    <a:pt x="0" y="230759"/>
                  </a:lnTo>
                  <a:lnTo>
                    <a:pt x="0" y="461518"/>
                  </a:lnTo>
                  <a:lnTo>
                    <a:pt x="5337784" y="461518"/>
                  </a:lnTo>
                  <a:lnTo>
                    <a:pt x="5337784" y="230759"/>
                  </a:lnTo>
                  <a:lnTo>
                    <a:pt x="5333096" y="184253"/>
                  </a:lnTo>
                  <a:lnTo>
                    <a:pt x="5319650" y="140937"/>
                  </a:lnTo>
                  <a:lnTo>
                    <a:pt x="5298374" y="101739"/>
                  </a:lnTo>
                  <a:lnTo>
                    <a:pt x="5270196" y="67587"/>
                  </a:lnTo>
                  <a:lnTo>
                    <a:pt x="5236045" y="39410"/>
                  </a:lnTo>
                  <a:lnTo>
                    <a:pt x="5196847" y="18134"/>
                  </a:lnTo>
                  <a:lnTo>
                    <a:pt x="5153531" y="4688"/>
                  </a:lnTo>
                  <a:lnTo>
                    <a:pt x="5107025" y="0"/>
                  </a:lnTo>
                  <a:lnTo>
                    <a:pt x="230759" y="0"/>
                  </a:lnTo>
                  <a:close/>
                </a:path>
              </a:pathLst>
            </a:custGeom>
            <a:ln w="15024">
              <a:solidFill>
                <a:srgbClr val="0068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998872" y="3053829"/>
            <a:ext cx="3692525" cy="8185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105535">
              <a:lnSpc>
                <a:spcPct val="100000"/>
              </a:lnSpc>
              <a:spcBef>
                <a:spcPts val="110"/>
              </a:spcBef>
            </a:pPr>
            <a:r>
              <a:rPr sz="2050" spc="-10" dirty="0">
                <a:solidFill>
                  <a:srgbClr val="FFFFFF"/>
                </a:solidFill>
                <a:latin typeface="Source Sans Pro"/>
                <a:cs typeface="Source Sans Pro"/>
              </a:rPr>
              <a:t>GRADUAATSOPLEIDING</a:t>
            </a:r>
            <a:endParaRPr sz="2050">
              <a:latin typeface="Source Sans Pro"/>
              <a:cs typeface="Source Sans Pro"/>
            </a:endParaRPr>
          </a:p>
          <a:p>
            <a:pPr marL="241300" indent="-228600">
              <a:lnSpc>
                <a:spcPct val="100000"/>
              </a:lnSpc>
              <a:spcBef>
                <a:spcPts val="1789"/>
              </a:spcBef>
              <a:buChar char="•"/>
              <a:tabLst>
                <a:tab pos="240665" algn="l"/>
                <a:tab pos="241300" algn="l"/>
              </a:tabLst>
            </a:pPr>
            <a:r>
              <a:rPr sz="1650" spc="-5" dirty="0">
                <a:solidFill>
                  <a:srgbClr val="163E6A"/>
                </a:solidFill>
                <a:latin typeface="Source Sans Pro"/>
                <a:cs typeface="Source Sans Pro"/>
              </a:rPr>
              <a:t>Verder studeren: </a:t>
            </a:r>
            <a:r>
              <a:rPr sz="1650" dirty="0">
                <a:solidFill>
                  <a:srgbClr val="163E6A"/>
                </a:solidFill>
                <a:latin typeface="Source Sans Pro"/>
                <a:cs typeface="Source Sans Pro"/>
              </a:rPr>
              <a:t>naar </a:t>
            </a:r>
            <a:r>
              <a:rPr sz="1650" spc="-5" dirty="0">
                <a:solidFill>
                  <a:srgbClr val="163E6A"/>
                </a:solidFill>
                <a:latin typeface="Source Sans Pro"/>
                <a:cs typeface="Source Sans Pro"/>
              </a:rPr>
              <a:t>bachelordiploma</a:t>
            </a:r>
            <a:endParaRPr sz="1650">
              <a:latin typeface="Source Sans Pro"/>
              <a:cs typeface="Source Sans Pro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452631" y="3053829"/>
            <a:ext cx="3943985" cy="79375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854075">
              <a:lnSpc>
                <a:spcPct val="100000"/>
              </a:lnSpc>
              <a:spcBef>
                <a:spcPts val="110"/>
              </a:spcBef>
            </a:pPr>
            <a:r>
              <a:rPr sz="2050" dirty="0">
                <a:solidFill>
                  <a:srgbClr val="FFFFFF"/>
                </a:solidFill>
                <a:latin typeface="Source Sans Pro"/>
                <a:cs typeface="Source Sans Pro"/>
              </a:rPr>
              <a:t>PROFESSIONELE</a:t>
            </a:r>
            <a:r>
              <a:rPr sz="2050" spc="-30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50" spc="-5" dirty="0">
                <a:solidFill>
                  <a:srgbClr val="FFFFFF"/>
                </a:solidFill>
                <a:latin typeface="Source Sans Pro"/>
                <a:cs typeface="Source Sans Pro"/>
              </a:rPr>
              <a:t>BACHELOR</a:t>
            </a:r>
            <a:endParaRPr sz="2050">
              <a:latin typeface="Source Sans Pro"/>
              <a:cs typeface="Source Sans Pro"/>
            </a:endParaRPr>
          </a:p>
          <a:p>
            <a:pPr marL="241300" indent="-228600">
              <a:lnSpc>
                <a:spcPct val="100000"/>
              </a:lnSpc>
              <a:spcBef>
                <a:spcPts val="1595"/>
              </a:spcBef>
              <a:buChar char="•"/>
              <a:tabLst>
                <a:tab pos="240665" algn="l"/>
                <a:tab pos="241300" algn="l"/>
              </a:tabLst>
            </a:pPr>
            <a:r>
              <a:rPr sz="1650" spc="-5" dirty="0">
                <a:solidFill>
                  <a:srgbClr val="163E6A"/>
                </a:solidFill>
                <a:latin typeface="Source Sans Pro"/>
                <a:cs typeface="Source Sans Pro"/>
              </a:rPr>
              <a:t>Verder studeren: </a:t>
            </a:r>
            <a:r>
              <a:rPr sz="1650" dirty="0">
                <a:solidFill>
                  <a:srgbClr val="163E6A"/>
                </a:solidFill>
                <a:latin typeface="Source Sans Pro"/>
                <a:cs typeface="Source Sans Pro"/>
              </a:rPr>
              <a:t>naar</a:t>
            </a:r>
            <a:r>
              <a:rPr sz="1650" spc="-5" dirty="0">
                <a:solidFill>
                  <a:srgbClr val="163E6A"/>
                </a:solidFill>
                <a:latin typeface="Source Sans Pro"/>
                <a:cs typeface="Source Sans Pro"/>
              </a:rPr>
              <a:t> masterdiploma</a:t>
            </a:r>
            <a:endParaRPr sz="1650">
              <a:latin typeface="Source Sans Pro"/>
              <a:cs typeface="Source Sans Pro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83900" y="2188784"/>
            <a:ext cx="165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163E6A"/>
                </a:solidFill>
                <a:latin typeface="Source Sans Pro"/>
                <a:cs typeface="Source Sans Pro"/>
              </a:rPr>
              <a:t>Verder</a:t>
            </a:r>
            <a:r>
              <a:rPr sz="1800" b="1" spc="-60" dirty="0">
                <a:solidFill>
                  <a:srgbClr val="163E6A"/>
                </a:solidFill>
                <a:latin typeface="Source Sans Pro"/>
                <a:cs typeface="Source Sans Pro"/>
              </a:rPr>
              <a:t> </a:t>
            </a:r>
            <a:r>
              <a:rPr sz="1800" b="1" spc="-10" dirty="0">
                <a:solidFill>
                  <a:srgbClr val="163E6A"/>
                </a:solidFill>
                <a:latin typeface="Source Sans Pro"/>
                <a:cs typeface="Source Sans Pro"/>
              </a:rPr>
              <a:t>studeren</a:t>
            </a:r>
            <a:endParaRPr sz="1800">
              <a:latin typeface="Source Sans Pro"/>
              <a:cs typeface="Source Sans Pro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04109" y="3460775"/>
            <a:ext cx="5337810" cy="624840"/>
          </a:xfrm>
          <a:custGeom>
            <a:avLst/>
            <a:gdLst/>
            <a:ahLst/>
            <a:cxnLst/>
            <a:rect l="l" t="t" r="r" b="b"/>
            <a:pathLst>
              <a:path w="5337810" h="624839">
                <a:moveTo>
                  <a:pt x="0" y="0"/>
                </a:moveTo>
                <a:lnTo>
                  <a:pt x="0" y="444449"/>
                </a:lnTo>
                <a:lnTo>
                  <a:pt x="6437" y="492363"/>
                </a:lnTo>
                <a:lnTo>
                  <a:pt x="24604" y="535418"/>
                </a:lnTo>
                <a:lnTo>
                  <a:pt x="52784" y="571896"/>
                </a:lnTo>
                <a:lnTo>
                  <a:pt x="89259" y="600079"/>
                </a:lnTo>
                <a:lnTo>
                  <a:pt x="132312" y="618249"/>
                </a:lnTo>
                <a:lnTo>
                  <a:pt x="180225" y="624687"/>
                </a:lnTo>
                <a:lnTo>
                  <a:pt x="5157546" y="624687"/>
                </a:lnTo>
                <a:lnTo>
                  <a:pt x="5205459" y="618249"/>
                </a:lnTo>
                <a:lnTo>
                  <a:pt x="5248512" y="600079"/>
                </a:lnTo>
                <a:lnTo>
                  <a:pt x="5284987" y="571896"/>
                </a:lnTo>
                <a:lnTo>
                  <a:pt x="5313167" y="535418"/>
                </a:lnTo>
                <a:lnTo>
                  <a:pt x="5331334" y="492363"/>
                </a:lnTo>
                <a:lnTo>
                  <a:pt x="5337771" y="444449"/>
                </a:lnTo>
                <a:lnTo>
                  <a:pt x="5337771" y="0"/>
                </a:lnTo>
                <a:lnTo>
                  <a:pt x="0" y="0"/>
                </a:lnTo>
                <a:close/>
              </a:path>
            </a:pathLst>
          </a:custGeom>
          <a:ln w="15024">
            <a:solidFill>
              <a:srgbClr val="39BB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174713" y="3460775"/>
            <a:ext cx="5337810" cy="624840"/>
          </a:xfrm>
          <a:custGeom>
            <a:avLst/>
            <a:gdLst/>
            <a:ahLst/>
            <a:cxnLst/>
            <a:rect l="l" t="t" r="r" b="b"/>
            <a:pathLst>
              <a:path w="5337809" h="624839">
                <a:moveTo>
                  <a:pt x="0" y="0"/>
                </a:moveTo>
                <a:lnTo>
                  <a:pt x="0" y="444449"/>
                </a:lnTo>
                <a:lnTo>
                  <a:pt x="6437" y="492363"/>
                </a:lnTo>
                <a:lnTo>
                  <a:pt x="24604" y="535418"/>
                </a:lnTo>
                <a:lnTo>
                  <a:pt x="52784" y="571896"/>
                </a:lnTo>
                <a:lnTo>
                  <a:pt x="89259" y="600079"/>
                </a:lnTo>
                <a:lnTo>
                  <a:pt x="132312" y="618249"/>
                </a:lnTo>
                <a:lnTo>
                  <a:pt x="180225" y="624687"/>
                </a:lnTo>
                <a:lnTo>
                  <a:pt x="5157546" y="624687"/>
                </a:lnTo>
                <a:lnTo>
                  <a:pt x="5205459" y="618249"/>
                </a:lnTo>
                <a:lnTo>
                  <a:pt x="5248512" y="600079"/>
                </a:lnTo>
                <a:lnTo>
                  <a:pt x="5284987" y="571896"/>
                </a:lnTo>
                <a:lnTo>
                  <a:pt x="5313167" y="535418"/>
                </a:lnTo>
                <a:lnTo>
                  <a:pt x="5331334" y="492363"/>
                </a:lnTo>
                <a:lnTo>
                  <a:pt x="5337771" y="444449"/>
                </a:lnTo>
                <a:lnTo>
                  <a:pt x="5337771" y="0"/>
                </a:lnTo>
                <a:lnTo>
                  <a:pt x="0" y="0"/>
                </a:lnTo>
                <a:close/>
              </a:path>
            </a:pathLst>
          </a:custGeom>
          <a:ln w="15024">
            <a:solidFill>
              <a:srgbClr val="0068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Holder 4">
            <a:extLst>
              <a:ext uri="{FF2B5EF4-FFF2-40B4-BE49-F238E27FC236}">
                <a16:creationId xmlns:a16="http://schemas.microsoft.com/office/drawing/2014/main" id="{FCAC8E2F-70DF-494B-AC1A-027898547EB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760641" y="6370415"/>
            <a:ext cx="437042" cy="184666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B6F15528-21DE-4FAA-801E-634DDDAF4B2B}" type="slidenum">
              <a:rPr sz="1200">
                <a:solidFill>
                  <a:srgbClr val="00669A"/>
                </a:solidFill>
                <a:latin typeface="Source Sans Pro" panose="020B0503030403020204" pitchFamily="34" charset="0"/>
              </a:rPr>
              <a:pPr algn="ctr"/>
              <a:t>16</a:t>
            </a:fld>
            <a:endParaRPr sz="1200" dirty="0">
              <a:solidFill>
                <a:srgbClr val="00669A"/>
              </a:solidFill>
              <a:latin typeface="Source Sans Pro" panose="020B0503030403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1527" y="223855"/>
            <a:ext cx="1105027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39469" algn="l"/>
                <a:tab pos="1178560" algn="l"/>
                <a:tab pos="2474595" algn="l"/>
                <a:tab pos="2814320" algn="l"/>
                <a:tab pos="5288280" algn="l"/>
                <a:tab pos="5628005" algn="l"/>
                <a:tab pos="6903720" algn="l"/>
                <a:tab pos="7243445" algn="l"/>
                <a:tab pos="8627745" algn="l"/>
                <a:tab pos="8967470" algn="l"/>
              </a:tabLst>
            </a:pPr>
            <a:r>
              <a:rPr sz="1300" b="1" dirty="0">
                <a:solidFill>
                  <a:srgbClr val="163E6A"/>
                </a:solidFill>
                <a:latin typeface="SourceSansPro-Semibold"/>
                <a:cs typeface="SourceSansPro-Semibold"/>
              </a:rPr>
              <a:t>ODISEE	|	</a:t>
            </a:r>
            <a:r>
              <a:rPr sz="1300" b="1" spc="-5" dirty="0">
                <a:solidFill>
                  <a:srgbClr val="163E6A"/>
                </a:solidFill>
                <a:latin typeface="SourceSansPro-Semibold"/>
                <a:cs typeface="SourceSansPro-Semibold"/>
              </a:rPr>
              <a:t>STUDIEKEUZE	</a:t>
            </a:r>
            <a:r>
              <a:rPr sz="1300" b="1" dirty="0">
                <a:solidFill>
                  <a:srgbClr val="163E6A"/>
                </a:solidFill>
                <a:latin typeface="SourceSansPro-Semibold"/>
                <a:cs typeface="SourceSansPro-Semibold"/>
              </a:rPr>
              <a:t>|	</a:t>
            </a:r>
            <a:r>
              <a:rPr sz="1300" b="1" spc="-5" dirty="0">
                <a:solidFill>
                  <a:srgbClr val="39BB9D"/>
                </a:solidFill>
                <a:latin typeface="SourceSansPro-Black"/>
                <a:cs typeface="SourceSansPro-Black"/>
              </a:rPr>
              <a:t>STRUCTUUR</a:t>
            </a:r>
            <a:r>
              <a:rPr sz="1300" b="1" spc="5" dirty="0">
                <a:solidFill>
                  <a:srgbClr val="39BB9D"/>
                </a:solidFill>
                <a:latin typeface="SourceSansPro-Black"/>
                <a:cs typeface="SourceSansPro-Black"/>
              </a:rPr>
              <a:t> </a:t>
            </a:r>
            <a:r>
              <a:rPr sz="1300" b="1" dirty="0">
                <a:solidFill>
                  <a:srgbClr val="39BB9D"/>
                </a:solidFill>
                <a:latin typeface="SourceSansPro-Black"/>
                <a:cs typeface="SourceSansPro-Black"/>
              </a:rPr>
              <a:t>EN</a:t>
            </a:r>
            <a:r>
              <a:rPr sz="1300" b="1" spc="10" dirty="0">
                <a:solidFill>
                  <a:srgbClr val="39BB9D"/>
                </a:solidFill>
                <a:latin typeface="SourceSansPro-Black"/>
                <a:cs typeface="SourceSansPro-Black"/>
              </a:rPr>
              <a:t> </a:t>
            </a:r>
            <a:r>
              <a:rPr sz="1300" b="1" spc="-15" dirty="0">
                <a:solidFill>
                  <a:srgbClr val="39BB9D"/>
                </a:solidFill>
                <a:latin typeface="SourceSansPro-Black"/>
                <a:cs typeface="SourceSansPro-Black"/>
              </a:rPr>
              <a:t>ORGANISATIE	</a:t>
            </a:r>
            <a:r>
              <a:rPr sz="1300" b="1" dirty="0">
                <a:solidFill>
                  <a:srgbClr val="163E6A"/>
                </a:solidFill>
                <a:latin typeface="SourceSansPro-Semibold"/>
                <a:cs typeface="SourceSansPro-Semibold"/>
              </a:rPr>
              <a:t>|	</a:t>
            </a:r>
            <a:r>
              <a:rPr sz="1300" b="1" spc="-5" dirty="0">
                <a:solidFill>
                  <a:srgbClr val="163E6A"/>
                </a:solidFill>
                <a:latin typeface="SourceSansPro-Semibold"/>
                <a:cs typeface="SourceSansPro-Semibold"/>
              </a:rPr>
              <a:t>VERSCHILLEN	</a:t>
            </a:r>
            <a:r>
              <a:rPr sz="1300" b="1" dirty="0">
                <a:solidFill>
                  <a:srgbClr val="163E6A"/>
                </a:solidFill>
                <a:latin typeface="SourceSansPro-Semibold"/>
                <a:cs typeface="SourceSansPro-Semibold"/>
              </a:rPr>
              <a:t>|	</a:t>
            </a:r>
            <a:r>
              <a:rPr sz="1300" b="1" spc="-10" dirty="0">
                <a:solidFill>
                  <a:srgbClr val="163E6A"/>
                </a:solidFill>
                <a:latin typeface="SourceSansPro-Semibold"/>
                <a:cs typeface="SourceSansPro-Semibold"/>
              </a:rPr>
              <a:t>STUDIESUCCES	</a:t>
            </a:r>
            <a:r>
              <a:rPr sz="1300" b="1" dirty="0">
                <a:solidFill>
                  <a:srgbClr val="163E6A"/>
                </a:solidFill>
                <a:latin typeface="SourceSansPro-Semibold"/>
                <a:cs typeface="SourceSansPro-Semibold"/>
              </a:rPr>
              <a:t>|	</a:t>
            </a:r>
            <a:r>
              <a:rPr sz="1300" b="1" spc="-5" dirty="0">
                <a:solidFill>
                  <a:srgbClr val="163E6A"/>
                </a:solidFill>
                <a:latin typeface="SourceSansPro-Semibold"/>
                <a:cs typeface="SourceSansPro-Semibold"/>
              </a:rPr>
              <a:t>STUDENTENVOORZIENINGEN</a:t>
            </a:r>
            <a:endParaRPr sz="1300">
              <a:latin typeface="SourceSansPro-Semibold"/>
              <a:cs typeface="SourceSansPro-Semibol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384003" y="513003"/>
            <a:ext cx="2179955" cy="72390"/>
          </a:xfrm>
          <a:custGeom>
            <a:avLst/>
            <a:gdLst/>
            <a:ahLst/>
            <a:cxnLst/>
            <a:rect l="l" t="t" r="r" b="b"/>
            <a:pathLst>
              <a:path w="2179954" h="72390">
                <a:moveTo>
                  <a:pt x="2179802" y="0"/>
                </a:moveTo>
                <a:lnTo>
                  <a:pt x="0" y="0"/>
                </a:lnTo>
                <a:lnTo>
                  <a:pt x="0" y="71996"/>
                </a:lnTo>
                <a:lnTo>
                  <a:pt x="2179802" y="71996"/>
                </a:lnTo>
                <a:lnTo>
                  <a:pt x="2179802" y="0"/>
                </a:lnTo>
                <a:close/>
              </a:path>
            </a:pathLst>
          </a:custGeom>
          <a:solidFill>
            <a:srgbClr val="39BB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20001" y="6374610"/>
            <a:ext cx="81280" cy="161925"/>
          </a:xfrm>
          <a:custGeom>
            <a:avLst/>
            <a:gdLst/>
            <a:ahLst/>
            <a:cxnLst/>
            <a:rect l="l" t="t" r="r" b="b"/>
            <a:pathLst>
              <a:path w="81279" h="161925">
                <a:moveTo>
                  <a:pt x="0" y="0"/>
                </a:moveTo>
                <a:lnTo>
                  <a:pt x="0" y="161518"/>
                </a:lnTo>
                <a:lnTo>
                  <a:pt x="80759" y="80759"/>
                </a:lnTo>
                <a:lnTo>
                  <a:pt x="0" y="0"/>
                </a:lnTo>
                <a:close/>
              </a:path>
            </a:pathLst>
          </a:custGeom>
          <a:solidFill>
            <a:srgbClr val="3DB5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311948" y="6148590"/>
            <a:ext cx="1208046" cy="3875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83900" y="1006266"/>
            <a:ext cx="107162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0" dirty="0">
                <a:solidFill>
                  <a:srgbClr val="39BB9D"/>
                </a:solidFill>
              </a:rPr>
              <a:t>Verschil graduaatsopleiding </a:t>
            </a:r>
            <a:r>
              <a:rPr dirty="0">
                <a:solidFill>
                  <a:srgbClr val="39BB9D"/>
                </a:solidFill>
              </a:rPr>
              <a:t>&amp; </a:t>
            </a:r>
            <a:r>
              <a:rPr spc="-45" dirty="0">
                <a:solidFill>
                  <a:srgbClr val="39BB9D"/>
                </a:solidFill>
              </a:rPr>
              <a:t>professionele</a:t>
            </a:r>
            <a:r>
              <a:rPr spc="-250" dirty="0">
                <a:solidFill>
                  <a:srgbClr val="39BB9D"/>
                </a:solidFill>
              </a:rPr>
              <a:t> </a:t>
            </a:r>
            <a:r>
              <a:rPr spc="-45" dirty="0">
                <a:solidFill>
                  <a:srgbClr val="39BB9D"/>
                </a:solidFill>
              </a:rPr>
              <a:t>bachelor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696487" y="2976643"/>
            <a:ext cx="5349875" cy="476884"/>
            <a:chOff x="696487" y="2976643"/>
            <a:chExt cx="5349875" cy="476884"/>
          </a:xfrm>
        </p:grpSpPr>
        <p:sp>
          <p:nvSpPr>
            <p:cNvPr id="8" name="object 8"/>
            <p:cNvSpPr/>
            <p:nvPr/>
          </p:nvSpPr>
          <p:spPr>
            <a:xfrm>
              <a:off x="704107" y="2984263"/>
              <a:ext cx="5334635" cy="461645"/>
            </a:xfrm>
            <a:custGeom>
              <a:avLst/>
              <a:gdLst/>
              <a:ahLst/>
              <a:cxnLst/>
              <a:rect l="l" t="t" r="r" b="b"/>
              <a:pathLst>
                <a:path w="5334635" h="461645">
                  <a:moveTo>
                    <a:pt x="5103495" y="0"/>
                  </a:moveTo>
                  <a:lnTo>
                    <a:pt x="230759" y="0"/>
                  </a:lnTo>
                  <a:lnTo>
                    <a:pt x="184253" y="4688"/>
                  </a:lnTo>
                  <a:lnTo>
                    <a:pt x="140937" y="18134"/>
                  </a:lnTo>
                  <a:lnTo>
                    <a:pt x="101739" y="39410"/>
                  </a:lnTo>
                  <a:lnTo>
                    <a:pt x="67587" y="67587"/>
                  </a:lnTo>
                  <a:lnTo>
                    <a:pt x="39410" y="101739"/>
                  </a:lnTo>
                  <a:lnTo>
                    <a:pt x="18134" y="140937"/>
                  </a:lnTo>
                  <a:lnTo>
                    <a:pt x="4688" y="184253"/>
                  </a:lnTo>
                  <a:lnTo>
                    <a:pt x="0" y="230759"/>
                  </a:lnTo>
                  <a:lnTo>
                    <a:pt x="0" y="461518"/>
                  </a:lnTo>
                  <a:lnTo>
                    <a:pt x="5334254" y="461518"/>
                  </a:lnTo>
                  <a:lnTo>
                    <a:pt x="5334254" y="230759"/>
                  </a:lnTo>
                  <a:lnTo>
                    <a:pt x="5329565" y="184253"/>
                  </a:lnTo>
                  <a:lnTo>
                    <a:pt x="5316119" y="140937"/>
                  </a:lnTo>
                  <a:lnTo>
                    <a:pt x="5294843" y="101739"/>
                  </a:lnTo>
                  <a:lnTo>
                    <a:pt x="5266666" y="67587"/>
                  </a:lnTo>
                  <a:lnTo>
                    <a:pt x="5232514" y="39410"/>
                  </a:lnTo>
                  <a:lnTo>
                    <a:pt x="5193316" y="18134"/>
                  </a:lnTo>
                  <a:lnTo>
                    <a:pt x="5150000" y="4688"/>
                  </a:lnTo>
                  <a:lnTo>
                    <a:pt x="5103495" y="0"/>
                  </a:lnTo>
                  <a:close/>
                </a:path>
              </a:pathLst>
            </a:custGeom>
            <a:solidFill>
              <a:srgbClr val="39BB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04107" y="2984263"/>
              <a:ext cx="5334635" cy="461645"/>
            </a:xfrm>
            <a:custGeom>
              <a:avLst/>
              <a:gdLst/>
              <a:ahLst/>
              <a:cxnLst/>
              <a:rect l="l" t="t" r="r" b="b"/>
              <a:pathLst>
                <a:path w="5334635" h="461645">
                  <a:moveTo>
                    <a:pt x="230759" y="0"/>
                  </a:moveTo>
                  <a:lnTo>
                    <a:pt x="184253" y="4688"/>
                  </a:lnTo>
                  <a:lnTo>
                    <a:pt x="140937" y="18134"/>
                  </a:lnTo>
                  <a:lnTo>
                    <a:pt x="101739" y="39410"/>
                  </a:lnTo>
                  <a:lnTo>
                    <a:pt x="67587" y="67587"/>
                  </a:lnTo>
                  <a:lnTo>
                    <a:pt x="39410" y="101739"/>
                  </a:lnTo>
                  <a:lnTo>
                    <a:pt x="18134" y="140937"/>
                  </a:lnTo>
                  <a:lnTo>
                    <a:pt x="4688" y="184253"/>
                  </a:lnTo>
                  <a:lnTo>
                    <a:pt x="0" y="230759"/>
                  </a:lnTo>
                  <a:lnTo>
                    <a:pt x="0" y="461518"/>
                  </a:lnTo>
                  <a:lnTo>
                    <a:pt x="5334254" y="461518"/>
                  </a:lnTo>
                  <a:lnTo>
                    <a:pt x="5334254" y="230759"/>
                  </a:lnTo>
                  <a:lnTo>
                    <a:pt x="5329565" y="184253"/>
                  </a:lnTo>
                  <a:lnTo>
                    <a:pt x="5316119" y="140937"/>
                  </a:lnTo>
                  <a:lnTo>
                    <a:pt x="5294843" y="101739"/>
                  </a:lnTo>
                  <a:lnTo>
                    <a:pt x="5266666" y="67587"/>
                  </a:lnTo>
                  <a:lnTo>
                    <a:pt x="5232514" y="39410"/>
                  </a:lnTo>
                  <a:lnTo>
                    <a:pt x="5193316" y="18134"/>
                  </a:lnTo>
                  <a:lnTo>
                    <a:pt x="5150000" y="4688"/>
                  </a:lnTo>
                  <a:lnTo>
                    <a:pt x="5103495" y="0"/>
                  </a:lnTo>
                  <a:lnTo>
                    <a:pt x="230759" y="0"/>
                  </a:lnTo>
                  <a:close/>
                </a:path>
              </a:pathLst>
            </a:custGeom>
            <a:ln w="15024">
              <a:solidFill>
                <a:srgbClr val="39BB9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6167092" y="2976643"/>
            <a:ext cx="5353050" cy="476884"/>
            <a:chOff x="6167092" y="2976643"/>
            <a:chExt cx="5353050" cy="476884"/>
          </a:xfrm>
        </p:grpSpPr>
        <p:sp>
          <p:nvSpPr>
            <p:cNvPr id="11" name="object 11"/>
            <p:cNvSpPr/>
            <p:nvPr/>
          </p:nvSpPr>
          <p:spPr>
            <a:xfrm>
              <a:off x="6174712" y="2984263"/>
              <a:ext cx="5337810" cy="461645"/>
            </a:xfrm>
            <a:custGeom>
              <a:avLst/>
              <a:gdLst/>
              <a:ahLst/>
              <a:cxnLst/>
              <a:rect l="l" t="t" r="r" b="b"/>
              <a:pathLst>
                <a:path w="5337809" h="461645">
                  <a:moveTo>
                    <a:pt x="5107025" y="0"/>
                  </a:moveTo>
                  <a:lnTo>
                    <a:pt x="230759" y="0"/>
                  </a:lnTo>
                  <a:lnTo>
                    <a:pt x="184253" y="4688"/>
                  </a:lnTo>
                  <a:lnTo>
                    <a:pt x="140937" y="18134"/>
                  </a:lnTo>
                  <a:lnTo>
                    <a:pt x="101739" y="39410"/>
                  </a:lnTo>
                  <a:lnTo>
                    <a:pt x="67587" y="67587"/>
                  </a:lnTo>
                  <a:lnTo>
                    <a:pt x="39410" y="101739"/>
                  </a:lnTo>
                  <a:lnTo>
                    <a:pt x="18134" y="140937"/>
                  </a:lnTo>
                  <a:lnTo>
                    <a:pt x="4688" y="184253"/>
                  </a:lnTo>
                  <a:lnTo>
                    <a:pt x="0" y="230759"/>
                  </a:lnTo>
                  <a:lnTo>
                    <a:pt x="0" y="461518"/>
                  </a:lnTo>
                  <a:lnTo>
                    <a:pt x="5337784" y="461518"/>
                  </a:lnTo>
                  <a:lnTo>
                    <a:pt x="5337784" y="230759"/>
                  </a:lnTo>
                  <a:lnTo>
                    <a:pt x="5333096" y="184253"/>
                  </a:lnTo>
                  <a:lnTo>
                    <a:pt x="5319650" y="140937"/>
                  </a:lnTo>
                  <a:lnTo>
                    <a:pt x="5298374" y="101739"/>
                  </a:lnTo>
                  <a:lnTo>
                    <a:pt x="5270196" y="67587"/>
                  </a:lnTo>
                  <a:lnTo>
                    <a:pt x="5236045" y="39410"/>
                  </a:lnTo>
                  <a:lnTo>
                    <a:pt x="5196847" y="18134"/>
                  </a:lnTo>
                  <a:lnTo>
                    <a:pt x="5153531" y="4688"/>
                  </a:lnTo>
                  <a:lnTo>
                    <a:pt x="5107025" y="0"/>
                  </a:lnTo>
                  <a:close/>
                </a:path>
              </a:pathLst>
            </a:custGeom>
            <a:solidFill>
              <a:srgbClr val="0068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174712" y="2984263"/>
              <a:ext cx="5337810" cy="461645"/>
            </a:xfrm>
            <a:custGeom>
              <a:avLst/>
              <a:gdLst/>
              <a:ahLst/>
              <a:cxnLst/>
              <a:rect l="l" t="t" r="r" b="b"/>
              <a:pathLst>
                <a:path w="5337809" h="461645">
                  <a:moveTo>
                    <a:pt x="230759" y="0"/>
                  </a:moveTo>
                  <a:lnTo>
                    <a:pt x="184253" y="4688"/>
                  </a:lnTo>
                  <a:lnTo>
                    <a:pt x="140937" y="18134"/>
                  </a:lnTo>
                  <a:lnTo>
                    <a:pt x="101739" y="39410"/>
                  </a:lnTo>
                  <a:lnTo>
                    <a:pt x="67587" y="67587"/>
                  </a:lnTo>
                  <a:lnTo>
                    <a:pt x="39410" y="101739"/>
                  </a:lnTo>
                  <a:lnTo>
                    <a:pt x="18134" y="140937"/>
                  </a:lnTo>
                  <a:lnTo>
                    <a:pt x="4688" y="184253"/>
                  </a:lnTo>
                  <a:lnTo>
                    <a:pt x="0" y="230759"/>
                  </a:lnTo>
                  <a:lnTo>
                    <a:pt x="0" y="461518"/>
                  </a:lnTo>
                  <a:lnTo>
                    <a:pt x="5337784" y="461518"/>
                  </a:lnTo>
                  <a:lnTo>
                    <a:pt x="5337784" y="230759"/>
                  </a:lnTo>
                  <a:lnTo>
                    <a:pt x="5333096" y="184253"/>
                  </a:lnTo>
                  <a:lnTo>
                    <a:pt x="5319650" y="140937"/>
                  </a:lnTo>
                  <a:lnTo>
                    <a:pt x="5298374" y="101739"/>
                  </a:lnTo>
                  <a:lnTo>
                    <a:pt x="5270196" y="67587"/>
                  </a:lnTo>
                  <a:lnTo>
                    <a:pt x="5236045" y="39410"/>
                  </a:lnTo>
                  <a:lnTo>
                    <a:pt x="5196847" y="18134"/>
                  </a:lnTo>
                  <a:lnTo>
                    <a:pt x="5153531" y="4688"/>
                  </a:lnTo>
                  <a:lnTo>
                    <a:pt x="5107025" y="0"/>
                  </a:lnTo>
                  <a:lnTo>
                    <a:pt x="230759" y="0"/>
                  </a:lnTo>
                  <a:close/>
                </a:path>
              </a:pathLst>
            </a:custGeom>
            <a:ln w="15024">
              <a:solidFill>
                <a:srgbClr val="0068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998872" y="3053829"/>
            <a:ext cx="3651885" cy="8185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105535">
              <a:lnSpc>
                <a:spcPct val="100000"/>
              </a:lnSpc>
              <a:spcBef>
                <a:spcPts val="110"/>
              </a:spcBef>
            </a:pPr>
            <a:r>
              <a:rPr sz="2050" spc="-10" dirty="0">
                <a:solidFill>
                  <a:srgbClr val="FFFFFF"/>
                </a:solidFill>
                <a:latin typeface="Source Sans Pro"/>
                <a:cs typeface="Source Sans Pro"/>
              </a:rPr>
              <a:t>GRADUAATSOPLEIDING</a:t>
            </a:r>
            <a:endParaRPr sz="2050" dirty="0">
              <a:latin typeface="Source Sans Pro"/>
              <a:cs typeface="Source Sans Pro"/>
            </a:endParaRPr>
          </a:p>
          <a:p>
            <a:pPr marL="12700">
              <a:lnSpc>
                <a:spcPct val="100000"/>
              </a:lnSpc>
              <a:spcBef>
                <a:spcPts val="1789"/>
              </a:spcBef>
            </a:pPr>
            <a:r>
              <a:rPr sz="1650" spc="-5" dirty="0">
                <a:solidFill>
                  <a:srgbClr val="163E6A"/>
                </a:solidFill>
                <a:latin typeface="Source Sans Pro"/>
                <a:cs typeface="Source Sans Pro"/>
              </a:rPr>
              <a:t>Elektromechanische systemen</a:t>
            </a:r>
            <a:endParaRPr sz="1650" dirty="0">
              <a:latin typeface="Source Sans Pro"/>
              <a:cs typeface="Source Sans Pro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452632" y="3053829"/>
            <a:ext cx="3943985" cy="81915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854075">
              <a:lnSpc>
                <a:spcPct val="100000"/>
              </a:lnSpc>
              <a:spcBef>
                <a:spcPts val="110"/>
              </a:spcBef>
            </a:pPr>
            <a:r>
              <a:rPr sz="2050" dirty="0">
                <a:solidFill>
                  <a:srgbClr val="FFFFFF"/>
                </a:solidFill>
                <a:latin typeface="Source Sans Pro"/>
                <a:cs typeface="Source Sans Pro"/>
              </a:rPr>
              <a:t>PROFESSIONELE</a:t>
            </a:r>
            <a:r>
              <a:rPr sz="2050" spc="-30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50" spc="-5" dirty="0">
                <a:solidFill>
                  <a:srgbClr val="FFFFFF"/>
                </a:solidFill>
                <a:latin typeface="Source Sans Pro"/>
                <a:cs typeface="Source Sans Pro"/>
              </a:rPr>
              <a:t>BACHELOR</a:t>
            </a:r>
            <a:endParaRPr sz="2050">
              <a:latin typeface="Source Sans Pro"/>
              <a:cs typeface="Source Sans Pro"/>
            </a:endParaRPr>
          </a:p>
          <a:p>
            <a:pPr marL="12700">
              <a:lnSpc>
                <a:spcPct val="100000"/>
              </a:lnSpc>
              <a:spcBef>
                <a:spcPts val="1795"/>
              </a:spcBef>
            </a:pPr>
            <a:r>
              <a:rPr sz="1650" dirty="0">
                <a:solidFill>
                  <a:srgbClr val="163E6A"/>
                </a:solidFill>
                <a:latin typeface="Source Sans Pro"/>
                <a:cs typeface="Source Sans Pro"/>
              </a:rPr>
              <a:t>Ontwerp- en</a:t>
            </a:r>
            <a:r>
              <a:rPr sz="1650" spc="-5" dirty="0">
                <a:solidFill>
                  <a:srgbClr val="163E6A"/>
                </a:solidFill>
                <a:latin typeface="Source Sans Pro"/>
                <a:cs typeface="Source Sans Pro"/>
              </a:rPr>
              <a:t> productietechnologie</a:t>
            </a:r>
            <a:endParaRPr sz="1650">
              <a:latin typeface="Source Sans Pro"/>
              <a:cs typeface="Source Sans Pro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98872" y="3993587"/>
            <a:ext cx="3225800" cy="278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50" spc="-5" dirty="0">
                <a:solidFill>
                  <a:srgbClr val="163E6A"/>
                </a:solidFill>
                <a:latin typeface="Source Sans Pro"/>
                <a:cs typeface="Source Sans Pro"/>
              </a:rPr>
              <a:t>Marketing- </a:t>
            </a:r>
            <a:r>
              <a:rPr sz="1650" dirty="0">
                <a:solidFill>
                  <a:srgbClr val="163E6A"/>
                </a:solidFill>
                <a:latin typeface="Source Sans Pro"/>
                <a:cs typeface="Source Sans Pro"/>
              </a:rPr>
              <a:t>en </a:t>
            </a:r>
            <a:r>
              <a:rPr sz="1650" spc="-5" dirty="0">
                <a:solidFill>
                  <a:srgbClr val="163E6A"/>
                </a:solidFill>
                <a:latin typeface="Source Sans Pro"/>
                <a:cs typeface="Source Sans Pro"/>
              </a:rPr>
              <a:t>communicatiesupport</a:t>
            </a:r>
            <a:endParaRPr sz="1650">
              <a:latin typeface="Source Sans Pro"/>
              <a:cs typeface="Source Sans Pro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98872" y="4392907"/>
            <a:ext cx="1933575" cy="26738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50" spc="-5" dirty="0" err="1">
                <a:solidFill>
                  <a:srgbClr val="163E6A"/>
                </a:solidFill>
                <a:latin typeface="Source Sans Pro"/>
                <a:cs typeface="Source Sans Pro"/>
              </a:rPr>
              <a:t>Maatschappelijk</a:t>
            </a:r>
            <a:r>
              <a:rPr sz="1650" spc="-25" dirty="0">
                <a:solidFill>
                  <a:srgbClr val="163E6A"/>
                </a:solidFill>
                <a:latin typeface="Source Sans Pro"/>
                <a:cs typeface="Source Sans Pro"/>
              </a:rPr>
              <a:t> </a:t>
            </a:r>
            <a:r>
              <a:rPr lang="nl-BE" sz="1650" spc="-25" dirty="0">
                <a:solidFill>
                  <a:srgbClr val="163E6A"/>
                </a:solidFill>
                <a:latin typeface="Source Sans Pro"/>
                <a:cs typeface="Source Sans Pro"/>
              </a:rPr>
              <a:t>W</a:t>
            </a:r>
            <a:r>
              <a:rPr sz="1650" dirty="0" err="1">
                <a:solidFill>
                  <a:srgbClr val="163E6A"/>
                </a:solidFill>
                <a:latin typeface="Source Sans Pro"/>
                <a:cs typeface="Source Sans Pro"/>
              </a:rPr>
              <a:t>erk</a:t>
            </a:r>
            <a:endParaRPr sz="1650" dirty="0">
              <a:latin typeface="Source Sans Pro"/>
              <a:cs typeface="Source Sans Pro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98872" y="4792224"/>
            <a:ext cx="2016760" cy="278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50" spc="-5" dirty="0">
                <a:solidFill>
                  <a:srgbClr val="163E6A"/>
                </a:solidFill>
                <a:latin typeface="Source Sans Pro"/>
                <a:cs typeface="Source Sans Pro"/>
              </a:rPr>
              <a:t>Verpleegkunde</a:t>
            </a:r>
            <a:r>
              <a:rPr sz="1650" spc="-40" dirty="0">
                <a:solidFill>
                  <a:srgbClr val="163E6A"/>
                </a:solidFill>
                <a:latin typeface="Source Sans Pro"/>
                <a:cs typeface="Source Sans Pro"/>
              </a:rPr>
              <a:t> </a:t>
            </a:r>
            <a:r>
              <a:rPr sz="1650" dirty="0">
                <a:solidFill>
                  <a:srgbClr val="163E6A"/>
                </a:solidFill>
                <a:latin typeface="Source Sans Pro"/>
                <a:cs typeface="Source Sans Pro"/>
              </a:rPr>
              <a:t>(HBO5)</a:t>
            </a:r>
            <a:endParaRPr sz="1650">
              <a:latin typeface="Source Sans Pro"/>
              <a:cs typeface="Source Sans Pro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452632" y="3994129"/>
            <a:ext cx="2904490" cy="278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50" dirty="0">
                <a:solidFill>
                  <a:srgbClr val="163E6A"/>
                </a:solidFill>
                <a:latin typeface="Source Sans Pro"/>
                <a:cs typeface="Source Sans Pro"/>
              </a:rPr>
              <a:t>Bedrijfsmanagement /</a:t>
            </a:r>
            <a:r>
              <a:rPr sz="1650" spc="-60" dirty="0">
                <a:solidFill>
                  <a:srgbClr val="163E6A"/>
                </a:solidFill>
                <a:latin typeface="Source Sans Pro"/>
                <a:cs typeface="Source Sans Pro"/>
              </a:rPr>
              <a:t> </a:t>
            </a:r>
            <a:r>
              <a:rPr sz="1650" spc="-5" dirty="0">
                <a:solidFill>
                  <a:srgbClr val="163E6A"/>
                </a:solidFill>
                <a:latin typeface="Source Sans Pro"/>
                <a:cs typeface="Source Sans Pro"/>
              </a:rPr>
              <a:t>Marketing</a:t>
            </a:r>
            <a:endParaRPr sz="1650">
              <a:latin typeface="Source Sans Pro"/>
              <a:cs typeface="Source Sans Pro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452632" y="4393448"/>
            <a:ext cx="3204210" cy="26738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50" dirty="0" err="1">
                <a:solidFill>
                  <a:srgbClr val="163E6A"/>
                </a:solidFill>
                <a:latin typeface="Source Sans Pro"/>
                <a:cs typeface="Source Sans Pro"/>
              </a:rPr>
              <a:t>Sociaal</a:t>
            </a:r>
            <a:r>
              <a:rPr sz="1650" dirty="0">
                <a:solidFill>
                  <a:srgbClr val="163E6A"/>
                </a:solidFill>
                <a:latin typeface="Source Sans Pro"/>
                <a:cs typeface="Source Sans Pro"/>
              </a:rPr>
              <a:t> </a:t>
            </a:r>
            <a:r>
              <a:rPr lang="nl-BE" sz="1650" dirty="0">
                <a:solidFill>
                  <a:srgbClr val="163E6A"/>
                </a:solidFill>
                <a:latin typeface="Source Sans Pro"/>
                <a:cs typeface="Source Sans Pro"/>
              </a:rPr>
              <a:t>W</a:t>
            </a:r>
            <a:r>
              <a:rPr sz="1650" dirty="0" err="1">
                <a:solidFill>
                  <a:srgbClr val="163E6A"/>
                </a:solidFill>
                <a:latin typeface="Source Sans Pro"/>
                <a:cs typeface="Source Sans Pro"/>
              </a:rPr>
              <a:t>erk</a:t>
            </a:r>
            <a:r>
              <a:rPr sz="1650" dirty="0">
                <a:solidFill>
                  <a:srgbClr val="163E6A"/>
                </a:solidFill>
                <a:latin typeface="Source Sans Pro"/>
                <a:cs typeface="Source Sans Pro"/>
              </a:rPr>
              <a:t> / </a:t>
            </a:r>
            <a:r>
              <a:rPr sz="1650" spc="-5" dirty="0" err="1">
                <a:solidFill>
                  <a:srgbClr val="163E6A"/>
                </a:solidFill>
                <a:latin typeface="Source Sans Pro"/>
                <a:cs typeface="Source Sans Pro"/>
              </a:rPr>
              <a:t>Maatschappelijk</a:t>
            </a:r>
            <a:r>
              <a:rPr sz="1650" spc="-10" dirty="0">
                <a:solidFill>
                  <a:srgbClr val="163E6A"/>
                </a:solidFill>
                <a:latin typeface="Source Sans Pro"/>
                <a:cs typeface="Source Sans Pro"/>
              </a:rPr>
              <a:t> </a:t>
            </a:r>
            <a:r>
              <a:rPr lang="nl-BE" sz="1650" spc="-10" dirty="0">
                <a:solidFill>
                  <a:srgbClr val="163E6A"/>
                </a:solidFill>
                <a:latin typeface="Source Sans Pro"/>
                <a:cs typeface="Source Sans Pro"/>
              </a:rPr>
              <a:t>W</a:t>
            </a:r>
            <a:r>
              <a:rPr sz="1650" dirty="0" err="1">
                <a:solidFill>
                  <a:srgbClr val="163E6A"/>
                </a:solidFill>
                <a:latin typeface="Source Sans Pro"/>
                <a:cs typeface="Source Sans Pro"/>
              </a:rPr>
              <a:t>erk</a:t>
            </a:r>
            <a:endParaRPr sz="1650" dirty="0">
              <a:latin typeface="Source Sans Pro"/>
              <a:cs typeface="Source Sans Pro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452632" y="4792766"/>
            <a:ext cx="1342390" cy="278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50" spc="-5" dirty="0">
                <a:solidFill>
                  <a:srgbClr val="163E6A"/>
                </a:solidFill>
                <a:latin typeface="Source Sans Pro"/>
                <a:cs typeface="Source Sans Pro"/>
              </a:rPr>
              <a:t>Verpleegkunde</a:t>
            </a:r>
            <a:endParaRPr sz="1650">
              <a:latin typeface="Source Sans Pro"/>
              <a:cs typeface="Source Sans Pro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83900" y="2188784"/>
            <a:ext cx="13138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35" dirty="0">
                <a:solidFill>
                  <a:srgbClr val="163E6A"/>
                </a:solidFill>
                <a:latin typeface="Source Sans Pro"/>
                <a:cs typeface="Source Sans Pro"/>
              </a:rPr>
              <a:t>V</a:t>
            </a:r>
            <a:r>
              <a:rPr sz="1800" b="1" dirty="0">
                <a:solidFill>
                  <a:srgbClr val="163E6A"/>
                </a:solidFill>
                <a:latin typeface="Source Sans Pro"/>
                <a:cs typeface="Source Sans Pro"/>
              </a:rPr>
              <a:t>oorbeelden</a:t>
            </a:r>
            <a:endParaRPr sz="1800">
              <a:latin typeface="Source Sans Pro"/>
              <a:cs typeface="Source Sans Pro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696597" y="3453263"/>
            <a:ext cx="5353050" cy="1776095"/>
            <a:chOff x="696597" y="3453263"/>
            <a:chExt cx="5353050" cy="1776095"/>
          </a:xfrm>
        </p:grpSpPr>
        <p:sp>
          <p:nvSpPr>
            <p:cNvPr id="23" name="object 23"/>
            <p:cNvSpPr/>
            <p:nvPr/>
          </p:nvSpPr>
          <p:spPr>
            <a:xfrm>
              <a:off x="704109" y="3460775"/>
              <a:ext cx="5337810" cy="1760855"/>
            </a:xfrm>
            <a:custGeom>
              <a:avLst/>
              <a:gdLst/>
              <a:ahLst/>
              <a:cxnLst/>
              <a:rect l="l" t="t" r="r" b="b"/>
              <a:pathLst>
                <a:path w="5337810" h="1760854">
                  <a:moveTo>
                    <a:pt x="0" y="0"/>
                  </a:moveTo>
                  <a:lnTo>
                    <a:pt x="0" y="1580476"/>
                  </a:lnTo>
                  <a:lnTo>
                    <a:pt x="6437" y="1628391"/>
                  </a:lnTo>
                  <a:lnTo>
                    <a:pt x="24604" y="1671446"/>
                  </a:lnTo>
                  <a:lnTo>
                    <a:pt x="52784" y="1707924"/>
                  </a:lnTo>
                  <a:lnTo>
                    <a:pt x="89259" y="1736107"/>
                  </a:lnTo>
                  <a:lnTo>
                    <a:pt x="132312" y="1754276"/>
                  </a:lnTo>
                  <a:lnTo>
                    <a:pt x="180225" y="1760715"/>
                  </a:lnTo>
                  <a:lnTo>
                    <a:pt x="5157546" y="1760715"/>
                  </a:lnTo>
                  <a:lnTo>
                    <a:pt x="5205459" y="1754276"/>
                  </a:lnTo>
                  <a:lnTo>
                    <a:pt x="5248512" y="1736107"/>
                  </a:lnTo>
                  <a:lnTo>
                    <a:pt x="5284987" y="1707924"/>
                  </a:lnTo>
                  <a:lnTo>
                    <a:pt x="5313167" y="1671446"/>
                  </a:lnTo>
                  <a:lnTo>
                    <a:pt x="5331334" y="1628391"/>
                  </a:lnTo>
                  <a:lnTo>
                    <a:pt x="5337771" y="1580476"/>
                  </a:lnTo>
                  <a:lnTo>
                    <a:pt x="5337771" y="0"/>
                  </a:lnTo>
                  <a:lnTo>
                    <a:pt x="0" y="0"/>
                  </a:lnTo>
                  <a:close/>
                </a:path>
              </a:pathLst>
            </a:custGeom>
            <a:ln w="15024">
              <a:solidFill>
                <a:srgbClr val="39BB9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96600" y="3953122"/>
              <a:ext cx="5353050" cy="0"/>
            </a:xfrm>
            <a:custGeom>
              <a:avLst/>
              <a:gdLst/>
              <a:ahLst/>
              <a:cxnLst/>
              <a:rect l="l" t="t" r="r" b="b"/>
              <a:pathLst>
                <a:path w="5353050">
                  <a:moveTo>
                    <a:pt x="0" y="0"/>
                  </a:moveTo>
                  <a:lnTo>
                    <a:pt x="5352796" y="0"/>
                  </a:lnTo>
                </a:path>
              </a:pathLst>
            </a:custGeom>
            <a:ln w="3175">
              <a:solidFill>
                <a:srgbClr val="39BB9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96600" y="4368154"/>
              <a:ext cx="5353050" cy="0"/>
            </a:xfrm>
            <a:custGeom>
              <a:avLst/>
              <a:gdLst/>
              <a:ahLst/>
              <a:cxnLst/>
              <a:rect l="l" t="t" r="r" b="b"/>
              <a:pathLst>
                <a:path w="5353050">
                  <a:moveTo>
                    <a:pt x="0" y="0"/>
                  </a:moveTo>
                  <a:lnTo>
                    <a:pt x="5352796" y="0"/>
                  </a:lnTo>
                </a:path>
              </a:pathLst>
            </a:custGeom>
            <a:ln w="3175">
              <a:solidFill>
                <a:srgbClr val="39BB9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96600" y="4749477"/>
              <a:ext cx="5353050" cy="0"/>
            </a:xfrm>
            <a:custGeom>
              <a:avLst/>
              <a:gdLst/>
              <a:ahLst/>
              <a:cxnLst/>
              <a:rect l="l" t="t" r="r" b="b"/>
              <a:pathLst>
                <a:path w="5353050">
                  <a:moveTo>
                    <a:pt x="0" y="0"/>
                  </a:moveTo>
                  <a:lnTo>
                    <a:pt x="5352796" y="0"/>
                  </a:lnTo>
                </a:path>
              </a:pathLst>
            </a:custGeom>
            <a:ln w="3175">
              <a:solidFill>
                <a:srgbClr val="39BB9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6167201" y="3453263"/>
            <a:ext cx="5353050" cy="1776095"/>
            <a:chOff x="6167201" y="3453263"/>
            <a:chExt cx="5353050" cy="1776095"/>
          </a:xfrm>
        </p:grpSpPr>
        <p:sp>
          <p:nvSpPr>
            <p:cNvPr id="28" name="object 28"/>
            <p:cNvSpPr/>
            <p:nvPr/>
          </p:nvSpPr>
          <p:spPr>
            <a:xfrm>
              <a:off x="6174713" y="3460775"/>
              <a:ext cx="5337810" cy="1760855"/>
            </a:xfrm>
            <a:custGeom>
              <a:avLst/>
              <a:gdLst/>
              <a:ahLst/>
              <a:cxnLst/>
              <a:rect l="l" t="t" r="r" b="b"/>
              <a:pathLst>
                <a:path w="5337809" h="1760854">
                  <a:moveTo>
                    <a:pt x="0" y="0"/>
                  </a:moveTo>
                  <a:lnTo>
                    <a:pt x="0" y="1580476"/>
                  </a:lnTo>
                  <a:lnTo>
                    <a:pt x="6437" y="1628391"/>
                  </a:lnTo>
                  <a:lnTo>
                    <a:pt x="24604" y="1671446"/>
                  </a:lnTo>
                  <a:lnTo>
                    <a:pt x="52784" y="1707924"/>
                  </a:lnTo>
                  <a:lnTo>
                    <a:pt x="89259" y="1736107"/>
                  </a:lnTo>
                  <a:lnTo>
                    <a:pt x="132312" y="1754276"/>
                  </a:lnTo>
                  <a:lnTo>
                    <a:pt x="180225" y="1760715"/>
                  </a:lnTo>
                  <a:lnTo>
                    <a:pt x="5157546" y="1760715"/>
                  </a:lnTo>
                  <a:lnTo>
                    <a:pt x="5205459" y="1754276"/>
                  </a:lnTo>
                  <a:lnTo>
                    <a:pt x="5248512" y="1736107"/>
                  </a:lnTo>
                  <a:lnTo>
                    <a:pt x="5284987" y="1707924"/>
                  </a:lnTo>
                  <a:lnTo>
                    <a:pt x="5313167" y="1671446"/>
                  </a:lnTo>
                  <a:lnTo>
                    <a:pt x="5331334" y="1628391"/>
                  </a:lnTo>
                  <a:lnTo>
                    <a:pt x="5337771" y="1580476"/>
                  </a:lnTo>
                  <a:lnTo>
                    <a:pt x="5337771" y="0"/>
                  </a:lnTo>
                  <a:lnTo>
                    <a:pt x="0" y="0"/>
                  </a:lnTo>
                  <a:close/>
                </a:path>
              </a:pathLst>
            </a:custGeom>
            <a:ln w="15024">
              <a:solidFill>
                <a:srgbClr val="0068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167204" y="3953122"/>
              <a:ext cx="5353050" cy="0"/>
            </a:xfrm>
            <a:custGeom>
              <a:avLst/>
              <a:gdLst/>
              <a:ahLst/>
              <a:cxnLst/>
              <a:rect l="l" t="t" r="r" b="b"/>
              <a:pathLst>
                <a:path w="5353050">
                  <a:moveTo>
                    <a:pt x="0" y="0"/>
                  </a:moveTo>
                  <a:lnTo>
                    <a:pt x="5352796" y="0"/>
                  </a:lnTo>
                </a:path>
              </a:pathLst>
            </a:custGeom>
            <a:ln w="3175">
              <a:solidFill>
                <a:srgbClr val="0068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167204" y="4368154"/>
              <a:ext cx="5353050" cy="0"/>
            </a:xfrm>
            <a:custGeom>
              <a:avLst/>
              <a:gdLst/>
              <a:ahLst/>
              <a:cxnLst/>
              <a:rect l="l" t="t" r="r" b="b"/>
              <a:pathLst>
                <a:path w="5353050">
                  <a:moveTo>
                    <a:pt x="0" y="0"/>
                  </a:moveTo>
                  <a:lnTo>
                    <a:pt x="5352796" y="0"/>
                  </a:lnTo>
                </a:path>
              </a:pathLst>
            </a:custGeom>
            <a:ln w="3175">
              <a:solidFill>
                <a:srgbClr val="0068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167204" y="4749477"/>
              <a:ext cx="5353050" cy="0"/>
            </a:xfrm>
            <a:custGeom>
              <a:avLst/>
              <a:gdLst/>
              <a:ahLst/>
              <a:cxnLst/>
              <a:rect l="l" t="t" r="r" b="b"/>
              <a:pathLst>
                <a:path w="5353050">
                  <a:moveTo>
                    <a:pt x="0" y="0"/>
                  </a:moveTo>
                  <a:lnTo>
                    <a:pt x="5352796" y="0"/>
                  </a:lnTo>
                </a:path>
              </a:pathLst>
            </a:custGeom>
            <a:ln w="3175">
              <a:solidFill>
                <a:srgbClr val="0068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Holder 4">
            <a:extLst>
              <a:ext uri="{FF2B5EF4-FFF2-40B4-BE49-F238E27FC236}">
                <a16:creationId xmlns:a16="http://schemas.microsoft.com/office/drawing/2014/main" id="{E0F7A302-9E4E-0949-9B1E-A908EB87E75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760641" y="6370415"/>
            <a:ext cx="437042" cy="184666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B6F15528-21DE-4FAA-801E-634DDDAF4B2B}" type="slidenum">
              <a:rPr sz="1200">
                <a:solidFill>
                  <a:srgbClr val="00669A"/>
                </a:solidFill>
                <a:latin typeface="Source Sans Pro" panose="020B0503030403020204" pitchFamily="34" charset="0"/>
              </a:rPr>
              <a:pPr algn="ctr"/>
              <a:t>17</a:t>
            </a:fld>
            <a:endParaRPr sz="1200" dirty="0">
              <a:solidFill>
                <a:srgbClr val="00669A"/>
              </a:solidFill>
              <a:latin typeface="Source Sans Pro" panose="020B0503030403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2"/>
          <p:cNvSpPr txBox="1"/>
          <p:nvPr/>
        </p:nvSpPr>
        <p:spPr>
          <a:xfrm>
            <a:off x="697585" y="3429000"/>
            <a:ext cx="3399154" cy="693420"/>
          </a:xfrm>
          <a:prstGeom prst="rect">
            <a:avLst/>
          </a:prstGeom>
          <a:solidFill>
            <a:srgbClr val="EEF7F3"/>
          </a:solidFill>
        </p:spPr>
        <p:txBody>
          <a:bodyPr vert="horz" wrap="square" lIns="0" tIns="100965" rIns="0" bIns="0" rtlCol="0" anchor="ctr">
            <a:noAutofit/>
          </a:bodyPr>
          <a:lstStyle/>
          <a:p>
            <a:pPr marL="1044575">
              <a:lnSpc>
                <a:spcPct val="100000"/>
              </a:lnSpc>
              <a:spcBef>
                <a:spcPts val="795"/>
              </a:spcBef>
            </a:pPr>
            <a:r>
              <a:rPr sz="1500" b="1" spc="-10" dirty="0">
                <a:solidFill>
                  <a:srgbClr val="163E6A"/>
                </a:solidFill>
                <a:latin typeface="Source Sans Pro"/>
                <a:cs typeface="Source Sans Pro"/>
              </a:rPr>
              <a:t>Werforganisatie</a:t>
            </a:r>
            <a:endParaRPr sz="1500" dirty="0">
              <a:latin typeface="Source Sans Pro"/>
              <a:cs typeface="Source Sans Pro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97585" y="4706988"/>
            <a:ext cx="3399154" cy="555280"/>
          </a:xfrm>
          <a:prstGeom prst="rect">
            <a:avLst/>
          </a:prstGeom>
          <a:solidFill>
            <a:srgbClr val="EEF7F3"/>
          </a:solidFill>
        </p:spPr>
        <p:txBody>
          <a:bodyPr vert="horz" wrap="square" lIns="0" tIns="92710" rIns="0" bIns="0" rtlCol="0">
            <a:spAutoFit/>
          </a:bodyPr>
          <a:lstStyle/>
          <a:p>
            <a:pPr marL="55880" algn="ctr">
              <a:spcBef>
                <a:spcPts val="795"/>
              </a:spcBef>
            </a:pPr>
            <a:r>
              <a:rPr lang="nl-BE" sz="1500" b="1" dirty="0">
                <a:solidFill>
                  <a:srgbClr val="163E6A"/>
                </a:solidFill>
                <a:latin typeface="Source Sans Pro"/>
              </a:rPr>
              <a:t>Marketing- en </a:t>
            </a:r>
          </a:p>
          <a:p>
            <a:pPr marL="55880" algn="ctr"/>
            <a:r>
              <a:rPr lang="nl-BE" sz="1500" b="1" dirty="0">
                <a:solidFill>
                  <a:srgbClr val="163E6A"/>
                </a:solidFill>
                <a:latin typeface="Source Sans Pro"/>
              </a:rPr>
              <a:t>communicatiesupport</a:t>
            </a:r>
            <a:endParaRPr sz="1500" b="1" dirty="0">
              <a:solidFill>
                <a:srgbClr val="163E6A"/>
              </a:solidFill>
              <a:latin typeface="Source Sans Pro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388688" y="3429000"/>
            <a:ext cx="3399154" cy="693420"/>
          </a:xfrm>
          <a:prstGeom prst="rect">
            <a:avLst/>
          </a:prstGeom>
          <a:solidFill>
            <a:srgbClr val="EEF7F3"/>
          </a:solidFill>
        </p:spPr>
        <p:txBody>
          <a:bodyPr vert="horz" wrap="square" lIns="0" tIns="100965" rIns="0" bIns="0" rtlCol="0" anchor="ctr">
            <a:noAutofit/>
          </a:bodyPr>
          <a:lstStyle/>
          <a:p>
            <a:pPr marL="55880" algn="ctr">
              <a:lnSpc>
                <a:spcPct val="100000"/>
              </a:lnSpc>
              <a:spcBef>
                <a:spcPts val="795"/>
              </a:spcBef>
            </a:pPr>
            <a:r>
              <a:rPr sz="1500" b="1" dirty="0">
                <a:solidFill>
                  <a:srgbClr val="163E6A"/>
                </a:solidFill>
                <a:latin typeface="Source Sans Pro"/>
                <a:cs typeface="Source Sans Pro"/>
              </a:rPr>
              <a:t>Bouw</a:t>
            </a:r>
            <a:endParaRPr sz="1500" dirty="0">
              <a:latin typeface="Source Sans Pro"/>
              <a:cs typeface="Source Sans Pro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373208" y="4707000"/>
            <a:ext cx="3390648" cy="555268"/>
          </a:xfrm>
          <a:prstGeom prst="rect">
            <a:avLst/>
          </a:prstGeom>
          <a:solidFill>
            <a:srgbClr val="EEF7F3"/>
          </a:solidFill>
        </p:spPr>
        <p:txBody>
          <a:bodyPr vert="horz" wrap="square" lIns="0" tIns="92710" rIns="0" bIns="0" rtlCol="0" anchor="ctr">
            <a:noAutofit/>
          </a:bodyPr>
          <a:lstStyle/>
          <a:p>
            <a:pPr marL="11113" algn="ctr">
              <a:lnSpc>
                <a:spcPct val="100000"/>
              </a:lnSpc>
              <a:spcBef>
                <a:spcPts val="730"/>
              </a:spcBef>
            </a:pPr>
            <a:r>
              <a:rPr lang="nl-BE" sz="1500" b="1" spc="-10" dirty="0">
                <a:solidFill>
                  <a:srgbClr val="163E6A"/>
                </a:solidFill>
                <a:latin typeface="Source Sans Pro"/>
                <a:cs typeface="Source Sans Pro"/>
              </a:rPr>
              <a:t>Facility Management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8157237" y="3437062"/>
            <a:ext cx="3464560" cy="693420"/>
          </a:xfrm>
          <a:prstGeom prst="rect">
            <a:avLst/>
          </a:prstGeom>
          <a:solidFill>
            <a:srgbClr val="EEF7F3"/>
          </a:solidFill>
        </p:spPr>
        <p:txBody>
          <a:bodyPr vert="horz" wrap="square" lIns="0" tIns="75565" rIns="0" bIns="0" rtlCol="0">
            <a:noAutofit/>
          </a:bodyPr>
          <a:lstStyle/>
          <a:p>
            <a:pPr marL="1243330" marR="563245" indent="-641350">
              <a:lnSpc>
                <a:spcPct val="111100"/>
              </a:lnSpc>
              <a:spcBef>
                <a:spcPts val="595"/>
              </a:spcBef>
            </a:pPr>
            <a:r>
              <a:rPr sz="1500" b="1" dirty="0">
                <a:solidFill>
                  <a:srgbClr val="163E6A"/>
                </a:solidFill>
                <a:latin typeface="Source Sans Pro"/>
                <a:cs typeface="Source Sans Pro"/>
              </a:rPr>
              <a:t>In</a:t>
            </a:r>
            <a:r>
              <a:rPr sz="1500" b="1" spc="-30" dirty="0">
                <a:solidFill>
                  <a:srgbClr val="163E6A"/>
                </a:solidFill>
                <a:latin typeface="Source Sans Pro"/>
                <a:cs typeface="Source Sans Pro"/>
              </a:rPr>
              <a:t>g</a:t>
            </a:r>
            <a:r>
              <a:rPr sz="1500" b="1" dirty="0">
                <a:solidFill>
                  <a:srgbClr val="163E6A"/>
                </a:solidFill>
                <a:latin typeface="Source Sans Pro"/>
                <a:cs typeface="Source Sans Pro"/>
              </a:rPr>
              <a:t>enieu</a:t>
            </a:r>
            <a:r>
              <a:rPr sz="1500" b="1" spc="-15" dirty="0">
                <a:solidFill>
                  <a:srgbClr val="163E6A"/>
                </a:solidFill>
                <a:latin typeface="Source Sans Pro"/>
                <a:cs typeface="Source Sans Pro"/>
              </a:rPr>
              <a:t>r</a:t>
            </a:r>
            <a:r>
              <a:rPr sz="1500" b="1" dirty="0">
                <a:solidFill>
                  <a:srgbClr val="163E6A"/>
                </a:solidFill>
                <a:latin typeface="Source Sans Pro"/>
                <a:cs typeface="Source Sans Pro"/>
              </a:rPr>
              <a:t>s</a:t>
            </a:r>
            <a:r>
              <a:rPr sz="1500" b="1" spc="-15" dirty="0">
                <a:solidFill>
                  <a:srgbClr val="163E6A"/>
                </a:solidFill>
                <a:latin typeface="Source Sans Pro"/>
                <a:cs typeface="Source Sans Pro"/>
              </a:rPr>
              <a:t>we</a:t>
            </a:r>
            <a:r>
              <a:rPr sz="1500" b="1" spc="-30" dirty="0">
                <a:solidFill>
                  <a:srgbClr val="163E6A"/>
                </a:solidFill>
                <a:latin typeface="Source Sans Pro"/>
                <a:cs typeface="Source Sans Pro"/>
              </a:rPr>
              <a:t>t</a:t>
            </a:r>
            <a:r>
              <a:rPr sz="1500" b="1" dirty="0">
                <a:solidFill>
                  <a:srgbClr val="163E6A"/>
                </a:solidFill>
                <a:latin typeface="Source Sans Pro"/>
                <a:cs typeface="Source Sans Pro"/>
              </a:rPr>
              <a:t>enschappen:  </a:t>
            </a:r>
            <a:r>
              <a:rPr sz="1500" b="1" spc="-5" dirty="0">
                <a:solidFill>
                  <a:srgbClr val="163E6A"/>
                </a:solidFill>
                <a:latin typeface="Source Sans Pro"/>
                <a:cs typeface="Source Sans Pro"/>
              </a:rPr>
              <a:t>Bouwkunde</a:t>
            </a:r>
            <a:endParaRPr sz="1500" dirty="0">
              <a:latin typeface="Source Sans Pro"/>
              <a:cs typeface="Source Sans Pro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186347" y="4726249"/>
            <a:ext cx="3464560" cy="555280"/>
          </a:xfrm>
          <a:prstGeom prst="rect">
            <a:avLst/>
          </a:prstGeom>
          <a:solidFill>
            <a:srgbClr val="EEF7F3"/>
          </a:solidFill>
        </p:spPr>
        <p:txBody>
          <a:bodyPr vert="horz" wrap="square" lIns="0" tIns="92710" rIns="0" bIns="0" rtlCol="0" anchor="ctr">
            <a:noAutofit/>
          </a:bodyPr>
          <a:lstStyle/>
          <a:p>
            <a:pPr marL="11113" algn="ctr">
              <a:spcBef>
                <a:spcPts val="730"/>
              </a:spcBef>
            </a:pPr>
            <a:r>
              <a:rPr lang="nl-BE" sz="1500" b="1" spc="-15" dirty="0">
                <a:solidFill>
                  <a:srgbClr val="163E6A"/>
                </a:solidFill>
                <a:latin typeface="Source Sans Pro"/>
                <a:cs typeface="Source Sans Pro"/>
              </a:rPr>
              <a:t>Organisatie en Management</a:t>
            </a:r>
            <a:endParaRPr lang="nl-BE" sz="1500" dirty="0">
              <a:latin typeface="Source Sans Pro"/>
              <a:cs typeface="Source Sans Pro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71527" y="223855"/>
            <a:ext cx="1105027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39469" algn="l"/>
                <a:tab pos="1178560" algn="l"/>
                <a:tab pos="2474595" algn="l"/>
                <a:tab pos="2814320" algn="l"/>
                <a:tab pos="5288280" algn="l"/>
                <a:tab pos="5628005" algn="l"/>
                <a:tab pos="6903720" algn="l"/>
                <a:tab pos="7243445" algn="l"/>
                <a:tab pos="8627745" algn="l"/>
                <a:tab pos="8967470" algn="l"/>
              </a:tabLst>
            </a:pPr>
            <a:r>
              <a:rPr sz="1300" b="1" dirty="0">
                <a:solidFill>
                  <a:srgbClr val="163E6A"/>
                </a:solidFill>
                <a:latin typeface="SourceSansPro-Semibold"/>
                <a:cs typeface="SourceSansPro-Semibold"/>
              </a:rPr>
              <a:t>ODISEE	|	</a:t>
            </a:r>
            <a:r>
              <a:rPr sz="1300" b="1" spc="-5" dirty="0">
                <a:solidFill>
                  <a:srgbClr val="163E6A"/>
                </a:solidFill>
                <a:latin typeface="SourceSansPro-Semibold"/>
                <a:cs typeface="SourceSansPro-Semibold"/>
              </a:rPr>
              <a:t>STUDIEKEUZE	</a:t>
            </a:r>
            <a:r>
              <a:rPr sz="1300" b="1" dirty="0">
                <a:solidFill>
                  <a:srgbClr val="163E6A"/>
                </a:solidFill>
                <a:latin typeface="SourceSansPro-Semibold"/>
                <a:cs typeface="SourceSansPro-Semibold"/>
              </a:rPr>
              <a:t>|	</a:t>
            </a:r>
            <a:r>
              <a:rPr sz="1300" b="1" spc="-5" dirty="0">
                <a:solidFill>
                  <a:srgbClr val="39BB9D"/>
                </a:solidFill>
                <a:latin typeface="SourceSansPro-Black"/>
                <a:cs typeface="SourceSansPro-Black"/>
              </a:rPr>
              <a:t>STRUCTUUR</a:t>
            </a:r>
            <a:r>
              <a:rPr sz="1300" b="1" spc="5" dirty="0">
                <a:solidFill>
                  <a:srgbClr val="39BB9D"/>
                </a:solidFill>
                <a:latin typeface="SourceSansPro-Black"/>
                <a:cs typeface="SourceSansPro-Black"/>
              </a:rPr>
              <a:t> </a:t>
            </a:r>
            <a:r>
              <a:rPr sz="1300" b="1" dirty="0">
                <a:solidFill>
                  <a:srgbClr val="39BB9D"/>
                </a:solidFill>
                <a:latin typeface="SourceSansPro-Black"/>
                <a:cs typeface="SourceSansPro-Black"/>
              </a:rPr>
              <a:t>EN</a:t>
            </a:r>
            <a:r>
              <a:rPr sz="1300" b="1" spc="10" dirty="0">
                <a:solidFill>
                  <a:srgbClr val="39BB9D"/>
                </a:solidFill>
                <a:latin typeface="SourceSansPro-Black"/>
                <a:cs typeface="SourceSansPro-Black"/>
              </a:rPr>
              <a:t> </a:t>
            </a:r>
            <a:r>
              <a:rPr sz="1300" b="1" spc="-15" dirty="0">
                <a:solidFill>
                  <a:srgbClr val="39BB9D"/>
                </a:solidFill>
                <a:latin typeface="SourceSansPro-Black"/>
                <a:cs typeface="SourceSansPro-Black"/>
              </a:rPr>
              <a:t>ORGANISATIE	</a:t>
            </a:r>
            <a:r>
              <a:rPr sz="1300" b="1" dirty="0">
                <a:solidFill>
                  <a:srgbClr val="163E6A"/>
                </a:solidFill>
                <a:latin typeface="SourceSansPro-Semibold"/>
                <a:cs typeface="SourceSansPro-Semibold"/>
              </a:rPr>
              <a:t>|	</a:t>
            </a:r>
            <a:r>
              <a:rPr sz="1300" b="1" spc="-5" dirty="0">
                <a:solidFill>
                  <a:srgbClr val="163E6A"/>
                </a:solidFill>
                <a:latin typeface="SourceSansPro-Semibold"/>
                <a:cs typeface="SourceSansPro-Semibold"/>
              </a:rPr>
              <a:t>VERSCHILLEN	</a:t>
            </a:r>
            <a:r>
              <a:rPr sz="1300" b="1" dirty="0">
                <a:solidFill>
                  <a:srgbClr val="163E6A"/>
                </a:solidFill>
                <a:latin typeface="SourceSansPro-Semibold"/>
                <a:cs typeface="SourceSansPro-Semibold"/>
              </a:rPr>
              <a:t>|	</a:t>
            </a:r>
            <a:r>
              <a:rPr sz="1300" b="1" spc="-10" dirty="0">
                <a:solidFill>
                  <a:srgbClr val="163E6A"/>
                </a:solidFill>
                <a:latin typeface="SourceSansPro-Semibold"/>
                <a:cs typeface="SourceSansPro-Semibold"/>
              </a:rPr>
              <a:t>STUDIESUCCES	</a:t>
            </a:r>
            <a:r>
              <a:rPr sz="1300" b="1" dirty="0">
                <a:solidFill>
                  <a:srgbClr val="163E6A"/>
                </a:solidFill>
                <a:latin typeface="SourceSansPro-Semibold"/>
                <a:cs typeface="SourceSansPro-Semibold"/>
              </a:rPr>
              <a:t>|	</a:t>
            </a:r>
            <a:r>
              <a:rPr sz="1300" b="1" spc="-5" dirty="0">
                <a:solidFill>
                  <a:srgbClr val="163E6A"/>
                </a:solidFill>
                <a:latin typeface="SourceSansPro-Semibold"/>
                <a:cs typeface="SourceSansPro-Semibold"/>
              </a:rPr>
              <a:t>STUDENTENVOORZIENINGEN</a:t>
            </a:r>
            <a:endParaRPr sz="1300">
              <a:latin typeface="SourceSansPro-Semibold"/>
              <a:cs typeface="SourceSansPro-Semibol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384003" y="513003"/>
            <a:ext cx="2179955" cy="72390"/>
          </a:xfrm>
          <a:custGeom>
            <a:avLst/>
            <a:gdLst/>
            <a:ahLst/>
            <a:cxnLst/>
            <a:rect l="l" t="t" r="r" b="b"/>
            <a:pathLst>
              <a:path w="2179954" h="72390">
                <a:moveTo>
                  <a:pt x="2179802" y="0"/>
                </a:moveTo>
                <a:lnTo>
                  <a:pt x="0" y="0"/>
                </a:lnTo>
                <a:lnTo>
                  <a:pt x="0" y="71996"/>
                </a:lnTo>
                <a:lnTo>
                  <a:pt x="2179802" y="71996"/>
                </a:lnTo>
                <a:lnTo>
                  <a:pt x="2179802" y="0"/>
                </a:lnTo>
                <a:close/>
              </a:path>
            </a:pathLst>
          </a:custGeom>
          <a:solidFill>
            <a:srgbClr val="39BB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20001" y="6374610"/>
            <a:ext cx="81280" cy="161925"/>
          </a:xfrm>
          <a:custGeom>
            <a:avLst/>
            <a:gdLst/>
            <a:ahLst/>
            <a:cxnLst/>
            <a:rect l="l" t="t" r="r" b="b"/>
            <a:pathLst>
              <a:path w="81279" h="161925">
                <a:moveTo>
                  <a:pt x="0" y="0"/>
                </a:moveTo>
                <a:lnTo>
                  <a:pt x="0" y="161518"/>
                </a:lnTo>
                <a:lnTo>
                  <a:pt x="80759" y="80759"/>
                </a:lnTo>
                <a:lnTo>
                  <a:pt x="0" y="0"/>
                </a:lnTo>
                <a:close/>
              </a:path>
            </a:pathLst>
          </a:custGeom>
          <a:solidFill>
            <a:srgbClr val="3DB5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311948" y="6148590"/>
            <a:ext cx="1208046" cy="3875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83900" y="1006266"/>
            <a:ext cx="26352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39BB9D"/>
                </a:solidFill>
              </a:rPr>
              <a:t>Voorbeelden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690244" y="2186111"/>
            <a:ext cx="3413760" cy="3367404"/>
            <a:chOff x="690244" y="2186111"/>
            <a:chExt cx="3413760" cy="3367404"/>
          </a:xfrm>
        </p:grpSpPr>
        <p:sp>
          <p:nvSpPr>
            <p:cNvPr id="8" name="object 8"/>
            <p:cNvSpPr/>
            <p:nvPr/>
          </p:nvSpPr>
          <p:spPr>
            <a:xfrm>
              <a:off x="696594" y="2192461"/>
              <a:ext cx="3401060" cy="390525"/>
            </a:xfrm>
            <a:custGeom>
              <a:avLst/>
              <a:gdLst/>
              <a:ahLst/>
              <a:cxnLst/>
              <a:rect l="l" t="t" r="r" b="b"/>
              <a:pathLst>
                <a:path w="3401060" h="390525">
                  <a:moveTo>
                    <a:pt x="3205924" y="0"/>
                  </a:moveTo>
                  <a:lnTo>
                    <a:pt x="195135" y="0"/>
                  </a:lnTo>
                  <a:lnTo>
                    <a:pt x="150392" y="5153"/>
                  </a:lnTo>
                  <a:lnTo>
                    <a:pt x="109319" y="19833"/>
                  </a:lnTo>
                  <a:lnTo>
                    <a:pt x="73087" y="42867"/>
                  </a:lnTo>
                  <a:lnTo>
                    <a:pt x="42868" y="73085"/>
                  </a:lnTo>
                  <a:lnTo>
                    <a:pt x="19833" y="109314"/>
                  </a:lnTo>
                  <a:lnTo>
                    <a:pt x="5153" y="150384"/>
                  </a:lnTo>
                  <a:lnTo>
                    <a:pt x="0" y="195122"/>
                  </a:lnTo>
                  <a:lnTo>
                    <a:pt x="0" y="390258"/>
                  </a:lnTo>
                  <a:lnTo>
                    <a:pt x="3401060" y="390258"/>
                  </a:lnTo>
                  <a:lnTo>
                    <a:pt x="3401060" y="195122"/>
                  </a:lnTo>
                  <a:lnTo>
                    <a:pt x="3395906" y="150384"/>
                  </a:lnTo>
                  <a:lnTo>
                    <a:pt x="3381226" y="109314"/>
                  </a:lnTo>
                  <a:lnTo>
                    <a:pt x="3358191" y="73085"/>
                  </a:lnTo>
                  <a:lnTo>
                    <a:pt x="3327972" y="42867"/>
                  </a:lnTo>
                  <a:lnTo>
                    <a:pt x="3291740" y="19833"/>
                  </a:lnTo>
                  <a:lnTo>
                    <a:pt x="3250667" y="5153"/>
                  </a:lnTo>
                  <a:lnTo>
                    <a:pt x="3205924" y="0"/>
                  </a:lnTo>
                  <a:close/>
                </a:path>
              </a:pathLst>
            </a:custGeom>
            <a:solidFill>
              <a:srgbClr val="39BB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96594" y="2192461"/>
              <a:ext cx="3401060" cy="390525"/>
            </a:xfrm>
            <a:custGeom>
              <a:avLst/>
              <a:gdLst/>
              <a:ahLst/>
              <a:cxnLst/>
              <a:rect l="l" t="t" r="r" b="b"/>
              <a:pathLst>
                <a:path w="3401060" h="390525">
                  <a:moveTo>
                    <a:pt x="195135" y="0"/>
                  </a:moveTo>
                  <a:lnTo>
                    <a:pt x="150392" y="5153"/>
                  </a:lnTo>
                  <a:lnTo>
                    <a:pt x="109319" y="19833"/>
                  </a:lnTo>
                  <a:lnTo>
                    <a:pt x="73087" y="42867"/>
                  </a:lnTo>
                  <a:lnTo>
                    <a:pt x="42868" y="73085"/>
                  </a:lnTo>
                  <a:lnTo>
                    <a:pt x="19833" y="109314"/>
                  </a:lnTo>
                  <a:lnTo>
                    <a:pt x="5153" y="150384"/>
                  </a:lnTo>
                  <a:lnTo>
                    <a:pt x="0" y="195122"/>
                  </a:lnTo>
                  <a:lnTo>
                    <a:pt x="0" y="390258"/>
                  </a:lnTo>
                  <a:lnTo>
                    <a:pt x="3401060" y="390258"/>
                  </a:lnTo>
                  <a:lnTo>
                    <a:pt x="3401060" y="195122"/>
                  </a:lnTo>
                  <a:lnTo>
                    <a:pt x="3395906" y="150384"/>
                  </a:lnTo>
                  <a:lnTo>
                    <a:pt x="3381226" y="109314"/>
                  </a:lnTo>
                  <a:lnTo>
                    <a:pt x="3358191" y="73085"/>
                  </a:lnTo>
                  <a:lnTo>
                    <a:pt x="3327972" y="42867"/>
                  </a:lnTo>
                  <a:lnTo>
                    <a:pt x="3291740" y="19833"/>
                  </a:lnTo>
                  <a:lnTo>
                    <a:pt x="3250667" y="5153"/>
                  </a:lnTo>
                  <a:lnTo>
                    <a:pt x="3205924" y="0"/>
                  </a:lnTo>
                  <a:lnTo>
                    <a:pt x="195135" y="0"/>
                  </a:lnTo>
                  <a:close/>
                </a:path>
              </a:pathLst>
            </a:custGeom>
            <a:ln w="12699">
              <a:solidFill>
                <a:srgbClr val="39BB9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96605" y="2529917"/>
              <a:ext cx="3401060" cy="3016885"/>
            </a:xfrm>
            <a:custGeom>
              <a:avLst/>
              <a:gdLst/>
              <a:ahLst/>
              <a:cxnLst/>
              <a:rect l="l" t="t" r="r" b="b"/>
              <a:pathLst>
                <a:path w="3401060" h="3016885">
                  <a:moveTo>
                    <a:pt x="3175495" y="3016732"/>
                  </a:moveTo>
                  <a:lnTo>
                    <a:pt x="3216036" y="3012366"/>
                  </a:lnTo>
                  <a:lnTo>
                    <a:pt x="3254194" y="2999779"/>
                  </a:lnTo>
                  <a:lnTo>
                    <a:pt x="3289332" y="2979735"/>
                  </a:lnTo>
                  <a:lnTo>
                    <a:pt x="3320812" y="2953001"/>
                  </a:lnTo>
                  <a:lnTo>
                    <a:pt x="3347997" y="2920341"/>
                  </a:lnTo>
                  <a:lnTo>
                    <a:pt x="3370251" y="2882520"/>
                  </a:lnTo>
                  <a:lnTo>
                    <a:pt x="3386935" y="2840305"/>
                  </a:lnTo>
                  <a:lnTo>
                    <a:pt x="3397413" y="2794461"/>
                  </a:lnTo>
                  <a:lnTo>
                    <a:pt x="3401047" y="2745752"/>
                  </a:lnTo>
                  <a:lnTo>
                    <a:pt x="3401047" y="0"/>
                  </a:lnTo>
                  <a:lnTo>
                    <a:pt x="0" y="0"/>
                  </a:lnTo>
                  <a:lnTo>
                    <a:pt x="0" y="2745752"/>
                  </a:lnTo>
                  <a:lnTo>
                    <a:pt x="3633" y="2794461"/>
                  </a:lnTo>
                  <a:lnTo>
                    <a:pt x="14110" y="2840305"/>
                  </a:lnTo>
                  <a:lnTo>
                    <a:pt x="30792" y="2882520"/>
                  </a:lnTo>
                  <a:lnTo>
                    <a:pt x="53044" y="2920341"/>
                  </a:lnTo>
                  <a:lnTo>
                    <a:pt x="80227" y="2953001"/>
                  </a:lnTo>
                  <a:lnTo>
                    <a:pt x="111705" y="2979735"/>
                  </a:lnTo>
                  <a:lnTo>
                    <a:pt x="146841" y="2999779"/>
                  </a:lnTo>
                  <a:lnTo>
                    <a:pt x="184998" y="3012366"/>
                  </a:lnTo>
                  <a:lnTo>
                    <a:pt x="225539" y="3016732"/>
                  </a:lnTo>
                  <a:lnTo>
                    <a:pt x="3175495" y="3016732"/>
                  </a:lnTo>
                  <a:close/>
                </a:path>
              </a:pathLst>
            </a:custGeom>
            <a:ln w="12700">
              <a:solidFill>
                <a:srgbClr val="39BB9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4388677" y="2186111"/>
            <a:ext cx="3416300" cy="3367404"/>
            <a:chOff x="4388677" y="2186111"/>
            <a:chExt cx="3416300" cy="3367404"/>
          </a:xfrm>
        </p:grpSpPr>
        <p:sp>
          <p:nvSpPr>
            <p:cNvPr id="12" name="object 12"/>
            <p:cNvSpPr/>
            <p:nvPr/>
          </p:nvSpPr>
          <p:spPr>
            <a:xfrm>
              <a:off x="4395027" y="2192461"/>
              <a:ext cx="3403600" cy="390525"/>
            </a:xfrm>
            <a:custGeom>
              <a:avLst/>
              <a:gdLst/>
              <a:ahLst/>
              <a:cxnLst/>
              <a:rect l="l" t="t" r="r" b="b"/>
              <a:pathLst>
                <a:path w="3403600" h="390525">
                  <a:moveTo>
                    <a:pt x="3208007" y="0"/>
                  </a:moveTo>
                  <a:lnTo>
                    <a:pt x="195135" y="0"/>
                  </a:lnTo>
                  <a:lnTo>
                    <a:pt x="150392" y="5153"/>
                  </a:lnTo>
                  <a:lnTo>
                    <a:pt x="109319" y="19833"/>
                  </a:lnTo>
                  <a:lnTo>
                    <a:pt x="73087" y="42867"/>
                  </a:lnTo>
                  <a:lnTo>
                    <a:pt x="42868" y="73085"/>
                  </a:lnTo>
                  <a:lnTo>
                    <a:pt x="19833" y="109314"/>
                  </a:lnTo>
                  <a:lnTo>
                    <a:pt x="5153" y="150384"/>
                  </a:lnTo>
                  <a:lnTo>
                    <a:pt x="0" y="195122"/>
                  </a:lnTo>
                  <a:lnTo>
                    <a:pt x="0" y="390258"/>
                  </a:lnTo>
                  <a:lnTo>
                    <a:pt x="3403142" y="390258"/>
                  </a:lnTo>
                  <a:lnTo>
                    <a:pt x="3403142" y="195122"/>
                  </a:lnTo>
                  <a:lnTo>
                    <a:pt x="3397989" y="150384"/>
                  </a:lnTo>
                  <a:lnTo>
                    <a:pt x="3383309" y="109314"/>
                  </a:lnTo>
                  <a:lnTo>
                    <a:pt x="3360274" y="73085"/>
                  </a:lnTo>
                  <a:lnTo>
                    <a:pt x="3330055" y="42867"/>
                  </a:lnTo>
                  <a:lnTo>
                    <a:pt x="3293823" y="19833"/>
                  </a:lnTo>
                  <a:lnTo>
                    <a:pt x="3252750" y="5153"/>
                  </a:lnTo>
                  <a:lnTo>
                    <a:pt x="3208007" y="0"/>
                  </a:lnTo>
                  <a:close/>
                </a:path>
              </a:pathLst>
            </a:custGeom>
            <a:solidFill>
              <a:srgbClr val="0068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395027" y="2192461"/>
              <a:ext cx="3403600" cy="390525"/>
            </a:xfrm>
            <a:custGeom>
              <a:avLst/>
              <a:gdLst/>
              <a:ahLst/>
              <a:cxnLst/>
              <a:rect l="l" t="t" r="r" b="b"/>
              <a:pathLst>
                <a:path w="3403600" h="390525">
                  <a:moveTo>
                    <a:pt x="195135" y="0"/>
                  </a:moveTo>
                  <a:lnTo>
                    <a:pt x="150392" y="5153"/>
                  </a:lnTo>
                  <a:lnTo>
                    <a:pt x="109319" y="19833"/>
                  </a:lnTo>
                  <a:lnTo>
                    <a:pt x="73087" y="42867"/>
                  </a:lnTo>
                  <a:lnTo>
                    <a:pt x="42868" y="73085"/>
                  </a:lnTo>
                  <a:lnTo>
                    <a:pt x="19833" y="109314"/>
                  </a:lnTo>
                  <a:lnTo>
                    <a:pt x="5153" y="150384"/>
                  </a:lnTo>
                  <a:lnTo>
                    <a:pt x="0" y="195122"/>
                  </a:lnTo>
                  <a:lnTo>
                    <a:pt x="0" y="390258"/>
                  </a:lnTo>
                  <a:lnTo>
                    <a:pt x="3403142" y="390258"/>
                  </a:lnTo>
                  <a:lnTo>
                    <a:pt x="3403142" y="195122"/>
                  </a:lnTo>
                  <a:lnTo>
                    <a:pt x="3397989" y="150384"/>
                  </a:lnTo>
                  <a:lnTo>
                    <a:pt x="3383309" y="109314"/>
                  </a:lnTo>
                  <a:lnTo>
                    <a:pt x="3360274" y="73085"/>
                  </a:lnTo>
                  <a:lnTo>
                    <a:pt x="3330055" y="42867"/>
                  </a:lnTo>
                  <a:lnTo>
                    <a:pt x="3293823" y="19833"/>
                  </a:lnTo>
                  <a:lnTo>
                    <a:pt x="3252750" y="5153"/>
                  </a:lnTo>
                  <a:lnTo>
                    <a:pt x="3208007" y="0"/>
                  </a:lnTo>
                  <a:lnTo>
                    <a:pt x="195135" y="0"/>
                  </a:lnTo>
                  <a:close/>
                </a:path>
              </a:pathLst>
            </a:custGeom>
            <a:ln w="12699">
              <a:solidFill>
                <a:srgbClr val="0068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395029" y="2529917"/>
              <a:ext cx="3403600" cy="3016885"/>
            </a:xfrm>
            <a:custGeom>
              <a:avLst/>
              <a:gdLst/>
              <a:ahLst/>
              <a:cxnLst/>
              <a:rect l="l" t="t" r="r" b="b"/>
              <a:pathLst>
                <a:path w="3403600" h="3016885">
                  <a:moveTo>
                    <a:pt x="3177451" y="3016732"/>
                  </a:moveTo>
                  <a:lnTo>
                    <a:pt x="3218017" y="3012366"/>
                  </a:lnTo>
                  <a:lnTo>
                    <a:pt x="3256198" y="2999779"/>
                  </a:lnTo>
                  <a:lnTo>
                    <a:pt x="3291358" y="2979735"/>
                  </a:lnTo>
                  <a:lnTo>
                    <a:pt x="3322857" y="2953001"/>
                  </a:lnTo>
                  <a:lnTo>
                    <a:pt x="3350060" y="2920341"/>
                  </a:lnTo>
                  <a:lnTo>
                    <a:pt x="3372327" y="2882520"/>
                  </a:lnTo>
                  <a:lnTo>
                    <a:pt x="3389022" y="2840305"/>
                  </a:lnTo>
                  <a:lnTo>
                    <a:pt x="3399506" y="2794461"/>
                  </a:lnTo>
                  <a:lnTo>
                    <a:pt x="3403142" y="2745752"/>
                  </a:lnTo>
                  <a:lnTo>
                    <a:pt x="3403142" y="0"/>
                  </a:lnTo>
                  <a:lnTo>
                    <a:pt x="0" y="0"/>
                  </a:lnTo>
                  <a:lnTo>
                    <a:pt x="0" y="2745752"/>
                  </a:lnTo>
                  <a:lnTo>
                    <a:pt x="3636" y="2794461"/>
                  </a:lnTo>
                  <a:lnTo>
                    <a:pt x="14119" y="2840305"/>
                  </a:lnTo>
                  <a:lnTo>
                    <a:pt x="30812" y="2882520"/>
                  </a:lnTo>
                  <a:lnTo>
                    <a:pt x="53078" y="2920341"/>
                  </a:lnTo>
                  <a:lnTo>
                    <a:pt x="80279" y="2953001"/>
                  </a:lnTo>
                  <a:lnTo>
                    <a:pt x="111778" y="2979735"/>
                  </a:lnTo>
                  <a:lnTo>
                    <a:pt x="146938" y="2999779"/>
                  </a:lnTo>
                  <a:lnTo>
                    <a:pt x="185122" y="3012366"/>
                  </a:lnTo>
                  <a:lnTo>
                    <a:pt x="225691" y="3016732"/>
                  </a:lnTo>
                  <a:lnTo>
                    <a:pt x="3177451" y="3016732"/>
                  </a:lnTo>
                  <a:close/>
                </a:path>
              </a:pathLst>
            </a:custGeom>
            <a:ln w="12700">
              <a:solidFill>
                <a:srgbClr val="0068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8045993" y="2186111"/>
            <a:ext cx="3474085" cy="3367404"/>
            <a:chOff x="8045993" y="2186111"/>
            <a:chExt cx="3474085" cy="3367404"/>
          </a:xfrm>
        </p:grpSpPr>
        <p:sp>
          <p:nvSpPr>
            <p:cNvPr id="16" name="object 16"/>
            <p:cNvSpPr/>
            <p:nvPr/>
          </p:nvSpPr>
          <p:spPr>
            <a:xfrm>
              <a:off x="8052343" y="2192461"/>
              <a:ext cx="3461385" cy="390525"/>
            </a:xfrm>
            <a:custGeom>
              <a:avLst/>
              <a:gdLst/>
              <a:ahLst/>
              <a:cxnLst/>
              <a:rect l="l" t="t" r="r" b="b"/>
              <a:pathLst>
                <a:path w="3461384" h="390525">
                  <a:moveTo>
                    <a:pt x="3266173" y="0"/>
                  </a:moveTo>
                  <a:lnTo>
                    <a:pt x="195135" y="0"/>
                  </a:lnTo>
                  <a:lnTo>
                    <a:pt x="150392" y="5153"/>
                  </a:lnTo>
                  <a:lnTo>
                    <a:pt x="109319" y="19833"/>
                  </a:lnTo>
                  <a:lnTo>
                    <a:pt x="73087" y="42867"/>
                  </a:lnTo>
                  <a:lnTo>
                    <a:pt x="42868" y="73085"/>
                  </a:lnTo>
                  <a:lnTo>
                    <a:pt x="19833" y="109314"/>
                  </a:lnTo>
                  <a:lnTo>
                    <a:pt x="5153" y="150384"/>
                  </a:lnTo>
                  <a:lnTo>
                    <a:pt x="0" y="195122"/>
                  </a:lnTo>
                  <a:lnTo>
                    <a:pt x="0" y="390258"/>
                  </a:lnTo>
                  <a:lnTo>
                    <a:pt x="3461308" y="390258"/>
                  </a:lnTo>
                  <a:lnTo>
                    <a:pt x="3461308" y="195122"/>
                  </a:lnTo>
                  <a:lnTo>
                    <a:pt x="3456155" y="150384"/>
                  </a:lnTo>
                  <a:lnTo>
                    <a:pt x="3441475" y="109314"/>
                  </a:lnTo>
                  <a:lnTo>
                    <a:pt x="3418440" y="73085"/>
                  </a:lnTo>
                  <a:lnTo>
                    <a:pt x="3388221" y="42867"/>
                  </a:lnTo>
                  <a:lnTo>
                    <a:pt x="3351989" y="19833"/>
                  </a:lnTo>
                  <a:lnTo>
                    <a:pt x="3310916" y="5153"/>
                  </a:lnTo>
                  <a:lnTo>
                    <a:pt x="3266173" y="0"/>
                  </a:lnTo>
                  <a:close/>
                </a:path>
              </a:pathLst>
            </a:custGeom>
            <a:solidFill>
              <a:srgbClr val="163E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052343" y="2192461"/>
              <a:ext cx="3461385" cy="390525"/>
            </a:xfrm>
            <a:custGeom>
              <a:avLst/>
              <a:gdLst/>
              <a:ahLst/>
              <a:cxnLst/>
              <a:rect l="l" t="t" r="r" b="b"/>
              <a:pathLst>
                <a:path w="3461384" h="390525">
                  <a:moveTo>
                    <a:pt x="195135" y="0"/>
                  </a:moveTo>
                  <a:lnTo>
                    <a:pt x="150392" y="5153"/>
                  </a:lnTo>
                  <a:lnTo>
                    <a:pt x="109319" y="19833"/>
                  </a:lnTo>
                  <a:lnTo>
                    <a:pt x="73087" y="42867"/>
                  </a:lnTo>
                  <a:lnTo>
                    <a:pt x="42868" y="73085"/>
                  </a:lnTo>
                  <a:lnTo>
                    <a:pt x="19833" y="109314"/>
                  </a:lnTo>
                  <a:lnTo>
                    <a:pt x="5153" y="150384"/>
                  </a:lnTo>
                  <a:lnTo>
                    <a:pt x="0" y="195122"/>
                  </a:lnTo>
                  <a:lnTo>
                    <a:pt x="0" y="390258"/>
                  </a:lnTo>
                  <a:lnTo>
                    <a:pt x="3461308" y="390258"/>
                  </a:lnTo>
                  <a:lnTo>
                    <a:pt x="3461308" y="195122"/>
                  </a:lnTo>
                  <a:lnTo>
                    <a:pt x="3456155" y="150384"/>
                  </a:lnTo>
                  <a:lnTo>
                    <a:pt x="3441475" y="109314"/>
                  </a:lnTo>
                  <a:lnTo>
                    <a:pt x="3418440" y="73085"/>
                  </a:lnTo>
                  <a:lnTo>
                    <a:pt x="3388221" y="42867"/>
                  </a:lnTo>
                  <a:lnTo>
                    <a:pt x="3351989" y="19833"/>
                  </a:lnTo>
                  <a:lnTo>
                    <a:pt x="3310916" y="5153"/>
                  </a:lnTo>
                  <a:lnTo>
                    <a:pt x="3266173" y="0"/>
                  </a:lnTo>
                  <a:lnTo>
                    <a:pt x="195135" y="0"/>
                  </a:lnTo>
                  <a:close/>
                </a:path>
              </a:pathLst>
            </a:custGeom>
            <a:ln w="12699">
              <a:solidFill>
                <a:srgbClr val="163E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052348" y="2529917"/>
              <a:ext cx="3461385" cy="3016885"/>
            </a:xfrm>
            <a:custGeom>
              <a:avLst/>
              <a:gdLst/>
              <a:ahLst/>
              <a:cxnLst/>
              <a:rect l="l" t="t" r="r" b="b"/>
              <a:pathLst>
                <a:path w="3461384" h="3016885">
                  <a:moveTo>
                    <a:pt x="3231756" y="3016732"/>
                  </a:moveTo>
                  <a:lnTo>
                    <a:pt x="3273016" y="3012366"/>
                  </a:lnTo>
                  <a:lnTo>
                    <a:pt x="3311850" y="2999779"/>
                  </a:lnTo>
                  <a:lnTo>
                    <a:pt x="3347609" y="2979735"/>
                  </a:lnTo>
                  <a:lnTo>
                    <a:pt x="3379645" y="2953001"/>
                  </a:lnTo>
                  <a:lnTo>
                    <a:pt x="3407311" y="2920341"/>
                  </a:lnTo>
                  <a:lnTo>
                    <a:pt x="3429957" y="2882520"/>
                  </a:lnTo>
                  <a:lnTo>
                    <a:pt x="3446935" y="2840305"/>
                  </a:lnTo>
                  <a:lnTo>
                    <a:pt x="3457597" y="2794461"/>
                  </a:lnTo>
                  <a:lnTo>
                    <a:pt x="3461296" y="2745752"/>
                  </a:lnTo>
                  <a:lnTo>
                    <a:pt x="3461296" y="0"/>
                  </a:lnTo>
                  <a:lnTo>
                    <a:pt x="0" y="0"/>
                  </a:lnTo>
                  <a:lnTo>
                    <a:pt x="0" y="2745752"/>
                  </a:lnTo>
                  <a:lnTo>
                    <a:pt x="3698" y="2794461"/>
                  </a:lnTo>
                  <a:lnTo>
                    <a:pt x="14360" y="2840305"/>
                  </a:lnTo>
                  <a:lnTo>
                    <a:pt x="31338" y="2882520"/>
                  </a:lnTo>
                  <a:lnTo>
                    <a:pt x="53984" y="2920341"/>
                  </a:lnTo>
                  <a:lnTo>
                    <a:pt x="81650" y="2953001"/>
                  </a:lnTo>
                  <a:lnTo>
                    <a:pt x="113686" y="2979735"/>
                  </a:lnTo>
                  <a:lnTo>
                    <a:pt x="149445" y="2999779"/>
                  </a:lnTo>
                  <a:lnTo>
                    <a:pt x="188279" y="3012366"/>
                  </a:lnTo>
                  <a:lnTo>
                    <a:pt x="229539" y="3016732"/>
                  </a:lnTo>
                  <a:lnTo>
                    <a:pt x="3231756" y="3016732"/>
                  </a:lnTo>
                  <a:close/>
                </a:path>
              </a:pathLst>
            </a:custGeom>
            <a:ln w="12700">
              <a:solidFill>
                <a:srgbClr val="163E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1254993" y="2249327"/>
            <a:ext cx="2268067" cy="101409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0"/>
              </a:spcBef>
            </a:pPr>
            <a:r>
              <a:rPr sz="1750" spc="-20" dirty="0">
                <a:solidFill>
                  <a:srgbClr val="FFFFFF"/>
                </a:solidFill>
                <a:latin typeface="Source Sans Pro"/>
                <a:cs typeface="Source Sans Pro"/>
              </a:rPr>
              <a:t>GRADUAATSOPLEIDING</a:t>
            </a:r>
            <a:endParaRPr sz="1750" dirty="0">
              <a:latin typeface="Source Sans Pro"/>
              <a:cs typeface="Source Sans Pro"/>
            </a:endParaRPr>
          </a:p>
          <a:p>
            <a:pPr marL="474345" marR="427355" algn="ctr">
              <a:lnSpc>
                <a:spcPct val="111100"/>
              </a:lnSpc>
              <a:spcBef>
                <a:spcPts val="1695"/>
              </a:spcBef>
            </a:pPr>
            <a:r>
              <a:rPr sz="1500" b="1" spc="-10" dirty="0">
                <a:solidFill>
                  <a:srgbClr val="163E6A"/>
                </a:solidFill>
                <a:latin typeface="Source Sans Pro"/>
                <a:cs typeface="Source Sans Pro"/>
              </a:rPr>
              <a:t>Accounting  </a:t>
            </a:r>
            <a:r>
              <a:rPr lang="nl-BE" sz="1500" b="1" spc="-10" dirty="0">
                <a:solidFill>
                  <a:srgbClr val="163E6A"/>
                </a:solidFill>
                <a:latin typeface="Source Sans Pro"/>
                <a:cs typeface="Source Sans Pro"/>
              </a:rPr>
              <a:t>A</a:t>
            </a:r>
            <a:r>
              <a:rPr sz="1500" b="1" dirty="0" err="1">
                <a:solidFill>
                  <a:srgbClr val="163E6A"/>
                </a:solidFill>
                <a:latin typeface="Source Sans Pro"/>
                <a:cs typeface="Source Sans Pro"/>
              </a:rPr>
              <a:t>dmini</a:t>
            </a:r>
            <a:r>
              <a:rPr sz="1500" b="1" spc="-30" dirty="0" err="1">
                <a:solidFill>
                  <a:srgbClr val="163E6A"/>
                </a:solidFill>
                <a:latin typeface="Source Sans Pro"/>
                <a:cs typeface="Source Sans Pro"/>
              </a:rPr>
              <a:t>s</a:t>
            </a:r>
            <a:r>
              <a:rPr sz="1500" b="1" dirty="0" err="1">
                <a:solidFill>
                  <a:srgbClr val="163E6A"/>
                </a:solidFill>
                <a:latin typeface="Source Sans Pro"/>
                <a:cs typeface="Source Sans Pro"/>
              </a:rPr>
              <a:t>t</a:t>
            </a:r>
            <a:r>
              <a:rPr sz="1500" b="1" spc="-45" dirty="0" err="1">
                <a:solidFill>
                  <a:srgbClr val="163E6A"/>
                </a:solidFill>
                <a:latin typeface="Source Sans Pro"/>
                <a:cs typeface="Source Sans Pro"/>
              </a:rPr>
              <a:t>r</a:t>
            </a:r>
            <a:r>
              <a:rPr sz="1500" b="1" spc="-30" dirty="0" err="1">
                <a:solidFill>
                  <a:srgbClr val="163E6A"/>
                </a:solidFill>
                <a:latin typeface="Source Sans Pro"/>
                <a:cs typeface="Source Sans Pro"/>
              </a:rPr>
              <a:t>a</a:t>
            </a:r>
            <a:r>
              <a:rPr sz="1500" b="1" dirty="0" err="1">
                <a:solidFill>
                  <a:srgbClr val="163E6A"/>
                </a:solidFill>
                <a:latin typeface="Source Sans Pro"/>
                <a:cs typeface="Source Sans Pro"/>
              </a:rPr>
              <a:t>tion</a:t>
            </a:r>
            <a:endParaRPr sz="1500" dirty="0">
              <a:latin typeface="Source Sans Pro"/>
              <a:cs typeface="Source Sans Pro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783953" y="2249327"/>
            <a:ext cx="2721257" cy="99738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0"/>
              </a:spcBef>
            </a:pPr>
            <a:r>
              <a:rPr sz="1750" spc="-10" dirty="0">
                <a:solidFill>
                  <a:srgbClr val="FFFFFF"/>
                </a:solidFill>
                <a:latin typeface="Source Sans Pro"/>
                <a:cs typeface="Source Sans Pro"/>
              </a:rPr>
              <a:t>PROFESSIONELE</a:t>
            </a:r>
            <a:r>
              <a:rPr sz="1750" spc="-2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1750" spc="-15" dirty="0">
                <a:solidFill>
                  <a:srgbClr val="FFFFFF"/>
                </a:solidFill>
                <a:latin typeface="Source Sans Pro"/>
                <a:cs typeface="Source Sans Pro"/>
              </a:rPr>
              <a:t>BACHELOR</a:t>
            </a:r>
            <a:endParaRPr sz="1750" dirty="0">
              <a:latin typeface="Source Sans Pro"/>
              <a:cs typeface="Source Sans Pro"/>
            </a:endParaRPr>
          </a:p>
          <a:p>
            <a:pPr marL="365125" marR="320040" algn="ctr">
              <a:lnSpc>
                <a:spcPct val="111100"/>
              </a:lnSpc>
              <a:spcBef>
                <a:spcPts val="1695"/>
              </a:spcBef>
            </a:pPr>
            <a:r>
              <a:rPr sz="1500" b="1" spc="-5" dirty="0">
                <a:solidFill>
                  <a:srgbClr val="163E6A"/>
                </a:solidFill>
                <a:latin typeface="Source Sans Pro"/>
                <a:cs typeface="Source Sans Pro"/>
              </a:rPr>
              <a:t>Bedrijfsmanagement </a:t>
            </a:r>
            <a:r>
              <a:rPr sz="1500" b="1" dirty="0">
                <a:solidFill>
                  <a:srgbClr val="163E6A"/>
                </a:solidFill>
                <a:latin typeface="Source Sans Pro"/>
                <a:cs typeface="Source Sans Pro"/>
              </a:rPr>
              <a:t>/  A</a:t>
            </a:r>
            <a:r>
              <a:rPr sz="1500" b="1" spc="-45" dirty="0">
                <a:solidFill>
                  <a:srgbClr val="163E6A"/>
                </a:solidFill>
                <a:latin typeface="Source Sans Pro"/>
                <a:cs typeface="Source Sans Pro"/>
              </a:rPr>
              <a:t>cc</a:t>
            </a:r>
            <a:r>
              <a:rPr sz="1500" b="1" dirty="0">
                <a:solidFill>
                  <a:srgbClr val="163E6A"/>
                </a:solidFill>
                <a:latin typeface="Source Sans Pro"/>
                <a:cs typeface="Source Sans Pro"/>
              </a:rPr>
              <a:t>oun</a:t>
            </a:r>
            <a:r>
              <a:rPr sz="1500" b="1" spc="-30" dirty="0">
                <a:solidFill>
                  <a:srgbClr val="163E6A"/>
                </a:solidFill>
                <a:latin typeface="Source Sans Pro"/>
                <a:cs typeface="Source Sans Pro"/>
              </a:rPr>
              <a:t>t</a:t>
            </a:r>
            <a:r>
              <a:rPr sz="1500" b="1" dirty="0">
                <a:solidFill>
                  <a:srgbClr val="163E6A"/>
                </a:solidFill>
                <a:latin typeface="Source Sans Pro"/>
                <a:cs typeface="Source Sans Pro"/>
              </a:rPr>
              <a:t>ancy-</a:t>
            </a:r>
            <a:r>
              <a:rPr lang="nl-BE" sz="1500" b="1" dirty="0">
                <a:solidFill>
                  <a:srgbClr val="163E6A"/>
                </a:solidFill>
                <a:latin typeface="Source Sans Pro"/>
                <a:cs typeface="Source Sans Pro"/>
              </a:rPr>
              <a:t>F</a:t>
            </a:r>
            <a:r>
              <a:rPr sz="1500" b="1" dirty="0" err="1">
                <a:solidFill>
                  <a:srgbClr val="163E6A"/>
                </a:solidFill>
                <a:latin typeface="Source Sans Pro"/>
                <a:cs typeface="Source Sans Pro"/>
              </a:rPr>
              <a:t>is</a:t>
            </a:r>
            <a:r>
              <a:rPr sz="1500" b="1" spc="-20" dirty="0" err="1">
                <a:solidFill>
                  <a:srgbClr val="163E6A"/>
                </a:solidFill>
                <a:latin typeface="Source Sans Pro"/>
                <a:cs typeface="Source Sans Pro"/>
              </a:rPr>
              <a:t>c</a:t>
            </a:r>
            <a:r>
              <a:rPr sz="1500" b="1" dirty="0" err="1">
                <a:solidFill>
                  <a:srgbClr val="163E6A"/>
                </a:solidFill>
                <a:latin typeface="Source Sans Pro"/>
                <a:cs typeface="Source Sans Pro"/>
              </a:rPr>
              <a:t>ali</a:t>
            </a:r>
            <a:r>
              <a:rPr sz="1500" b="1" spc="-30" dirty="0" err="1">
                <a:solidFill>
                  <a:srgbClr val="163E6A"/>
                </a:solidFill>
                <a:latin typeface="Source Sans Pro"/>
                <a:cs typeface="Source Sans Pro"/>
              </a:rPr>
              <a:t>t</a:t>
            </a:r>
            <a:r>
              <a:rPr sz="1500" b="1" dirty="0" err="1">
                <a:solidFill>
                  <a:srgbClr val="163E6A"/>
                </a:solidFill>
                <a:latin typeface="Source Sans Pro"/>
                <a:cs typeface="Source Sans Pro"/>
              </a:rPr>
              <a:t>eit</a:t>
            </a:r>
            <a:endParaRPr sz="1500" dirty="0">
              <a:latin typeface="Source Sans Pro"/>
              <a:cs typeface="Source Sans Pro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543441" y="2249327"/>
            <a:ext cx="2423160" cy="101409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750" spc="-10" dirty="0">
                <a:solidFill>
                  <a:srgbClr val="FFFFFF"/>
                </a:solidFill>
                <a:latin typeface="Source Sans Pro"/>
                <a:cs typeface="Source Sans Pro"/>
              </a:rPr>
              <a:t>ACADEMISCHE</a:t>
            </a:r>
            <a:r>
              <a:rPr sz="1750" spc="-30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1750" spc="-15" dirty="0">
                <a:solidFill>
                  <a:srgbClr val="FFFFFF"/>
                </a:solidFill>
                <a:latin typeface="Source Sans Pro"/>
                <a:cs typeface="Source Sans Pro"/>
              </a:rPr>
              <a:t>BACHELOR</a:t>
            </a:r>
            <a:endParaRPr sz="1750">
              <a:latin typeface="Source Sans Pro"/>
              <a:cs typeface="Source Sans Pro"/>
            </a:endParaRPr>
          </a:p>
          <a:p>
            <a:pPr marL="584835" marR="107950" indent="-373380">
              <a:lnSpc>
                <a:spcPct val="111100"/>
              </a:lnSpc>
              <a:spcBef>
                <a:spcPts val="1695"/>
              </a:spcBef>
            </a:pPr>
            <a:r>
              <a:rPr sz="1500" b="1" spc="-25" dirty="0">
                <a:solidFill>
                  <a:srgbClr val="163E6A"/>
                </a:solidFill>
                <a:latin typeface="Source Sans Pro"/>
                <a:cs typeface="Source Sans Pro"/>
              </a:rPr>
              <a:t>Toegepaste</a:t>
            </a:r>
            <a:r>
              <a:rPr sz="1500" b="1" spc="-80" dirty="0">
                <a:solidFill>
                  <a:srgbClr val="163E6A"/>
                </a:solidFill>
                <a:latin typeface="Source Sans Pro"/>
                <a:cs typeface="Source Sans Pro"/>
              </a:rPr>
              <a:t> </a:t>
            </a:r>
            <a:r>
              <a:rPr sz="1500" b="1" spc="-5" dirty="0">
                <a:solidFill>
                  <a:srgbClr val="163E6A"/>
                </a:solidFill>
                <a:latin typeface="Source Sans Pro"/>
                <a:cs typeface="Source Sans Pro"/>
              </a:rPr>
              <a:t>economische  wetenschappen</a:t>
            </a:r>
            <a:endParaRPr sz="1500">
              <a:latin typeface="Source Sans Pro"/>
              <a:cs typeface="Source Sans Pro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477230" y="4279347"/>
            <a:ext cx="1879600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5" dirty="0" err="1">
                <a:solidFill>
                  <a:srgbClr val="163E6A"/>
                </a:solidFill>
                <a:latin typeface="Source Sans Pro"/>
                <a:cs typeface="Source Sans Pro"/>
              </a:rPr>
              <a:t>Maatschappelijk</a:t>
            </a:r>
            <a:r>
              <a:rPr sz="1500" b="1" spc="-50" dirty="0">
                <a:solidFill>
                  <a:srgbClr val="163E6A"/>
                </a:solidFill>
                <a:latin typeface="Source Sans Pro"/>
                <a:cs typeface="Source Sans Pro"/>
              </a:rPr>
              <a:t> </a:t>
            </a:r>
            <a:r>
              <a:rPr lang="nl-BE" sz="1500" b="1" spc="-5" dirty="0">
                <a:solidFill>
                  <a:srgbClr val="163E6A"/>
                </a:solidFill>
                <a:latin typeface="Source Sans Pro"/>
                <a:cs typeface="Source Sans Pro"/>
              </a:rPr>
              <a:t>W</a:t>
            </a:r>
            <a:r>
              <a:rPr sz="1500" b="1" spc="-5" dirty="0" err="1">
                <a:solidFill>
                  <a:srgbClr val="163E6A"/>
                </a:solidFill>
                <a:latin typeface="Source Sans Pro"/>
                <a:cs typeface="Source Sans Pro"/>
              </a:rPr>
              <a:t>erk</a:t>
            </a:r>
            <a:endParaRPr sz="1500" dirty="0">
              <a:latin typeface="Source Sans Pro"/>
              <a:cs typeface="Source Sans Pro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564092" y="4279347"/>
            <a:ext cx="110490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163E6A"/>
                </a:solidFill>
                <a:latin typeface="Source Sans Pro"/>
                <a:cs typeface="Source Sans Pro"/>
              </a:rPr>
              <a:t>Sociaal</a:t>
            </a:r>
            <a:r>
              <a:rPr sz="1500" b="1" spc="-75" dirty="0">
                <a:solidFill>
                  <a:srgbClr val="163E6A"/>
                </a:solidFill>
                <a:latin typeface="Source Sans Pro"/>
                <a:cs typeface="Source Sans Pro"/>
              </a:rPr>
              <a:t> </a:t>
            </a:r>
            <a:r>
              <a:rPr sz="1500" b="1" spc="-5" dirty="0">
                <a:solidFill>
                  <a:srgbClr val="163E6A"/>
                </a:solidFill>
                <a:latin typeface="Source Sans Pro"/>
                <a:cs typeface="Source Sans Pro"/>
              </a:rPr>
              <a:t>werk</a:t>
            </a:r>
            <a:endParaRPr sz="1500" dirty="0">
              <a:latin typeface="Source Sans Pro"/>
              <a:cs typeface="Source Sans Pro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281678" y="4279347"/>
            <a:ext cx="104330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15" dirty="0">
                <a:solidFill>
                  <a:srgbClr val="163E6A"/>
                </a:solidFill>
                <a:latin typeface="Source Sans Pro"/>
                <a:cs typeface="Source Sans Pro"/>
              </a:rPr>
              <a:t>P</a:t>
            </a:r>
            <a:r>
              <a:rPr sz="1500" b="1" dirty="0">
                <a:solidFill>
                  <a:srgbClr val="163E6A"/>
                </a:solidFill>
                <a:latin typeface="Source Sans Pro"/>
                <a:cs typeface="Source Sans Pro"/>
              </a:rPr>
              <a:t>s</a:t>
            </a:r>
            <a:r>
              <a:rPr sz="1500" b="1" spc="-15" dirty="0">
                <a:solidFill>
                  <a:srgbClr val="163E6A"/>
                </a:solidFill>
                <a:latin typeface="Source Sans Pro"/>
                <a:cs typeface="Source Sans Pro"/>
              </a:rPr>
              <a:t>y</a:t>
            </a:r>
            <a:r>
              <a:rPr sz="1500" b="1" dirty="0">
                <a:solidFill>
                  <a:srgbClr val="163E6A"/>
                </a:solidFill>
                <a:latin typeface="Source Sans Pro"/>
                <a:cs typeface="Source Sans Pro"/>
              </a:rPr>
              <a:t>chologie</a:t>
            </a:r>
            <a:endParaRPr sz="1500" dirty="0">
              <a:latin typeface="Source Sans Pro"/>
              <a:cs typeface="Source Sans Pro"/>
            </a:endParaRPr>
          </a:p>
        </p:txBody>
      </p:sp>
      <p:sp>
        <p:nvSpPr>
          <p:cNvPr id="33" name="Holder 4">
            <a:extLst>
              <a:ext uri="{FF2B5EF4-FFF2-40B4-BE49-F238E27FC236}">
                <a16:creationId xmlns:a16="http://schemas.microsoft.com/office/drawing/2014/main" id="{DBC0A598-18DE-F147-B423-F31E006C021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760641" y="6370415"/>
            <a:ext cx="437042" cy="184666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B6F15528-21DE-4FAA-801E-634DDDAF4B2B}" type="slidenum">
              <a:rPr sz="1200">
                <a:solidFill>
                  <a:srgbClr val="00669A"/>
                </a:solidFill>
                <a:latin typeface="Source Sans Pro" panose="020B0503030403020204" pitchFamily="34" charset="0"/>
              </a:rPr>
              <a:pPr algn="ctr"/>
              <a:t>18</a:t>
            </a:fld>
            <a:endParaRPr sz="1200" dirty="0">
              <a:solidFill>
                <a:srgbClr val="00669A"/>
              </a:solidFill>
              <a:latin typeface="Source Sans Pro" panose="020B050303040302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3900" y="1906266"/>
            <a:ext cx="63817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nl-BE" spc="-25" dirty="0">
                <a:solidFill>
                  <a:srgbClr val="39BB9D"/>
                </a:solidFill>
              </a:rPr>
              <a:t>Vragen</a:t>
            </a:r>
            <a:r>
              <a:rPr spc="-25" dirty="0">
                <a:solidFill>
                  <a:srgbClr val="39BB9D"/>
                </a:solidFill>
              </a:rPr>
              <a:t>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3900" y="2665369"/>
            <a:ext cx="7545700" cy="1297791"/>
          </a:xfrm>
          <a:prstGeom prst="rect">
            <a:avLst/>
          </a:prstGeom>
        </p:spPr>
        <p:txBody>
          <a:bodyPr vert="horz" wrap="square" lIns="0" tIns="15748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240"/>
              </a:spcBef>
              <a:buChar char="•"/>
              <a:tabLst>
                <a:tab pos="240665" algn="l"/>
                <a:tab pos="241300" algn="l"/>
              </a:tabLst>
            </a:pPr>
            <a:r>
              <a:rPr lang="nl-BE" dirty="0">
                <a:latin typeface="Source Sans Pro"/>
                <a:cs typeface="Source Sans Pro"/>
                <a:hlinkClick r:id="rId2"/>
              </a:rPr>
              <a:t>https://www.onderwijskiezer.be/v2/hoger/hoger_graduaatsopleidingen.php</a:t>
            </a:r>
          </a:p>
          <a:p>
            <a:pPr marL="241300" indent="-228600">
              <a:lnSpc>
                <a:spcPct val="100000"/>
              </a:lnSpc>
              <a:spcBef>
                <a:spcPts val="1240"/>
              </a:spcBef>
              <a:buChar char="•"/>
              <a:tabLst>
                <a:tab pos="240665" algn="l"/>
                <a:tab pos="241300" algn="l"/>
              </a:tabLst>
            </a:pPr>
            <a:r>
              <a:rPr lang="nl-BE" dirty="0">
                <a:latin typeface="Source Sans Pro"/>
                <a:cs typeface="Source Sans Pro"/>
                <a:hlinkClick r:id="rId2"/>
              </a:rPr>
              <a:t> </a:t>
            </a:r>
            <a:r>
              <a:rPr lang="nl-BE" dirty="0">
                <a:latin typeface="Source Sans Pro"/>
                <a:cs typeface="Source Sans Pro"/>
                <a:hlinkClick r:id="rId3"/>
              </a:rPr>
              <a:t>https://www.odisee.be/graduaatsopleidingen</a:t>
            </a:r>
            <a:endParaRPr lang="nl-BE" dirty="0">
              <a:latin typeface="Source Sans Pro"/>
              <a:cs typeface="Source Sans Pro"/>
            </a:endParaRPr>
          </a:p>
          <a:p>
            <a:pPr marL="241300" indent="-228600">
              <a:lnSpc>
                <a:spcPct val="100000"/>
              </a:lnSpc>
              <a:spcBef>
                <a:spcPts val="1240"/>
              </a:spcBef>
              <a:buChar char="•"/>
              <a:tabLst>
                <a:tab pos="240665" algn="l"/>
                <a:tab pos="241300" algn="l"/>
              </a:tabLst>
            </a:pPr>
            <a:r>
              <a:rPr lang="nl-BE" sz="1800" dirty="0">
                <a:latin typeface="Source Sans Pro"/>
                <a:cs typeface="Source Sans Pro"/>
              </a:rPr>
              <a:t>Leen Smisdom – Inge De Schuyter </a:t>
            </a:r>
            <a:r>
              <a:rPr lang="nl-BE" sz="1800" dirty="0">
                <a:latin typeface="Source Sans Pro"/>
                <a:cs typeface="Source Sans Pro"/>
                <a:hlinkClick r:id="rId4"/>
              </a:rPr>
              <a:t>studieadvies@odisee.be</a:t>
            </a:r>
            <a:r>
              <a:rPr lang="nl-BE" sz="1800" dirty="0">
                <a:latin typeface="Source Sans Pro"/>
                <a:cs typeface="Source Sans Pro"/>
              </a:rPr>
              <a:t> </a:t>
            </a:r>
            <a:endParaRPr sz="1800" dirty="0">
              <a:latin typeface="Source Sans Pro"/>
              <a:cs typeface="Source Sans Pr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1527" y="223855"/>
            <a:ext cx="1105027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39469" algn="l"/>
                <a:tab pos="1178560" algn="l"/>
                <a:tab pos="2474595" algn="l"/>
                <a:tab pos="2814320" algn="l"/>
                <a:tab pos="5288280" algn="l"/>
                <a:tab pos="5628005" algn="l"/>
                <a:tab pos="6903720" algn="l"/>
                <a:tab pos="7243445" algn="l"/>
                <a:tab pos="8627745" algn="l"/>
                <a:tab pos="8967470" algn="l"/>
              </a:tabLst>
            </a:pPr>
            <a:r>
              <a:rPr sz="1300" b="1" dirty="0">
                <a:solidFill>
                  <a:srgbClr val="163E6A"/>
                </a:solidFill>
                <a:latin typeface="SourceSansPro-Semibold"/>
                <a:cs typeface="SourceSansPro-Semibold"/>
              </a:rPr>
              <a:t>ODISEE	|	</a:t>
            </a:r>
            <a:r>
              <a:rPr sz="1300" b="1" spc="-5" dirty="0">
                <a:solidFill>
                  <a:srgbClr val="163E6A"/>
                </a:solidFill>
                <a:latin typeface="SourceSansPro-Semibold"/>
                <a:cs typeface="SourceSansPro-Semibold"/>
              </a:rPr>
              <a:t>STUDIEKEUZE	</a:t>
            </a:r>
            <a:r>
              <a:rPr sz="1300" b="1" dirty="0">
                <a:solidFill>
                  <a:srgbClr val="163E6A"/>
                </a:solidFill>
                <a:latin typeface="SourceSansPro-Semibold"/>
                <a:cs typeface="SourceSansPro-Semibold"/>
              </a:rPr>
              <a:t>|	</a:t>
            </a:r>
            <a:r>
              <a:rPr sz="1300" b="1" spc="-5" dirty="0">
                <a:solidFill>
                  <a:srgbClr val="39BB9D"/>
                </a:solidFill>
                <a:latin typeface="SourceSansPro-Black"/>
                <a:cs typeface="SourceSansPro-Black"/>
              </a:rPr>
              <a:t>STRUCTUUR</a:t>
            </a:r>
            <a:r>
              <a:rPr sz="1300" b="1" spc="5" dirty="0">
                <a:solidFill>
                  <a:srgbClr val="39BB9D"/>
                </a:solidFill>
                <a:latin typeface="SourceSansPro-Black"/>
                <a:cs typeface="SourceSansPro-Black"/>
              </a:rPr>
              <a:t> </a:t>
            </a:r>
            <a:r>
              <a:rPr sz="1300" b="1" dirty="0">
                <a:solidFill>
                  <a:srgbClr val="39BB9D"/>
                </a:solidFill>
                <a:latin typeface="SourceSansPro-Black"/>
                <a:cs typeface="SourceSansPro-Black"/>
              </a:rPr>
              <a:t>EN</a:t>
            </a:r>
            <a:r>
              <a:rPr sz="1300" b="1" spc="10" dirty="0">
                <a:solidFill>
                  <a:srgbClr val="39BB9D"/>
                </a:solidFill>
                <a:latin typeface="SourceSansPro-Black"/>
                <a:cs typeface="SourceSansPro-Black"/>
              </a:rPr>
              <a:t> </a:t>
            </a:r>
            <a:r>
              <a:rPr sz="1300" b="1" spc="-15" dirty="0">
                <a:solidFill>
                  <a:srgbClr val="39BB9D"/>
                </a:solidFill>
                <a:latin typeface="SourceSansPro-Black"/>
                <a:cs typeface="SourceSansPro-Black"/>
              </a:rPr>
              <a:t>ORGANISATIE	</a:t>
            </a:r>
            <a:r>
              <a:rPr sz="1300" b="1" dirty="0">
                <a:solidFill>
                  <a:srgbClr val="163E6A"/>
                </a:solidFill>
                <a:latin typeface="SourceSansPro-Semibold"/>
                <a:cs typeface="SourceSansPro-Semibold"/>
              </a:rPr>
              <a:t>|	</a:t>
            </a:r>
            <a:r>
              <a:rPr sz="1300" b="1" spc="-5" dirty="0">
                <a:solidFill>
                  <a:srgbClr val="163E6A"/>
                </a:solidFill>
                <a:latin typeface="SourceSansPro-Semibold"/>
                <a:cs typeface="SourceSansPro-Semibold"/>
              </a:rPr>
              <a:t>VERSCHILLEN	</a:t>
            </a:r>
            <a:r>
              <a:rPr sz="1300" b="1" dirty="0">
                <a:solidFill>
                  <a:srgbClr val="163E6A"/>
                </a:solidFill>
                <a:latin typeface="SourceSansPro-Semibold"/>
                <a:cs typeface="SourceSansPro-Semibold"/>
              </a:rPr>
              <a:t>|	</a:t>
            </a:r>
            <a:r>
              <a:rPr sz="1300" b="1" spc="-10" dirty="0">
                <a:solidFill>
                  <a:srgbClr val="163E6A"/>
                </a:solidFill>
                <a:latin typeface="SourceSansPro-Semibold"/>
                <a:cs typeface="SourceSansPro-Semibold"/>
              </a:rPr>
              <a:t>STUDIESUCCES	</a:t>
            </a:r>
            <a:r>
              <a:rPr sz="1300" b="1" dirty="0">
                <a:solidFill>
                  <a:srgbClr val="163E6A"/>
                </a:solidFill>
                <a:latin typeface="SourceSansPro-Semibold"/>
                <a:cs typeface="SourceSansPro-Semibold"/>
              </a:rPr>
              <a:t>|	</a:t>
            </a:r>
            <a:r>
              <a:rPr sz="1300" b="1" spc="-5" dirty="0">
                <a:solidFill>
                  <a:srgbClr val="163E6A"/>
                </a:solidFill>
                <a:latin typeface="SourceSansPro-Semibold"/>
                <a:cs typeface="SourceSansPro-Semibold"/>
              </a:rPr>
              <a:t>STUDENTENVOORZIENINGEN</a:t>
            </a:r>
            <a:endParaRPr sz="1300">
              <a:latin typeface="SourceSansPro-Semibold"/>
              <a:cs typeface="SourceSansPro-Semibold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384003" y="513003"/>
            <a:ext cx="2179955" cy="72390"/>
          </a:xfrm>
          <a:custGeom>
            <a:avLst/>
            <a:gdLst/>
            <a:ahLst/>
            <a:cxnLst/>
            <a:rect l="l" t="t" r="r" b="b"/>
            <a:pathLst>
              <a:path w="2179954" h="72390">
                <a:moveTo>
                  <a:pt x="2179802" y="0"/>
                </a:moveTo>
                <a:lnTo>
                  <a:pt x="0" y="0"/>
                </a:lnTo>
                <a:lnTo>
                  <a:pt x="0" y="71996"/>
                </a:lnTo>
                <a:lnTo>
                  <a:pt x="2179802" y="71996"/>
                </a:lnTo>
                <a:lnTo>
                  <a:pt x="2179802" y="0"/>
                </a:lnTo>
                <a:close/>
              </a:path>
            </a:pathLst>
          </a:custGeom>
          <a:solidFill>
            <a:srgbClr val="39BB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0001" y="6374610"/>
            <a:ext cx="81280" cy="161925"/>
          </a:xfrm>
          <a:custGeom>
            <a:avLst/>
            <a:gdLst/>
            <a:ahLst/>
            <a:cxnLst/>
            <a:rect l="l" t="t" r="r" b="b"/>
            <a:pathLst>
              <a:path w="81279" h="161925">
                <a:moveTo>
                  <a:pt x="0" y="0"/>
                </a:moveTo>
                <a:lnTo>
                  <a:pt x="0" y="161518"/>
                </a:lnTo>
                <a:lnTo>
                  <a:pt x="80759" y="80759"/>
                </a:lnTo>
                <a:lnTo>
                  <a:pt x="0" y="0"/>
                </a:lnTo>
                <a:close/>
              </a:path>
            </a:pathLst>
          </a:custGeom>
          <a:solidFill>
            <a:srgbClr val="3DB5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311948" y="6148590"/>
            <a:ext cx="1208046" cy="38754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Holder 4">
            <a:extLst>
              <a:ext uri="{FF2B5EF4-FFF2-40B4-BE49-F238E27FC236}">
                <a16:creationId xmlns:a16="http://schemas.microsoft.com/office/drawing/2014/main" id="{F058C9CF-1929-F249-9456-89EE2543E1D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760641" y="6370415"/>
            <a:ext cx="437042" cy="184666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B6F15528-21DE-4FAA-801E-634DDDAF4B2B}" type="slidenum">
              <a:rPr sz="1200">
                <a:solidFill>
                  <a:srgbClr val="00669A"/>
                </a:solidFill>
                <a:latin typeface="Source Sans Pro" panose="020B0503030403020204" pitchFamily="34" charset="0"/>
              </a:rPr>
              <a:pPr algn="ctr"/>
              <a:t>19</a:t>
            </a:fld>
            <a:endParaRPr sz="1200" dirty="0">
              <a:solidFill>
                <a:srgbClr val="00669A"/>
              </a:solidFill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822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3270" cy="6858000"/>
          </a:xfrm>
          <a:custGeom>
            <a:avLst/>
            <a:gdLst/>
            <a:ahLst/>
            <a:cxnLst/>
            <a:rect l="l" t="t" r="r" b="b"/>
            <a:pathLst>
              <a:path w="12193270" h="6858000">
                <a:moveTo>
                  <a:pt x="12193206" y="0"/>
                </a:moveTo>
                <a:lnTo>
                  <a:pt x="0" y="0"/>
                </a:lnTo>
                <a:lnTo>
                  <a:pt x="0" y="6858000"/>
                </a:lnTo>
                <a:lnTo>
                  <a:pt x="12193206" y="6858000"/>
                </a:lnTo>
                <a:lnTo>
                  <a:pt x="12193206" y="0"/>
                </a:lnTo>
                <a:close/>
              </a:path>
            </a:pathLst>
          </a:custGeom>
          <a:solidFill>
            <a:srgbClr val="39BB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27299" y="2646451"/>
            <a:ext cx="6797040" cy="14852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90"/>
              </a:spcBef>
            </a:pPr>
            <a:r>
              <a:rPr sz="4750" spc="-25" dirty="0">
                <a:latin typeface="SourceSansPro-Semibold"/>
                <a:cs typeface="SourceSansPro-Semibold"/>
              </a:rPr>
              <a:t>Zo </a:t>
            </a:r>
            <a:r>
              <a:rPr sz="4750" spc="10" dirty="0">
                <a:latin typeface="SourceSansPro-Semibold"/>
                <a:cs typeface="SourceSansPro-Semibold"/>
              </a:rPr>
              <a:t>zit </a:t>
            </a:r>
            <a:r>
              <a:rPr sz="4750" dirty="0">
                <a:latin typeface="SourceSansPro-Semibold"/>
                <a:cs typeface="SourceSansPro-Semibold"/>
              </a:rPr>
              <a:t>het hoger </a:t>
            </a:r>
            <a:r>
              <a:rPr sz="4750" spc="20" dirty="0">
                <a:latin typeface="SourceSansPro-Semibold"/>
                <a:cs typeface="SourceSansPro-Semibold"/>
              </a:rPr>
              <a:t>onderwijs  </a:t>
            </a:r>
            <a:r>
              <a:rPr sz="4750" spc="15" dirty="0">
                <a:latin typeface="SourceSansPro-Semibold"/>
                <a:cs typeface="SourceSansPro-Semibold"/>
              </a:rPr>
              <a:t>in</a:t>
            </a:r>
            <a:r>
              <a:rPr sz="4750" dirty="0">
                <a:latin typeface="SourceSansPro-Semibold"/>
                <a:cs typeface="SourceSansPro-Semibold"/>
              </a:rPr>
              <a:t> </a:t>
            </a:r>
            <a:r>
              <a:rPr sz="4750" spc="5" dirty="0">
                <a:latin typeface="SourceSansPro-Semibold"/>
                <a:cs typeface="SourceSansPro-Semibold"/>
              </a:rPr>
              <a:t>elkaar</a:t>
            </a:r>
            <a:endParaRPr sz="4750" dirty="0">
              <a:latin typeface="SourceSansPro-Semibold"/>
              <a:cs typeface="SourceSansPro-Semibold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996602" y="513003"/>
            <a:ext cx="1620520" cy="374650"/>
          </a:xfrm>
          <a:custGeom>
            <a:avLst/>
            <a:gdLst/>
            <a:ahLst/>
            <a:cxnLst/>
            <a:rect l="l" t="t" r="r" b="b"/>
            <a:pathLst>
              <a:path w="1620520" h="374650">
                <a:moveTo>
                  <a:pt x="356679" y="199872"/>
                </a:moveTo>
                <a:lnTo>
                  <a:pt x="350723" y="152095"/>
                </a:lnTo>
                <a:lnTo>
                  <a:pt x="333667" y="110058"/>
                </a:lnTo>
                <a:lnTo>
                  <a:pt x="306705" y="75082"/>
                </a:lnTo>
                <a:lnTo>
                  <a:pt x="290068" y="62687"/>
                </a:lnTo>
                <a:lnTo>
                  <a:pt x="290068" y="199872"/>
                </a:lnTo>
                <a:lnTo>
                  <a:pt x="281978" y="245325"/>
                </a:lnTo>
                <a:lnTo>
                  <a:pt x="259181" y="281355"/>
                </a:lnTo>
                <a:lnTo>
                  <a:pt x="223888" y="305104"/>
                </a:lnTo>
                <a:lnTo>
                  <a:pt x="178333" y="313651"/>
                </a:lnTo>
                <a:lnTo>
                  <a:pt x="132765" y="305104"/>
                </a:lnTo>
                <a:lnTo>
                  <a:pt x="97485" y="281355"/>
                </a:lnTo>
                <a:lnTo>
                  <a:pt x="74701" y="245325"/>
                </a:lnTo>
                <a:lnTo>
                  <a:pt x="66624" y="199872"/>
                </a:lnTo>
                <a:lnTo>
                  <a:pt x="74701" y="154508"/>
                </a:lnTo>
                <a:lnTo>
                  <a:pt x="97485" y="118643"/>
                </a:lnTo>
                <a:lnTo>
                  <a:pt x="132765" y="95084"/>
                </a:lnTo>
                <a:lnTo>
                  <a:pt x="178333" y="86614"/>
                </a:lnTo>
                <a:lnTo>
                  <a:pt x="223888" y="95084"/>
                </a:lnTo>
                <a:lnTo>
                  <a:pt x="259181" y="118643"/>
                </a:lnTo>
                <a:lnTo>
                  <a:pt x="281978" y="154508"/>
                </a:lnTo>
                <a:lnTo>
                  <a:pt x="290068" y="199872"/>
                </a:lnTo>
                <a:lnTo>
                  <a:pt x="290068" y="62687"/>
                </a:lnTo>
                <a:lnTo>
                  <a:pt x="271030" y="48488"/>
                </a:lnTo>
                <a:lnTo>
                  <a:pt x="227850" y="31559"/>
                </a:lnTo>
                <a:lnTo>
                  <a:pt x="178333" y="25628"/>
                </a:lnTo>
                <a:lnTo>
                  <a:pt x="128816" y="31559"/>
                </a:lnTo>
                <a:lnTo>
                  <a:pt x="85623" y="48488"/>
                </a:lnTo>
                <a:lnTo>
                  <a:pt x="49961" y="75082"/>
                </a:lnTo>
                <a:lnTo>
                  <a:pt x="22999" y="110058"/>
                </a:lnTo>
                <a:lnTo>
                  <a:pt x="5943" y="152095"/>
                </a:lnTo>
                <a:lnTo>
                  <a:pt x="0" y="199872"/>
                </a:lnTo>
                <a:lnTo>
                  <a:pt x="5943" y="247662"/>
                </a:lnTo>
                <a:lnTo>
                  <a:pt x="22999" y="289687"/>
                </a:lnTo>
                <a:lnTo>
                  <a:pt x="49961" y="324662"/>
                </a:lnTo>
                <a:lnTo>
                  <a:pt x="85623" y="351269"/>
                </a:lnTo>
                <a:lnTo>
                  <a:pt x="128816" y="368185"/>
                </a:lnTo>
                <a:lnTo>
                  <a:pt x="178333" y="374116"/>
                </a:lnTo>
                <a:lnTo>
                  <a:pt x="227850" y="368185"/>
                </a:lnTo>
                <a:lnTo>
                  <a:pt x="271030" y="351269"/>
                </a:lnTo>
                <a:lnTo>
                  <a:pt x="306705" y="324662"/>
                </a:lnTo>
                <a:lnTo>
                  <a:pt x="333667" y="289687"/>
                </a:lnTo>
                <a:lnTo>
                  <a:pt x="350723" y="247662"/>
                </a:lnTo>
                <a:lnTo>
                  <a:pt x="356679" y="199872"/>
                </a:lnTo>
                <a:close/>
              </a:path>
              <a:path w="1620520" h="374650">
                <a:moveTo>
                  <a:pt x="655472" y="3594"/>
                </a:moveTo>
                <a:lnTo>
                  <a:pt x="594487" y="3594"/>
                </a:lnTo>
                <a:lnTo>
                  <a:pt x="594487" y="151193"/>
                </a:lnTo>
                <a:lnTo>
                  <a:pt x="594487" y="240868"/>
                </a:lnTo>
                <a:lnTo>
                  <a:pt x="589140" y="271614"/>
                </a:lnTo>
                <a:lnTo>
                  <a:pt x="574052" y="295770"/>
                </a:lnTo>
                <a:lnTo>
                  <a:pt x="550595" y="311569"/>
                </a:lnTo>
                <a:lnTo>
                  <a:pt x="520179" y="317233"/>
                </a:lnTo>
                <a:lnTo>
                  <a:pt x="489673" y="311569"/>
                </a:lnTo>
                <a:lnTo>
                  <a:pt x="466039" y="295770"/>
                </a:lnTo>
                <a:lnTo>
                  <a:pt x="450773" y="271614"/>
                </a:lnTo>
                <a:lnTo>
                  <a:pt x="445350" y="240868"/>
                </a:lnTo>
                <a:lnTo>
                  <a:pt x="450773" y="210134"/>
                </a:lnTo>
                <a:lnTo>
                  <a:pt x="466039" y="185966"/>
                </a:lnTo>
                <a:lnTo>
                  <a:pt x="489673" y="170180"/>
                </a:lnTo>
                <a:lnTo>
                  <a:pt x="520179" y="164515"/>
                </a:lnTo>
                <a:lnTo>
                  <a:pt x="550595" y="170180"/>
                </a:lnTo>
                <a:lnTo>
                  <a:pt x="574052" y="185966"/>
                </a:lnTo>
                <a:lnTo>
                  <a:pt x="589140" y="210134"/>
                </a:lnTo>
                <a:lnTo>
                  <a:pt x="594487" y="240868"/>
                </a:lnTo>
                <a:lnTo>
                  <a:pt x="594487" y="151193"/>
                </a:lnTo>
                <a:lnTo>
                  <a:pt x="578827" y="132499"/>
                </a:lnTo>
                <a:lnTo>
                  <a:pt x="559130" y="118846"/>
                </a:lnTo>
                <a:lnTo>
                  <a:pt x="535965" y="110477"/>
                </a:lnTo>
                <a:lnTo>
                  <a:pt x="509930" y="107632"/>
                </a:lnTo>
                <a:lnTo>
                  <a:pt x="464286" y="115874"/>
                </a:lnTo>
                <a:lnTo>
                  <a:pt x="423824" y="140487"/>
                </a:lnTo>
                <a:lnTo>
                  <a:pt x="394906" y="181356"/>
                </a:lnTo>
                <a:lnTo>
                  <a:pt x="383857" y="238302"/>
                </a:lnTo>
                <a:lnTo>
                  <a:pt x="390359" y="283324"/>
                </a:lnTo>
                <a:lnTo>
                  <a:pt x="408851" y="320865"/>
                </a:lnTo>
                <a:lnTo>
                  <a:pt x="437769" y="349478"/>
                </a:lnTo>
                <a:lnTo>
                  <a:pt x="475564" y="367715"/>
                </a:lnTo>
                <a:lnTo>
                  <a:pt x="520687" y="374116"/>
                </a:lnTo>
                <a:lnTo>
                  <a:pt x="565200" y="367919"/>
                </a:lnTo>
                <a:lnTo>
                  <a:pt x="602449" y="350113"/>
                </a:lnTo>
                <a:lnTo>
                  <a:pt x="630897" y="321868"/>
                </a:lnTo>
                <a:lnTo>
                  <a:pt x="633145" y="317233"/>
                </a:lnTo>
                <a:lnTo>
                  <a:pt x="649084" y="284378"/>
                </a:lnTo>
                <a:lnTo>
                  <a:pt x="655472" y="238823"/>
                </a:lnTo>
                <a:lnTo>
                  <a:pt x="655472" y="164515"/>
                </a:lnTo>
                <a:lnTo>
                  <a:pt x="655472" y="151193"/>
                </a:lnTo>
                <a:lnTo>
                  <a:pt x="655472" y="3594"/>
                </a:lnTo>
                <a:close/>
              </a:path>
              <a:path w="1620520" h="374650">
                <a:moveTo>
                  <a:pt x="770280" y="114287"/>
                </a:moveTo>
                <a:lnTo>
                  <a:pt x="709295" y="114287"/>
                </a:lnTo>
                <a:lnTo>
                  <a:pt x="709295" y="367449"/>
                </a:lnTo>
                <a:lnTo>
                  <a:pt x="770280" y="367449"/>
                </a:lnTo>
                <a:lnTo>
                  <a:pt x="770280" y="114287"/>
                </a:lnTo>
                <a:close/>
              </a:path>
              <a:path w="1620520" h="374650">
                <a:moveTo>
                  <a:pt x="780529" y="40995"/>
                </a:moveTo>
                <a:lnTo>
                  <a:pt x="777506" y="24650"/>
                </a:lnTo>
                <a:lnTo>
                  <a:pt x="769112" y="11658"/>
                </a:lnTo>
                <a:lnTo>
                  <a:pt x="756310" y="3098"/>
                </a:lnTo>
                <a:lnTo>
                  <a:pt x="740041" y="0"/>
                </a:lnTo>
                <a:lnTo>
                  <a:pt x="723760" y="3098"/>
                </a:lnTo>
                <a:lnTo>
                  <a:pt x="710958" y="11658"/>
                </a:lnTo>
                <a:lnTo>
                  <a:pt x="702564" y="24650"/>
                </a:lnTo>
                <a:lnTo>
                  <a:pt x="699554" y="40995"/>
                </a:lnTo>
                <a:lnTo>
                  <a:pt x="702564" y="57277"/>
                </a:lnTo>
                <a:lnTo>
                  <a:pt x="710958" y="70091"/>
                </a:lnTo>
                <a:lnTo>
                  <a:pt x="723760" y="78473"/>
                </a:lnTo>
                <a:lnTo>
                  <a:pt x="740041" y="81483"/>
                </a:lnTo>
                <a:lnTo>
                  <a:pt x="756310" y="78473"/>
                </a:lnTo>
                <a:lnTo>
                  <a:pt x="769112" y="70091"/>
                </a:lnTo>
                <a:lnTo>
                  <a:pt x="777506" y="57277"/>
                </a:lnTo>
                <a:lnTo>
                  <a:pt x="780529" y="40995"/>
                </a:lnTo>
                <a:close/>
              </a:path>
              <a:path w="1620520" h="374650">
                <a:moveTo>
                  <a:pt x="1027023" y="289039"/>
                </a:moveTo>
                <a:lnTo>
                  <a:pt x="1016812" y="251485"/>
                </a:lnTo>
                <a:lnTo>
                  <a:pt x="960437" y="219430"/>
                </a:lnTo>
                <a:lnTo>
                  <a:pt x="911885" y="211886"/>
                </a:lnTo>
                <a:lnTo>
                  <a:pt x="895896" y="207632"/>
                </a:lnTo>
                <a:lnTo>
                  <a:pt x="884999" y="200393"/>
                </a:lnTo>
                <a:lnTo>
                  <a:pt x="880973" y="188595"/>
                </a:lnTo>
                <a:lnTo>
                  <a:pt x="883475" y="178003"/>
                </a:lnTo>
                <a:lnTo>
                  <a:pt x="890968" y="169189"/>
                </a:lnTo>
                <a:lnTo>
                  <a:pt x="903452" y="163156"/>
                </a:lnTo>
                <a:lnTo>
                  <a:pt x="920940" y="160921"/>
                </a:lnTo>
                <a:lnTo>
                  <a:pt x="937133" y="162839"/>
                </a:lnTo>
                <a:lnTo>
                  <a:pt x="949388" y="168224"/>
                </a:lnTo>
                <a:lnTo>
                  <a:pt x="957414" y="176491"/>
                </a:lnTo>
                <a:lnTo>
                  <a:pt x="960920" y="187071"/>
                </a:lnTo>
                <a:lnTo>
                  <a:pt x="1021397" y="187071"/>
                </a:lnTo>
                <a:lnTo>
                  <a:pt x="1013612" y="155841"/>
                </a:lnTo>
                <a:lnTo>
                  <a:pt x="993330" y="130632"/>
                </a:lnTo>
                <a:lnTo>
                  <a:pt x="961720" y="113779"/>
                </a:lnTo>
                <a:lnTo>
                  <a:pt x="919911" y="107632"/>
                </a:lnTo>
                <a:lnTo>
                  <a:pt x="878497" y="113728"/>
                </a:lnTo>
                <a:lnTo>
                  <a:pt x="846823" y="131013"/>
                </a:lnTo>
                <a:lnTo>
                  <a:pt x="826592" y="158000"/>
                </a:lnTo>
                <a:lnTo>
                  <a:pt x="819467" y="193217"/>
                </a:lnTo>
                <a:lnTo>
                  <a:pt x="829043" y="230187"/>
                </a:lnTo>
                <a:lnTo>
                  <a:pt x="853033" y="251447"/>
                </a:lnTo>
                <a:lnTo>
                  <a:pt x="884339" y="262039"/>
                </a:lnTo>
                <a:lnTo>
                  <a:pt x="915822" y="267004"/>
                </a:lnTo>
                <a:lnTo>
                  <a:pt x="935050" y="269786"/>
                </a:lnTo>
                <a:lnTo>
                  <a:pt x="950861" y="273862"/>
                </a:lnTo>
                <a:lnTo>
                  <a:pt x="961580" y="280911"/>
                </a:lnTo>
                <a:lnTo>
                  <a:pt x="965530" y="292633"/>
                </a:lnTo>
                <a:lnTo>
                  <a:pt x="962964" y="303517"/>
                </a:lnTo>
                <a:lnTo>
                  <a:pt x="954963" y="312483"/>
                </a:lnTo>
                <a:lnTo>
                  <a:pt x="941095" y="318566"/>
                </a:lnTo>
                <a:lnTo>
                  <a:pt x="920940" y="320814"/>
                </a:lnTo>
                <a:lnTo>
                  <a:pt x="901420" y="318782"/>
                </a:lnTo>
                <a:lnTo>
                  <a:pt x="887437" y="313067"/>
                </a:lnTo>
                <a:lnTo>
                  <a:pt x="878928" y="304177"/>
                </a:lnTo>
                <a:lnTo>
                  <a:pt x="875842" y="292633"/>
                </a:lnTo>
                <a:lnTo>
                  <a:pt x="814349" y="292633"/>
                </a:lnTo>
                <a:lnTo>
                  <a:pt x="822566" y="325247"/>
                </a:lnTo>
                <a:lnTo>
                  <a:pt x="844003" y="351053"/>
                </a:lnTo>
                <a:lnTo>
                  <a:pt x="877265" y="368007"/>
                </a:lnTo>
                <a:lnTo>
                  <a:pt x="920940" y="374116"/>
                </a:lnTo>
                <a:lnTo>
                  <a:pt x="964755" y="368033"/>
                </a:lnTo>
                <a:lnTo>
                  <a:pt x="998194" y="350799"/>
                </a:lnTo>
                <a:lnTo>
                  <a:pt x="1019530" y="323951"/>
                </a:lnTo>
                <a:lnTo>
                  <a:pt x="1027023" y="289039"/>
                </a:lnTo>
                <a:close/>
              </a:path>
              <a:path w="1620520" h="374650">
                <a:moveTo>
                  <a:pt x="1323759" y="240868"/>
                </a:moveTo>
                <a:lnTo>
                  <a:pt x="1319745" y="213715"/>
                </a:lnTo>
                <a:lnTo>
                  <a:pt x="1317358" y="197497"/>
                </a:lnTo>
                <a:lnTo>
                  <a:pt x="1300251" y="162979"/>
                </a:lnTo>
                <a:lnTo>
                  <a:pt x="1299159" y="160756"/>
                </a:lnTo>
                <a:lnTo>
                  <a:pt x="1270622" y="132384"/>
                </a:lnTo>
                <a:lnTo>
                  <a:pt x="1259192" y="126796"/>
                </a:lnTo>
                <a:lnTo>
                  <a:pt x="1259192" y="213715"/>
                </a:lnTo>
                <a:lnTo>
                  <a:pt x="1117752" y="213715"/>
                </a:lnTo>
                <a:lnTo>
                  <a:pt x="1128077" y="191731"/>
                </a:lnTo>
                <a:lnTo>
                  <a:pt x="1143876" y="175844"/>
                </a:lnTo>
                <a:lnTo>
                  <a:pt x="1164297" y="166217"/>
                </a:lnTo>
                <a:lnTo>
                  <a:pt x="1188478" y="162979"/>
                </a:lnTo>
                <a:lnTo>
                  <a:pt x="1212202" y="166154"/>
                </a:lnTo>
                <a:lnTo>
                  <a:pt x="1232662" y="175653"/>
                </a:lnTo>
                <a:lnTo>
                  <a:pt x="1248714" y="191516"/>
                </a:lnTo>
                <a:lnTo>
                  <a:pt x="1259192" y="213715"/>
                </a:lnTo>
                <a:lnTo>
                  <a:pt x="1259192" y="126796"/>
                </a:lnTo>
                <a:lnTo>
                  <a:pt x="1233233" y="114096"/>
                </a:lnTo>
                <a:lnTo>
                  <a:pt x="1188478" y="107619"/>
                </a:lnTo>
                <a:lnTo>
                  <a:pt x="1143596" y="114096"/>
                </a:lnTo>
                <a:lnTo>
                  <a:pt x="1105941" y="132384"/>
                </a:lnTo>
                <a:lnTo>
                  <a:pt x="1077112" y="160756"/>
                </a:lnTo>
                <a:lnTo>
                  <a:pt x="1058659" y="197497"/>
                </a:lnTo>
                <a:lnTo>
                  <a:pt x="1052156" y="240868"/>
                </a:lnTo>
                <a:lnTo>
                  <a:pt x="1058659" y="284251"/>
                </a:lnTo>
                <a:lnTo>
                  <a:pt x="1077112" y="320979"/>
                </a:lnTo>
                <a:lnTo>
                  <a:pt x="1105941" y="349351"/>
                </a:lnTo>
                <a:lnTo>
                  <a:pt x="1143596" y="367639"/>
                </a:lnTo>
                <a:lnTo>
                  <a:pt x="1188478" y="374116"/>
                </a:lnTo>
                <a:lnTo>
                  <a:pt x="1230642" y="368477"/>
                </a:lnTo>
                <a:lnTo>
                  <a:pt x="1266367" y="352463"/>
                </a:lnTo>
                <a:lnTo>
                  <a:pt x="1294409" y="327418"/>
                </a:lnTo>
                <a:lnTo>
                  <a:pt x="1299464" y="318770"/>
                </a:lnTo>
                <a:lnTo>
                  <a:pt x="1313522" y="294678"/>
                </a:lnTo>
                <a:lnTo>
                  <a:pt x="1248435" y="294678"/>
                </a:lnTo>
                <a:lnTo>
                  <a:pt x="1237475" y="305358"/>
                </a:lnTo>
                <a:lnTo>
                  <a:pt x="1223822" y="312877"/>
                </a:lnTo>
                <a:lnTo>
                  <a:pt x="1207490" y="317309"/>
                </a:lnTo>
                <a:lnTo>
                  <a:pt x="1188478" y="318770"/>
                </a:lnTo>
                <a:lnTo>
                  <a:pt x="1163205" y="315150"/>
                </a:lnTo>
                <a:lnTo>
                  <a:pt x="1141958" y="304419"/>
                </a:lnTo>
                <a:lnTo>
                  <a:pt x="1125905" y="286778"/>
                </a:lnTo>
                <a:lnTo>
                  <a:pt x="1116203" y="262394"/>
                </a:lnTo>
                <a:lnTo>
                  <a:pt x="1323759" y="262394"/>
                </a:lnTo>
                <a:lnTo>
                  <a:pt x="1323759" y="240868"/>
                </a:lnTo>
                <a:close/>
              </a:path>
              <a:path w="1620520" h="374650">
                <a:moveTo>
                  <a:pt x="1619986" y="240868"/>
                </a:moveTo>
                <a:lnTo>
                  <a:pt x="1613585" y="197497"/>
                </a:lnTo>
                <a:lnTo>
                  <a:pt x="1596491" y="162979"/>
                </a:lnTo>
                <a:lnTo>
                  <a:pt x="1566862" y="132384"/>
                </a:lnTo>
                <a:lnTo>
                  <a:pt x="1555419" y="126796"/>
                </a:lnTo>
                <a:lnTo>
                  <a:pt x="1555419" y="213715"/>
                </a:lnTo>
                <a:lnTo>
                  <a:pt x="1413979" y="213715"/>
                </a:lnTo>
                <a:lnTo>
                  <a:pt x="1424305" y="191731"/>
                </a:lnTo>
                <a:lnTo>
                  <a:pt x="1440103" y="175844"/>
                </a:lnTo>
                <a:lnTo>
                  <a:pt x="1460525" y="166217"/>
                </a:lnTo>
                <a:lnTo>
                  <a:pt x="1484706" y="162979"/>
                </a:lnTo>
                <a:lnTo>
                  <a:pt x="1508429" y="166154"/>
                </a:lnTo>
                <a:lnTo>
                  <a:pt x="1528902" y="175653"/>
                </a:lnTo>
                <a:lnTo>
                  <a:pt x="1544942" y="191516"/>
                </a:lnTo>
                <a:lnTo>
                  <a:pt x="1555419" y="213715"/>
                </a:lnTo>
                <a:lnTo>
                  <a:pt x="1555419" y="126796"/>
                </a:lnTo>
                <a:lnTo>
                  <a:pt x="1529473" y="114096"/>
                </a:lnTo>
                <a:lnTo>
                  <a:pt x="1484706" y="107619"/>
                </a:lnTo>
                <a:lnTo>
                  <a:pt x="1439824" y="114096"/>
                </a:lnTo>
                <a:lnTo>
                  <a:pt x="1402181" y="132384"/>
                </a:lnTo>
                <a:lnTo>
                  <a:pt x="1373339" y="160756"/>
                </a:lnTo>
                <a:lnTo>
                  <a:pt x="1354886" y="197497"/>
                </a:lnTo>
                <a:lnTo>
                  <a:pt x="1348384" y="240868"/>
                </a:lnTo>
                <a:lnTo>
                  <a:pt x="1354886" y="284251"/>
                </a:lnTo>
                <a:lnTo>
                  <a:pt x="1373339" y="320979"/>
                </a:lnTo>
                <a:lnTo>
                  <a:pt x="1402181" y="349351"/>
                </a:lnTo>
                <a:lnTo>
                  <a:pt x="1439824" y="367639"/>
                </a:lnTo>
                <a:lnTo>
                  <a:pt x="1484706" y="374116"/>
                </a:lnTo>
                <a:lnTo>
                  <a:pt x="1526870" y="368477"/>
                </a:lnTo>
                <a:lnTo>
                  <a:pt x="1562595" y="352463"/>
                </a:lnTo>
                <a:lnTo>
                  <a:pt x="1590636" y="327418"/>
                </a:lnTo>
                <a:lnTo>
                  <a:pt x="1595691" y="318770"/>
                </a:lnTo>
                <a:lnTo>
                  <a:pt x="1609750" y="294678"/>
                </a:lnTo>
                <a:lnTo>
                  <a:pt x="1544650" y="294678"/>
                </a:lnTo>
                <a:lnTo>
                  <a:pt x="1533690" y="305358"/>
                </a:lnTo>
                <a:lnTo>
                  <a:pt x="1520050" y="312877"/>
                </a:lnTo>
                <a:lnTo>
                  <a:pt x="1503730" y="317309"/>
                </a:lnTo>
                <a:lnTo>
                  <a:pt x="1484706" y="318770"/>
                </a:lnTo>
                <a:lnTo>
                  <a:pt x="1459433" y="315150"/>
                </a:lnTo>
                <a:lnTo>
                  <a:pt x="1438186" y="304419"/>
                </a:lnTo>
                <a:lnTo>
                  <a:pt x="1422133" y="286778"/>
                </a:lnTo>
                <a:lnTo>
                  <a:pt x="1412430" y="262394"/>
                </a:lnTo>
                <a:lnTo>
                  <a:pt x="1619986" y="262394"/>
                </a:lnTo>
                <a:lnTo>
                  <a:pt x="1619986" y="2408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0392803" y="951652"/>
            <a:ext cx="1218565" cy="81280"/>
            <a:chOff x="10392803" y="951652"/>
            <a:chExt cx="1218565" cy="81280"/>
          </a:xfrm>
        </p:grpSpPr>
        <p:sp>
          <p:nvSpPr>
            <p:cNvPr id="6" name="object 6"/>
            <p:cNvSpPr/>
            <p:nvPr/>
          </p:nvSpPr>
          <p:spPr>
            <a:xfrm>
              <a:off x="10392803" y="953211"/>
              <a:ext cx="138588" cy="7791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572623" y="951661"/>
              <a:ext cx="1038860" cy="81280"/>
            </a:xfrm>
            <a:custGeom>
              <a:avLst/>
              <a:gdLst/>
              <a:ahLst/>
              <a:cxnLst/>
              <a:rect l="l" t="t" r="r" b="b"/>
              <a:pathLst>
                <a:path w="1038859" h="81280">
                  <a:moveTo>
                    <a:pt x="81381" y="28829"/>
                  </a:moveTo>
                  <a:lnTo>
                    <a:pt x="75933" y="17094"/>
                  </a:lnTo>
                  <a:lnTo>
                    <a:pt x="67094" y="7988"/>
                  </a:lnTo>
                  <a:lnTo>
                    <a:pt x="55422" y="2108"/>
                  </a:lnTo>
                  <a:lnTo>
                    <a:pt x="41465" y="12"/>
                  </a:lnTo>
                  <a:lnTo>
                    <a:pt x="24726" y="3060"/>
                  </a:lnTo>
                  <a:lnTo>
                    <a:pt x="11620" y="11506"/>
                  </a:lnTo>
                  <a:lnTo>
                    <a:pt x="3060" y="24333"/>
                  </a:lnTo>
                  <a:lnTo>
                    <a:pt x="0" y="40513"/>
                  </a:lnTo>
                  <a:lnTo>
                    <a:pt x="3060" y="56705"/>
                  </a:lnTo>
                  <a:lnTo>
                    <a:pt x="11620" y="69532"/>
                  </a:lnTo>
                  <a:lnTo>
                    <a:pt x="24726" y="77978"/>
                  </a:lnTo>
                  <a:lnTo>
                    <a:pt x="41465" y="81026"/>
                  </a:lnTo>
                  <a:lnTo>
                    <a:pt x="55422" y="78930"/>
                  </a:lnTo>
                  <a:lnTo>
                    <a:pt x="67094" y="73037"/>
                  </a:lnTo>
                  <a:lnTo>
                    <a:pt x="75933" y="63931"/>
                  </a:lnTo>
                  <a:lnTo>
                    <a:pt x="81381" y="52184"/>
                  </a:lnTo>
                  <a:lnTo>
                    <a:pt x="68516" y="52184"/>
                  </a:lnTo>
                  <a:lnTo>
                    <a:pt x="64350" y="59423"/>
                  </a:lnTo>
                  <a:lnTo>
                    <a:pt x="58293" y="64985"/>
                  </a:lnTo>
                  <a:lnTo>
                    <a:pt x="50584" y="68567"/>
                  </a:lnTo>
                  <a:lnTo>
                    <a:pt x="41465" y="69824"/>
                  </a:lnTo>
                  <a:lnTo>
                    <a:pt x="29616" y="67627"/>
                  </a:lnTo>
                  <a:lnTo>
                    <a:pt x="20396" y="61518"/>
                  </a:lnTo>
                  <a:lnTo>
                    <a:pt x="14414" y="52235"/>
                  </a:lnTo>
                  <a:lnTo>
                    <a:pt x="12280" y="40513"/>
                  </a:lnTo>
                  <a:lnTo>
                    <a:pt x="14414" y="28803"/>
                  </a:lnTo>
                  <a:lnTo>
                    <a:pt x="20396" y="19519"/>
                  </a:lnTo>
                  <a:lnTo>
                    <a:pt x="29616" y="13411"/>
                  </a:lnTo>
                  <a:lnTo>
                    <a:pt x="41465" y="11201"/>
                  </a:lnTo>
                  <a:lnTo>
                    <a:pt x="50584" y="12471"/>
                  </a:lnTo>
                  <a:lnTo>
                    <a:pt x="58293" y="16052"/>
                  </a:lnTo>
                  <a:lnTo>
                    <a:pt x="64350" y="21615"/>
                  </a:lnTo>
                  <a:lnTo>
                    <a:pt x="68516" y="28829"/>
                  </a:lnTo>
                  <a:lnTo>
                    <a:pt x="81381" y="28829"/>
                  </a:lnTo>
                  <a:close/>
                </a:path>
                <a:path w="1038859" h="81280">
                  <a:moveTo>
                    <a:pt x="172427" y="40513"/>
                  </a:moveTo>
                  <a:lnTo>
                    <a:pt x="169367" y="24333"/>
                  </a:lnTo>
                  <a:lnTo>
                    <a:pt x="160807" y="11506"/>
                  </a:lnTo>
                  <a:lnTo>
                    <a:pt x="160337" y="11201"/>
                  </a:lnTo>
                  <a:lnTo>
                    <a:pt x="160147" y="11087"/>
                  </a:lnTo>
                  <a:lnTo>
                    <a:pt x="160147" y="40513"/>
                  </a:lnTo>
                  <a:lnTo>
                    <a:pt x="158013" y="52235"/>
                  </a:lnTo>
                  <a:lnTo>
                    <a:pt x="152031" y="61518"/>
                  </a:lnTo>
                  <a:lnTo>
                    <a:pt x="142811" y="67627"/>
                  </a:lnTo>
                  <a:lnTo>
                    <a:pt x="130962" y="69824"/>
                  </a:lnTo>
                  <a:lnTo>
                    <a:pt x="119113" y="67627"/>
                  </a:lnTo>
                  <a:lnTo>
                    <a:pt x="109893" y="61518"/>
                  </a:lnTo>
                  <a:lnTo>
                    <a:pt x="103911" y="52235"/>
                  </a:lnTo>
                  <a:lnTo>
                    <a:pt x="101777" y="40513"/>
                  </a:lnTo>
                  <a:lnTo>
                    <a:pt x="103911" y="28803"/>
                  </a:lnTo>
                  <a:lnTo>
                    <a:pt x="109893" y="19519"/>
                  </a:lnTo>
                  <a:lnTo>
                    <a:pt x="119113" y="13411"/>
                  </a:lnTo>
                  <a:lnTo>
                    <a:pt x="130962" y="11201"/>
                  </a:lnTo>
                  <a:lnTo>
                    <a:pt x="142811" y="13411"/>
                  </a:lnTo>
                  <a:lnTo>
                    <a:pt x="152031" y="19519"/>
                  </a:lnTo>
                  <a:lnTo>
                    <a:pt x="158013" y="28803"/>
                  </a:lnTo>
                  <a:lnTo>
                    <a:pt x="160147" y="40513"/>
                  </a:lnTo>
                  <a:lnTo>
                    <a:pt x="160147" y="11087"/>
                  </a:lnTo>
                  <a:lnTo>
                    <a:pt x="147701" y="3060"/>
                  </a:lnTo>
                  <a:lnTo>
                    <a:pt x="130962" y="12"/>
                  </a:lnTo>
                  <a:lnTo>
                    <a:pt x="114223" y="3060"/>
                  </a:lnTo>
                  <a:lnTo>
                    <a:pt x="101117" y="11506"/>
                  </a:lnTo>
                  <a:lnTo>
                    <a:pt x="92557" y="24333"/>
                  </a:lnTo>
                  <a:lnTo>
                    <a:pt x="89496" y="40513"/>
                  </a:lnTo>
                  <a:lnTo>
                    <a:pt x="92557" y="56705"/>
                  </a:lnTo>
                  <a:lnTo>
                    <a:pt x="101117" y="69532"/>
                  </a:lnTo>
                  <a:lnTo>
                    <a:pt x="114223" y="77978"/>
                  </a:lnTo>
                  <a:lnTo>
                    <a:pt x="130962" y="81026"/>
                  </a:lnTo>
                  <a:lnTo>
                    <a:pt x="147701" y="77978"/>
                  </a:lnTo>
                  <a:lnTo>
                    <a:pt x="160350" y="69824"/>
                  </a:lnTo>
                  <a:lnTo>
                    <a:pt x="160807" y="69532"/>
                  </a:lnTo>
                  <a:lnTo>
                    <a:pt x="169367" y="56705"/>
                  </a:lnTo>
                  <a:lnTo>
                    <a:pt x="172427" y="40513"/>
                  </a:lnTo>
                  <a:close/>
                </a:path>
                <a:path w="1038859" h="81280">
                  <a:moveTo>
                    <a:pt x="214985" y="41706"/>
                  </a:moveTo>
                  <a:lnTo>
                    <a:pt x="179235" y="41706"/>
                  </a:lnTo>
                  <a:lnTo>
                    <a:pt x="179235" y="52539"/>
                  </a:lnTo>
                  <a:lnTo>
                    <a:pt x="214985" y="52539"/>
                  </a:lnTo>
                  <a:lnTo>
                    <a:pt x="214985" y="41706"/>
                  </a:lnTo>
                  <a:close/>
                </a:path>
                <a:path w="1038859" h="81280">
                  <a:moveTo>
                    <a:pt x="293497" y="1549"/>
                  </a:moveTo>
                  <a:lnTo>
                    <a:pt x="281343" y="1549"/>
                  </a:lnTo>
                  <a:lnTo>
                    <a:pt x="281343" y="34315"/>
                  </a:lnTo>
                  <a:lnTo>
                    <a:pt x="237858" y="34315"/>
                  </a:lnTo>
                  <a:lnTo>
                    <a:pt x="237858" y="1549"/>
                  </a:lnTo>
                  <a:lnTo>
                    <a:pt x="225704" y="1549"/>
                  </a:lnTo>
                  <a:lnTo>
                    <a:pt x="225704" y="79463"/>
                  </a:lnTo>
                  <a:lnTo>
                    <a:pt x="237858" y="79463"/>
                  </a:lnTo>
                  <a:lnTo>
                    <a:pt x="237858" y="45504"/>
                  </a:lnTo>
                  <a:lnTo>
                    <a:pt x="281343" y="45504"/>
                  </a:lnTo>
                  <a:lnTo>
                    <a:pt x="281343" y="79463"/>
                  </a:lnTo>
                  <a:lnTo>
                    <a:pt x="293497" y="79463"/>
                  </a:lnTo>
                  <a:lnTo>
                    <a:pt x="293497" y="1549"/>
                  </a:lnTo>
                  <a:close/>
                </a:path>
                <a:path w="1038859" h="81280">
                  <a:moveTo>
                    <a:pt x="388467" y="40513"/>
                  </a:moveTo>
                  <a:lnTo>
                    <a:pt x="385406" y="24333"/>
                  </a:lnTo>
                  <a:lnTo>
                    <a:pt x="376859" y="11506"/>
                  </a:lnTo>
                  <a:lnTo>
                    <a:pt x="376389" y="11201"/>
                  </a:lnTo>
                  <a:lnTo>
                    <a:pt x="376199" y="11087"/>
                  </a:lnTo>
                  <a:lnTo>
                    <a:pt x="376199" y="40513"/>
                  </a:lnTo>
                  <a:lnTo>
                    <a:pt x="374065" y="52235"/>
                  </a:lnTo>
                  <a:lnTo>
                    <a:pt x="368084" y="61518"/>
                  </a:lnTo>
                  <a:lnTo>
                    <a:pt x="358863" y="67627"/>
                  </a:lnTo>
                  <a:lnTo>
                    <a:pt x="347014" y="69824"/>
                  </a:lnTo>
                  <a:lnTo>
                    <a:pt x="335165" y="67627"/>
                  </a:lnTo>
                  <a:lnTo>
                    <a:pt x="325945" y="61518"/>
                  </a:lnTo>
                  <a:lnTo>
                    <a:pt x="319963" y="52235"/>
                  </a:lnTo>
                  <a:lnTo>
                    <a:pt x="317830" y="40513"/>
                  </a:lnTo>
                  <a:lnTo>
                    <a:pt x="319963" y="28803"/>
                  </a:lnTo>
                  <a:lnTo>
                    <a:pt x="325945" y="19519"/>
                  </a:lnTo>
                  <a:lnTo>
                    <a:pt x="335165" y="13411"/>
                  </a:lnTo>
                  <a:lnTo>
                    <a:pt x="347014" y="11201"/>
                  </a:lnTo>
                  <a:lnTo>
                    <a:pt x="358863" y="13411"/>
                  </a:lnTo>
                  <a:lnTo>
                    <a:pt x="368084" y="19519"/>
                  </a:lnTo>
                  <a:lnTo>
                    <a:pt x="374065" y="28803"/>
                  </a:lnTo>
                  <a:lnTo>
                    <a:pt x="376199" y="40513"/>
                  </a:lnTo>
                  <a:lnTo>
                    <a:pt x="376199" y="11087"/>
                  </a:lnTo>
                  <a:lnTo>
                    <a:pt x="363753" y="3060"/>
                  </a:lnTo>
                  <a:lnTo>
                    <a:pt x="347014" y="12"/>
                  </a:lnTo>
                  <a:lnTo>
                    <a:pt x="330288" y="3060"/>
                  </a:lnTo>
                  <a:lnTo>
                    <a:pt x="317169" y="11506"/>
                  </a:lnTo>
                  <a:lnTo>
                    <a:pt x="308610" y="24333"/>
                  </a:lnTo>
                  <a:lnTo>
                    <a:pt x="305549" y="40513"/>
                  </a:lnTo>
                  <a:lnTo>
                    <a:pt x="308610" y="56705"/>
                  </a:lnTo>
                  <a:lnTo>
                    <a:pt x="317169" y="69532"/>
                  </a:lnTo>
                  <a:lnTo>
                    <a:pt x="330288" y="77978"/>
                  </a:lnTo>
                  <a:lnTo>
                    <a:pt x="347014" y="81026"/>
                  </a:lnTo>
                  <a:lnTo>
                    <a:pt x="363753" y="77978"/>
                  </a:lnTo>
                  <a:lnTo>
                    <a:pt x="376402" y="69824"/>
                  </a:lnTo>
                  <a:lnTo>
                    <a:pt x="376859" y="69532"/>
                  </a:lnTo>
                  <a:lnTo>
                    <a:pt x="385406" y="56705"/>
                  </a:lnTo>
                  <a:lnTo>
                    <a:pt x="388467" y="40513"/>
                  </a:lnTo>
                  <a:close/>
                </a:path>
                <a:path w="1038859" h="81280">
                  <a:moveTo>
                    <a:pt x="479412" y="38493"/>
                  </a:moveTo>
                  <a:lnTo>
                    <a:pt x="433311" y="38493"/>
                  </a:lnTo>
                  <a:lnTo>
                    <a:pt x="433311" y="49682"/>
                  </a:lnTo>
                  <a:lnTo>
                    <a:pt x="466420" y="49682"/>
                  </a:lnTo>
                  <a:lnTo>
                    <a:pt x="462419" y="58318"/>
                  </a:lnTo>
                  <a:lnTo>
                    <a:pt x="456171" y="64630"/>
                  </a:lnTo>
                  <a:lnTo>
                    <a:pt x="447954" y="68503"/>
                  </a:lnTo>
                  <a:lnTo>
                    <a:pt x="438073" y="69824"/>
                  </a:lnTo>
                  <a:lnTo>
                    <a:pt x="426212" y="67627"/>
                  </a:lnTo>
                  <a:lnTo>
                    <a:pt x="416991" y="61518"/>
                  </a:lnTo>
                  <a:lnTo>
                    <a:pt x="411010" y="52235"/>
                  </a:lnTo>
                  <a:lnTo>
                    <a:pt x="408889" y="40513"/>
                  </a:lnTo>
                  <a:lnTo>
                    <a:pt x="411010" y="28803"/>
                  </a:lnTo>
                  <a:lnTo>
                    <a:pt x="416991" y="19519"/>
                  </a:lnTo>
                  <a:lnTo>
                    <a:pt x="426212" y="13411"/>
                  </a:lnTo>
                  <a:lnTo>
                    <a:pt x="438073" y="11201"/>
                  </a:lnTo>
                  <a:lnTo>
                    <a:pt x="446455" y="12242"/>
                  </a:lnTo>
                  <a:lnTo>
                    <a:pt x="453644" y="15214"/>
                  </a:lnTo>
                  <a:lnTo>
                    <a:pt x="459447" y="19900"/>
                  </a:lnTo>
                  <a:lnTo>
                    <a:pt x="463689" y="26098"/>
                  </a:lnTo>
                  <a:lnTo>
                    <a:pt x="477151" y="26098"/>
                  </a:lnTo>
                  <a:lnTo>
                    <a:pt x="471335" y="15392"/>
                  </a:lnTo>
                  <a:lnTo>
                    <a:pt x="462610" y="7162"/>
                  </a:lnTo>
                  <a:lnTo>
                    <a:pt x="451370" y="1879"/>
                  </a:lnTo>
                  <a:lnTo>
                    <a:pt x="438073" y="12"/>
                  </a:lnTo>
                  <a:lnTo>
                    <a:pt x="421335" y="3060"/>
                  </a:lnTo>
                  <a:lnTo>
                    <a:pt x="408216" y="11506"/>
                  </a:lnTo>
                  <a:lnTo>
                    <a:pt x="399669" y="24333"/>
                  </a:lnTo>
                  <a:lnTo>
                    <a:pt x="396608" y="40513"/>
                  </a:lnTo>
                  <a:lnTo>
                    <a:pt x="399669" y="56705"/>
                  </a:lnTo>
                  <a:lnTo>
                    <a:pt x="408216" y="69532"/>
                  </a:lnTo>
                  <a:lnTo>
                    <a:pt x="421335" y="77978"/>
                  </a:lnTo>
                  <a:lnTo>
                    <a:pt x="438073" y="81026"/>
                  </a:lnTo>
                  <a:lnTo>
                    <a:pt x="453923" y="78308"/>
                  </a:lnTo>
                  <a:lnTo>
                    <a:pt x="466648" y="70739"/>
                  </a:lnTo>
                  <a:lnTo>
                    <a:pt x="475411" y="59169"/>
                  </a:lnTo>
                  <a:lnTo>
                    <a:pt x="479412" y="44450"/>
                  </a:lnTo>
                  <a:lnTo>
                    <a:pt x="479412" y="38493"/>
                  </a:lnTo>
                  <a:close/>
                </a:path>
                <a:path w="1038859" h="81280">
                  <a:moveTo>
                    <a:pt x="548055" y="1549"/>
                  </a:moveTo>
                  <a:lnTo>
                    <a:pt x="490740" y="1549"/>
                  </a:lnTo>
                  <a:lnTo>
                    <a:pt x="490740" y="79463"/>
                  </a:lnTo>
                  <a:lnTo>
                    <a:pt x="548055" y="79463"/>
                  </a:lnTo>
                  <a:lnTo>
                    <a:pt x="548055" y="68262"/>
                  </a:lnTo>
                  <a:lnTo>
                    <a:pt x="502907" y="68262"/>
                  </a:lnTo>
                  <a:lnTo>
                    <a:pt x="502907" y="45389"/>
                  </a:lnTo>
                  <a:lnTo>
                    <a:pt x="541147" y="45389"/>
                  </a:lnTo>
                  <a:lnTo>
                    <a:pt x="541147" y="34188"/>
                  </a:lnTo>
                  <a:lnTo>
                    <a:pt x="502907" y="34188"/>
                  </a:lnTo>
                  <a:lnTo>
                    <a:pt x="502907" y="12750"/>
                  </a:lnTo>
                  <a:lnTo>
                    <a:pt x="548055" y="12750"/>
                  </a:lnTo>
                  <a:lnTo>
                    <a:pt x="548055" y="1549"/>
                  </a:lnTo>
                  <a:close/>
                </a:path>
                <a:path w="1038859" h="81280">
                  <a:moveTo>
                    <a:pt x="615022" y="56845"/>
                  </a:moveTo>
                  <a:lnTo>
                    <a:pt x="579399" y="33134"/>
                  </a:lnTo>
                  <a:lnTo>
                    <a:pt x="570941" y="31826"/>
                  </a:lnTo>
                  <a:lnTo>
                    <a:pt x="570941" y="16459"/>
                  </a:lnTo>
                  <a:lnTo>
                    <a:pt x="576541" y="11201"/>
                  </a:lnTo>
                  <a:lnTo>
                    <a:pt x="596201" y="11201"/>
                  </a:lnTo>
                  <a:lnTo>
                    <a:pt x="601560" y="16332"/>
                  </a:lnTo>
                  <a:lnTo>
                    <a:pt x="601916" y="23241"/>
                  </a:lnTo>
                  <a:lnTo>
                    <a:pt x="613486" y="23241"/>
                  </a:lnTo>
                  <a:lnTo>
                    <a:pt x="611276" y="13728"/>
                  </a:lnTo>
                  <a:lnTo>
                    <a:pt x="605701" y="6388"/>
                  </a:lnTo>
                  <a:lnTo>
                    <a:pt x="597217" y="1663"/>
                  </a:lnTo>
                  <a:lnTo>
                    <a:pt x="586320" y="0"/>
                  </a:lnTo>
                  <a:lnTo>
                    <a:pt x="575195" y="1752"/>
                  </a:lnTo>
                  <a:lnTo>
                    <a:pt x="566661" y="6654"/>
                  </a:lnTo>
                  <a:lnTo>
                    <a:pt x="561200" y="14236"/>
                  </a:lnTo>
                  <a:lnTo>
                    <a:pt x="559269" y="23964"/>
                  </a:lnTo>
                  <a:lnTo>
                    <a:pt x="561632" y="34493"/>
                  </a:lnTo>
                  <a:lnTo>
                    <a:pt x="567753" y="40741"/>
                  </a:lnTo>
                  <a:lnTo>
                    <a:pt x="576148" y="44107"/>
                  </a:lnTo>
                  <a:lnTo>
                    <a:pt x="585368" y="45999"/>
                  </a:lnTo>
                  <a:lnTo>
                    <a:pt x="603123" y="48983"/>
                  </a:lnTo>
                  <a:lnTo>
                    <a:pt x="603123" y="64820"/>
                  </a:lnTo>
                  <a:lnTo>
                    <a:pt x="597039" y="69837"/>
                  </a:lnTo>
                  <a:lnTo>
                    <a:pt x="575589" y="69837"/>
                  </a:lnTo>
                  <a:lnTo>
                    <a:pt x="569760" y="64820"/>
                  </a:lnTo>
                  <a:lnTo>
                    <a:pt x="569518" y="57200"/>
                  </a:lnTo>
                  <a:lnTo>
                    <a:pt x="557479" y="57200"/>
                  </a:lnTo>
                  <a:lnTo>
                    <a:pt x="559714" y="67157"/>
                  </a:lnTo>
                  <a:lnTo>
                    <a:pt x="565581" y="74663"/>
                  </a:lnTo>
                  <a:lnTo>
                    <a:pt x="574573" y="79387"/>
                  </a:lnTo>
                  <a:lnTo>
                    <a:pt x="586193" y="81038"/>
                  </a:lnTo>
                  <a:lnTo>
                    <a:pt x="598030" y="79349"/>
                  </a:lnTo>
                  <a:lnTo>
                    <a:pt x="607123" y="74523"/>
                  </a:lnTo>
                  <a:lnTo>
                    <a:pt x="612965" y="66903"/>
                  </a:lnTo>
                  <a:lnTo>
                    <a:pt x="615022" y="56845"/>
                  </a:lnTo>
                  <a:close/>
                </a:path>
                <a:path w="1038859" h="81280">
                  <a:moveTo>
                    <a:pt x="704634" y="28829"/>
                  </a:moveTo>
                  <a:lnTo>
                    <a:pt x="699185" y="17094"/>
                  </a:lnTo>
                  <a:lnTo>
                    <a:pt x="690346" y="7988"/>
                  </a:lnTo>
                  <a:lnTo>
                    <a:pt x="678688" y="2108"/>
                  </a:lnTo>
                  <a:lnTo>
                    <a:pt x="664730" y="12"/>
                  </a:lnTo>
                  <a:lnTo>
                    <a:pt x="647992" y="3060"/>
                  </a:lnTo>
                  <a:lnTo>
                    <a:pt x="634873" y="11506"/>
                  </a:lnTo>
                  <a:lnTo>
                    <a:pt x="626325" y="24333"/>
                  </a:lnTo>
                  <a:lnTo>
                    <a:pt x="623265" y="40513"/>
                  </a:lnTo>
                  <a:lnTo>
                    <a:pt x="626325" y="56705"/>
                  </a:lnTo>
                  <a:lnTo>
                    <a:pt x="634873" y="69532"/>
                  </a:lnTo>
                  <a:lnTo>
                    <a:pt x="647992" y="77978"/>
                  </a:lnTo>
                  <a:lnTo>
                    <a:pt x="664730" y="81026"/>
                  </a:lnTo>
                  <a:lnTo>
                    <a:pt x="678688" y="78930"/>
                  </a:lnTo>
                  <a:lnTo>
                    <a:pt x="690346" y="73037"/>
                  </a:lnTo>
                  <a:lnTo>
                    <a:pt x="699185" y="63931"/>
                  </a:lnTo>
                  <a:lnTo>
                    <a:pt x="704634" y="52184"/>
                  </a:lnTo>
                  <a:lnTo>
                    <a:pt x="691781" y="52184"/>
                  </a:lnTo>
                  <a:lnTo>
                    <a:pt x="687616" y="59423"/>
                  </a:lnTo>
                  <a:lnTo>
                    <a:pt x="681558" y="64985"/>
                  </a:lnTo>
                  <a:lnTo>
                    <a:pt x="673836" y="68567"/>
                  </a:lnTo>
                  <a:lnTo>
                    <a:pt x="664730" y="69824"/>
                  </a:lnTo>
                  <a:lnTo>
                    <a:pt x="652868" y="67627"/>
                  </a:lnTo>
                  <a:lnTo>
                    <a:pt x="643648" y="61518"/>
                  </a:lnTo>
                  <a:lnTo>
                    <a:pt x="637667" y="52235"/>
                  </a:lnTo>
                  <a:lnTo>
                    <a:pt x="635533" y="40513"/>
                  </a:lnTo>
                  <a:lnTo>
                    <a:pt x="637667" y="28803"/>
                  </a:lnTo>
                  <a:lnTo>
                    <a:pt x="643648" y="19519"/>
                  </a:lnTo>
                  <a:lnTo>
                    <a:pt x="652868" y="13411"/>
                  </a:lnTo>
                  <a:lnTo>
                    <a:pt x="664730" y="11201"/>
                  </a:lnTo>
                  <a:lnTo>
                    <a:pt x="673836" y="12471"/>
                  </a:lnTo>
                  <a:lnTo>
                    <a:pt x="681558" y="16052"/>
                  </a:lnTo>
                  <a:lnTo>
                    <a:pt x="687616" y="21615"/>
                  </a:lnTo>
                  <a:lnTo>
                    <a:pt x="691781" y="28829"/>
                  </a:lnTo>
                  <a:lnTo>
                    <a:pt x="704634" y="28829"/>
                  </a:lnTo>
                  <a:close/>
                </a:path>
                <a:path w="1038859" h="81280">
                  <a:moveTo>
                    <a:pt x="784479" y="1549"/>
                  </a:moveTo>
                  <a:lnTo>
                    <a:pt x="772325" y="1549"/>
                  </a:lnTo>
                  <a:lnTo>
                    <a:pt x="772325" y="34315"/>
                  </a:lnTo>
                  <a:lnTo>
                    <a:pt x="728840" y="34315"/>
                  </a:lnTo>
                  <a:lnTo>
                    <a:pt x="728840" y="1549"/>
                  </a:lnTo>
                  <a:lnTo>
                    <a:pt x="716686" y="1549"/>
                  </a:lnTo>
                  <a:lnTo>
                    <a:pt x="716686" y="79463"/>
                  </a:lnTo>
                  <a:lnTo>
                    <a:pt x="728840" y="79463"/>
                  </a:lnTo>
                  <a:lnTo>
                    <a:pt x="728840" y="45504"/>
                  </a:lnTo>
                  <a:lnTo>
                    <a:pt x="772325" y="45504"/>
                  </a:lnTo>
                  <a:lnTo>
                    <a:pt x="772325" y="79463"/>
                  </a:lnTo>
                  <a:lnTo>
                    <a:pt x="784479" y="79463"/>
                  </a:lnTo>
                  <a:lnTo>
                    <a:pt x="784479" y="1549"/>
                  </a:lnTo>
                  <a:close/>
                </a:path>
                <a:path w="1038859" h="81280">
                  <a:moveTo>
                    <a:pt x="879462" y="40513"/>
                  </a:moveTo>
                  <a:lnTo>
                    <a:pt x="876401" y="24333"/>
                  </a:lnTo>
                  <a:lnTo>
                    <a:pt x="867841" y="11506"/>
                  </a:lnTo>
                  <a:lnTo>
                    <a:pt x="867371" y="11201"/>
                  </a:lnTo>
                  <a:lnTo>
                    <a:pt x="867181" y="11087"/>
                  </a:lnTo>
                  <a:lnTo>
                    <a:pt x="867181" y="40513"/>
                  </a:lnTo>
                  <a:lnTo>
                    <a:pt x="865047" y="52235"/>
                  </a:lnTo>
                  <a:lnTo>
                    <a:pt x="859066" y="61518"/>
                  </a:lnTo>
                  <a:lnTo>
                    <a:pt x="849845" y="67627"/>
                  </a:lnTo>
                  <a:lnTo>
                    <a:pt x="837996" y="69824"/>
                  </a:lnTo>
                  <a:lnTo>
                    <a:pt x="826147" y="67627"/>
                  </a:lnTo>
                  <a:lnTo>
                    <a:pt x="816927" y="61518"/>
                  </a:lnTo>
                  <a:lnTo>
                    <a:pt x="810945" y="52235"/>
                  </a:lnTo>
                  <a:lnTo>
                    <a:pt x="808812" y="40513"/>
                  </a:lnTo>
                  <a:lnTo>
                    <a:pt x="810945" y="28803"/>
                  </a:lnTo>
                  <a:lnTo>
                    <a:pt x="816927" y="19519"/>
                  </a:lnTo>
                  <a:lnTo>
                    <a:pt x="826147" y="13411"/>
                  </a:lnTo>
                  <a:lnTo>
                    <a:pt x="837996" y="11201"/>
                  </a:lnTo>
                  <a:lnTo>
                    <a:pt x="849845" y="13411"/>
                  </a:lnTo>
                  <a:lnTo>
                    <a:pt x="859066" y="19519"/>
                  </a:lnTo>
                  <a:lnTo>
                    <a:pt x="865047" y="28803"/>
                  </a:lnTo>
                  <a:lnTo>
                    <a:pt x="867181" y="40513"/>
                  </a:lnTo>
                  <a:lnTo>
                    <a:pt x="867181" y="11087"/>
                  </a:lnTo>
                  <a:lnTo>
                    <a:pt x="854735" y="3060"/>
                  </a:lnTo>
                  <a:lnTo>
                    <a:pt x="837996" y="12"/>
                  </a:lnTo>
                  <a:lnTo>
                    <a:pt x="821258" y="3060"/>
                  </a:lnTo>
                  <a:lnTo>
                    <a:pt x="808151" y="11506"/>
                  </a:lnTo>
                  <a:lnTo>
                    <a:pt x="799592" y="24333"/>
                  </a:lnTo>
                  <a:lnTo>
                    <a:pt x="796531" y="40513"/>
                  </a:lnTo>
                  <a:lnTo>
                    <a:pt x="799592" y="56705"/>
                  </a:lnTo>
                  <a:lnTo>
                    <a:pt x="808151" y="69532"/>
                  </a:lnTo>
                  <a:lnTo>
                    <a:pt x="821258" y="77978"/>
                  </a:lnTo>
                  <a:lnTo>
                    <a:pt x="837996" y="81026"/>
                  </a:lnTo>
                  <a:lnTo>
                    <a:pt x="854735" y="77978"/>
                  </a:lnTo>
                  <a:lnTo>
                    <a:pt x="867384" y="69824"/>
                  </a:lnTo>
                  <a:lnTo>
                    <a:pt x="867841" y="69532"/>
                  </a:lnTo>
                  <a:lnTo>
                    <a:pt x="876401" y="56705"/>
                  </a:lnTo>
                  <a:lnTo>
                    <a:pt x="879462" y="40513"/>
                  </a:lnTo>
                  <a:close/>
                </a:path>
                <a:path w="1038859" h="81280">
                  <a:moveTo>
                    <a:pt x="970508" y="40513"/>
                  </a:moveTo>
                  <a:lnTo>
                    <a:pt x="967447" y="24333"/>
                  </a:lnTo>
                  <a:lnTo>
                    <a:pt x="958888" y="11506"/>
                  </a:lnTo>
                  <a:lnTo>
                    <a:pt x="958418" y="11201"/>
                  </a:lnTo>
                  <a:lnTo>
                    <a:pt x="958240" y="11087"/>
                  </a:lnTo>
                  <a:lnTo>
                    <a:pt x="958240" y="40513"/>
                  </a:lnTo>
                  <a:lnTo>
                    <a:pt x="956106" y="52235"/>
                  </a:lnTo>
                  <a:lnTo>
                    <a:pt x="950112" y="61518"/>
                  </a:lnTo>
                  <a:lnTo>
                    <a:pt x="940892" y="67627"/>
                  </a:lnTo>
                  <a:lnTo>
                    <a:pt x="929043" y="69824"/>
                  </a:lnTo>
                  <a:lnTo>
                    <a:pt x="917194" y="67627"/>
                  </a:lnTo>
                  <a:lnTo>
                    <a:pt x="907961" y="61518"/>
                  </a:lnTo>
                  <a:lnTo>
                    <a:pt x="901979" y="52235"/>
                  </a:lnTo>
                  <a:lnTo>
                    <a:pt x="899845" y="40513"/>
                  </a:lnTo>
                  <a:lnTo>
                    <a:pt x="901979" y="28803"/>
                  </a:lnTo>
                  <a:lnTo>
                    <a:pt x="907961" y="19519"/>
                  </a:lnTo>
                  <a:lnTo>
                    <a:pt x="917194" y="13411"/>
                  </a:lnTo>
                  <a:lnTo>
                    <a:pt x="929043" y="11201"/>
                  </a:lnTo>
                  <a:lnTo>
                    <a:pt x="940892" y="13411"/>
                  </a:lnTo>
                  <a:lnTo>
                    <a:pt x="950112" y="19519"/>
                  </a:lnTo>
                  <a:lnTo>
                    <a:pt x="956106" y="28803"/>
                  </a:lnTo>
                  <a:lnTo>
                    <a:pt x="958240" y="40513"/>
                  </a:lnTo>
                  <a:lnTo>
                    <a:pt x="958240" y="11087"/>
                  </a:lnTo>
                  <a:lnTo>
                    <a:pt x="945781" y="3060"/>
                  </a:lnTo>
                  <a:lnTo>
                    <a:pt x="929043" y="12"/>
                  </a:lnTo>
                  <a:lnTo>
                    <a:pt x="912304" y="3060"/>
                  </a:lnTo>
                  <a:lnTo>
                    <a:pt x="899198" y="11506"/>
                  </a:lnTo>
                  <a:lnTo>
                    <a:pt x="890638" y="24333"/>
                  </a:lnTo>
                  <a:lnTo>
                    <a:pt x="887577" y="40513"/>
                  </a:lnTo>
                  <a:lnTo>
                    <a:pt x="890638" y="56705"/>
                  </a:lnTo>
                  <a:lnTo>
                    <a:pt x="899198" y="69532"/>
                  </a:lnTo>
                  <a:lnTo>
                    <a:pt x="912304" y="77978"/>
                  </a:lnTo>
                  <a:lnTo>
                    <a:pt x="929043" y="81026"/>
                  </a:lnTo>
                  <a:lnTo>
                    <a:pt x="945781" y="77978"/>
                  </a:lnTo>
                  <a:lnTo>
                    <a:pt x="958430" y="69824"/>
                  </a:lnTo>
                  <a:lnTo>
                    <a:pt x="958888" y="69532"/>
                  </a:lnTo>
                  <a:lnTo>
                    <a:pt x="967447" y="56705"/>
                  </a:lnTo>
                  <a:lnTo>
                    <a:pt x="970508" y="40513"/>
                  </a:lnTo>
                  <a:close/>
                </a:path>
                <a:path w="1038859" h="81280">
                  <a:moveTo>
                    <a:pt x="1038428" y="68262"/>
                  </a:moveTo>
                  <a:lnTo>
                    <a:pt x="994714" y="68262"/>
                  </a:lnTo>
                  <a:lnTo>
                    <a:pt x="994714" y="1549"/>
                  </a:lnTo>
                  <a:lnTo>
                    <a:pt x="982548" y="1549"/>
                  </a:lnTo>
                  <a:lnTo>
                    <a:pt x="982548" y="79463"/>
                  </a:lnTo>
                  <a:lnTo>
                    <a:pt x="1038428" y="79463"/>
                  </a:lnTo>
                  <a:lnTo>
                    <a:pt x="1038428" y="6826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71527" y="223855"/>
            <a:ext cx="1105027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39469" algn="l"/>
                <a:tab pos="1178560" algn="l"/>
                <a:tab pos="2474595" algn="l"/>
                <a:tab pos="2814320" algn="l"/>
                <a:tab pos="5288280" algn="l"/>
                <a:tab pos="5628005" algn="l"/>
                <a:tab pos="6903720" algn="l"/>
                <a:tab pos="7243445" algn="l"/>
                <a:tab pos="8627745" algn="l"/>
                <a:tab pos="8967470" algn="l"/>
              </a:tabLst>
            </a:pPr>
            <a:r>
              <a:rPr sz="1300" b="1" dirty="0">
                <a:solidFill>
                  <a:srgbClr val="163E6A"/>
                </a:solidFill>
                <a:latin typeface="SourceSansPro-Semibold"/>
                <a:cs typeface="SourceSansPro-Semibold"/>
              </a:rPr>
              <a:t>ODISEE	|	</a:t>
            </a:r>
            <a:r>
              <a:rPr sz="1300" b="1" spc="-5" dirty="0">
                <a:solidFill>
                  <a:srgbClr val="163E6A"/>
                </a:solidFill>
                <a:latin typeface="SourceSansPro-Semibold"/>
                <a:cs typeface="SourceSansPro-Semibold"/>
              </a:rPr>
              <a:t>STUDIEKEUZE	</a:t>
            </a:r>
            <a:r>
              <a:rPr sz="1300" b="1" dirty="0">
                <a:solidFill>
                  <a:srgbClr val="163E6A"/>
                </a:solidFill>
                <a:latin typeface="SourceSansPro-Semibold"/>
                <a:cs typeface="SourceSansPro-Semibold"/>
              </a:rPr>
              <a:t>|	</a:t>
            </a:r>
            <a:r>
              <a:rPr sz="1300" b="1" spc="-5" dirty="0">
                <a:solidFill>
                  <a:srgbClr val="39BB9D"/>
                </a:solidFill>
                <a:latin typeface="SourceSansPro-Black"/>
                <a:cs typeface="SourceSansPro-Black"/>
              </a:rPr>
              <a:t>STRUCTUUR</a:t>
            </a:r>
            <a:r>
              <a:rPr sz="1300" b="1" spc="5" dirty="0">
                <a:solidFill>
                  <a:srgbClr val="39BB9D"/>
                </a:solidFill>
                <a:latin typeface="SourceSansPro-Black"/>
                <a:cs typeface="SourceSansPro-Black"/>
              </a:rPr>
              <a:t> </a:t>
            </a:r>
            <a:r>
              <a:rPr sz="1300" b="1" dirty="0">
                <a:solidFill>
                  <a:srgbClr val="39BB9D"/>
                </a:solidFill>
                <a:latin typeface="SourceSansPro-Black"/>
                <a:cs typeface="SourceSansPro-Black"/>
              </a:rPr>
              <a:t>EN</a:t>
            </a:r>
            <a:r>
              <a:rPr sz="1300" b="1" spc="10" dirty="0">
                <a:solidFill>
                  <a:srgbClr val="39BB9D"/>
                </a:solidFill>
                <a:latin typeface="SourceSansPro-Black"/>
                <a:cs typeface="SourceSansPro-Black"/>
              </a:rPr>
              <a:t> </a:t>
            </a:r>
            <a:r>
              <a:rPr sz="1300" b="1" spc="-15" dirty="0">
                <a:solidFill>
                  <a:srgbClr val="39BB9D"/>
                </a:solidFill>
                <a:latin typeface="SourceSansPro-Black"/>
                <a:cs typeface="SourceSansPro-Black"/>
              </a:rPr>
              <a:t>ORGANISATIE	</a:t>
            </a:r>
            <a:r>
              <a:rPr sz="1300" b="1" dirty="0">
                <a:solidFill>
                  <a:srgbClr val="163E6A"/>
                </a:solidFill>
                <a:latin typeface="SourceSansPro-Semibold"/>
                <a:cs typeface="SourceSansPro-Semibold"/>
              </a:rPr>
              <a:t>|	</a:t>
            </a:r>
            <a:r>
              <a:rPr sz="1300" b="1" spc="-5" dirty="0">
                <a:solidFill>
                  <a:srgbClr val="163E6A"/>
                </a:solidFill>
                <a:latin typeface="SourceSansPro-Semibold"/>
                <a:cs typeface="SourceSansPro-Semibold"/>
              </a:rPr>
              <a:t>VERSCHILLEN	</a:t>
            </a:r>
            <a:r>
              <a:rPr sz="1300" b="1" dirty="0">
                <a:solidFill>
                  <a:srgbClr val="163E6A"/>
                </a:solidFill>
                <a:latin typeface="SourceSansPro-Semibold"/>
                <a:cs typeface="SourceSansPro-Semibold"/>
              </a:rPr>
              <a:t>|	</a:t>
            </a:r>
            <a:r>
              <a:rPr sz="1300" b="1" spc="-10" dirty="0">
                <a:solidFill>
                  <a:srgbClr val="163E6A"/>
                </a:solidFill>
                <a:latin typeface="SourceSansPro-Semibold"/>
                <a:cs typeface="SourceSansPro-Semibold"/>
              </a:rPr>
              <a:t>STUDIESUCCES	</a:t>
            </a:r>
            <a:r>
              <a:rPr sz="1300" b="1" dirty="0">
                <a:solidFill>
                  <a:srgbClr val="163E6A"/>
                </a:solidFill>
                <a:latin typeface="SourceSansPro-Semibold"/>
                <a:cs typeface="SourceSansPro-Semibold"/>
              </a:rPr>
              <a:t>|	</a:t>
            </a:r>
            <a:r>
              <a:rPr sz="1300" b="1" spc="-5" dirty="0">
                <a:solidFill>
                  <a:srgbClr val="163E6A"/>
                </a:solidFill>
                <a:latin typeface="SourceSansPro-Semibold"/>
                <a:cs typeface="SourceSansPro-Semibold"/>
              </a:rPr>
              <a:t>STUDENTENVOORZIENINGEN</a:t>
            </a:r>
            <a:endParaRPr sz="1300">
              <a:latin typeface="SourceSansPro-Semibold"/>
              <a:cs typeface="SourceSansPro-Semibold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84003" y="513003"/>
            <a:ext cx="2179955" cy="72390"/>
          </a:xfrm>
          <a:custGeom>
            <a:avLst/>
            <a:gdLst/>
            <a:ahLst/>
            <a:cxnLst/>
            <a:rect l="l" t="t" r="r" b="b"/>
            <a:pathLst>
              <a:path w="2179954" h="72390">
                <a:moveTo>
                  <a:pt x="2179802" y="0"/>
                </a:moveTo>
                <a:lnTo>
                  <a:pt x="0" y="0"/>
                </a:lnTo>
                <a:lnTo>
                  <a:pt x="0" y="71996"/>
                </a:lnTo>
                <a:lnTo>
                  <a:pt x="2179802" y="71996"/>
                </a:lnTo>
                <a:lnTo>
                  <a:pt x="2179802" y="0"/>
                </a:lnTo>
                <a:close/>
              </a:path>
            </a:pathLst>
          </a:custGeom>
          <a:solidFill>
            <a:srgbClr val="39BB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0001" y="6374610"/>
            <a:ext cx="81280" cy="161925"/>
          </a:xfrm>
          <a:custGeom>
            <a:avLst/>
            <a:gdLst/>
            <a:ahLst/>
            <a:cxnLst/>
            <a:rect l="l" t="t" r="r" b="b"/>
            <a:pathLst>
              <a:path w="81279" h="161925">
                <a:moveTo>
                  <a:pt x="0" y="0"/>
                </a:moveTo>
                <a:lnTo>
                  <a:pt x="0" y="161518"/>
                </a:lnTo>
                <a:lnTo>
                  <a:pt x="80759" y="80759"/>
                </a:lnTo>
                <a:lnTo>
                  <a:pt x="0" y="0"/>
                </a:lnTo>
                <a:close/>
              </a:path>
            </a:pathLst>
          </a:custGeom>
          <a:solidFill>
            <a:srgbClr val="3DB5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311948" y="6148590"/>
            <a:ext cx="1208046" cy="3875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Holder 4">
            <a:extLst>
              <a:ext uri="{FF2B5EF4-FFF2-40B4-BE49-F238E27FC236}">
                <a16:creationId xmlns:a16="http://schemas.microsoft.com/office/drawing/2014/main" id="{E22A6D00-5203-4E40-B96E-9775F6EE9CD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760641" y="6370415"/>
            <a:ext cx="437042" cy="184666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B6F15528-21DE-4FAA-801E-634DDDAF4B2B}" type="slidenum">
              <a:rPr sz="1200">
                <a:solidFill>
                  <a:srgbClr val="00669A"/>
                </a:solidFill>
                <a:latin typeface="Source Sans Pro" panose="020B0503030403020204" pitchFamily="34" charset="0"/>
              </a:rPr>
              <a:pPr algn="ctr"/>
              <a:t>3</a:t>
            </a:fld>
            <a:endParaRPr sz="1200" dirty="0">
              <a:solidFill>
                <a:srgbClr val="00669A"/>
              </a:solidFill>
              <a:latin typeface="Source Sans Pro" panose="020B0503030403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1527" y="223855"/>
            <a:ext cx="1105027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39469" algn="l"/>
                <a:tab pos="1178560" algn="l"/>
                <a:tab pos="2474595" algn="l"/>
                <a:tab pos="2814320" algn="l"/>
                <a:tab pos="5288280" algn="l"/>
                <a:tab pos="5628005" algn="l"/>
                <a:tab pos="6903720" algn="l"/>
                <a:tab pos="7243445" algn="l"/>
                <a:tab pos="8627745" algn="l"/>
                <a:tab pos="8967470" algn="l"/>
              </a:tabLst>
            </a:pPr>
            <a:r>
              <a:rPr sz="1300" b="1" dirty="0">
                <a:solidFill>
                  <a:srgbClr val="163E6A"/>
                </a:solidFill>
                <a:latin typeface="SourceSansPro-Semibold"/>
                <a:cs typeface="SourceSansPro-Semibold"/>
              </a:rPr>
              <a:t>ODISEE	|	</a:t>
            </a:r>
            <a:r>
              <a:rPr sz="1300" b="1" spc="-5" dirty="0">
                <a:solidFill>
                  <a:srgbClr val="163E6A"/>
                </a:solidFill>
                <a:latin typeface="SourceSansPro-Semibold"/>
                <a:cs typeface="SourceSansPro-Semibold"/>
              </a:rPr>
              <a:t>STUDIEKEUZE	</a:t>
            </a:r>
            <a:r>
              <a:rPr sz="1300" b="1" dirty="0">
                <a:solidFill>
                  <a:srgbClr val="163E6A"/>
                </a:solidFill>
                <a:latin typeface="SourceSansPro-Semibold"/>
                <a:cs typeface="SourceSansPro-Semibold"/>
              </a:rPr>
              <a:t>|	</a:t>
            </a:r>
            <a:r>
              <a:rPr sz="1300" b="1" spc="-5" dirty="0">
                <a:solidFill>
                  <a:srgbClr val="39BB9D"/>
                </a:solidFill>
                <a:latin typeface="SourceSansPro-Black"/>
                <a:cs typeface="SourceSansPro-Black"/>
              </a:rPr>
              <a:t>STRUCTUUR</a:t>
            </a:r>
            <a:r>
              <a:rPr sz="1300" b="1" spc="5" dirty="0">
                <a:solidFill>
                  <a:srgbClr val="39BB9D"/>
                </a:solidFill>
                <a:latin typeface="SourceSansPro-Black"/>
                <a:cs typeface="SourceSansPro-Black"/>
              </a:rPr>
              <a:t> </a:t>
            </a:r>
            <a:r>
              <a:rPr sz="1300" b="1" dirty="0">
                <a:solidFill>
                  <a:srgbClr val="39BB9D"/>
                </a:solidFill>
                <a:latin typeface="SourceSansPro-Black"/>
                <a:cs typeface="SourceSansPro-Black"/>
              </a:rPr>
              <a:t>EN</a:t>
            </a:r>
            <a:r>
              <a:rPr sz="1300" b="1" spc="10" dirty="0">
                <a:solidFill>
                  <a:srgbClr val="39BB9D"/>
                </a:solidFill>
                <a:latin typeface="SourceSansPro-Black"/>
                <a:cs typeface="SourceSansPro-Black"/>
              </a:rPr>
              <a:t> </a:t>
            </a:r>
            <a:r>
              <a:rPr sz="1300" b="1" spc="-15" dirty="0">
                <a:solidFill>
                  <a:srgbClr val="39BB9D"/>
                </a:solidFill>
                <a:latin typeface="SourceSansPro-Black"/>
                <a:cs typeface="SourceSansPro-Black"/>
              </a:rPr>
              <a:t>ORGANISATIE	</a:t>
            </a:r>
            <a:r>
              <a:rPr sz="1300" b="1" dirty="0">
                <a:solidFill>
                  <a:srgbClr val="163E6A"/>
                </a:solidFill>
                <a:latin typeface="SourceSansPro-Semibold"/>
                <a:cs typeface="SourceSansPro-Semibold"/>
              </a:rPr>
              <a:t>|	</a:t>
            </a:r>
            <a:r>
              <a:rPr sz="1300" b="1" spc="-5" dirty="0">
                <a:solidFill>
                  <a:srgbClr val="163E6A"/>
                </a:solidFill>
                <a:latin typeface="SourceSansPro-Semibold"/>
                <a:cs typeface="SourceSansPro-Semibold"/>
              </a:rPr>
              <a:t>VERSCHILLEN	</a:t>
            </a:r>
            <a:r>
              <a:rPr sz="1300" b="1" dirty="0">
                <a:solidFill>
                  <a:srgbClr val="163E6A"/>
                </a:solidFill>
                <a:latin typeface="SourceSansPro-Semibold"/>
                <a:cs typeface="SourceSansPro-Semibold"/>
              </a:rPr>
              <a:t>|	</a:t>
            </a:r>
            <a:r>
              <a:rPr sz="1300" b="1" spc="-10" dirty="0">
                <a:solidFill>
                  <a:srgbClr val="163E6A"/>
                </a:solidFill>
                <a:latin typeface="SourceSansPro-Semibold"/>
                <a:cs typeface="SourceSansPro-Semibold"/>
              </a:rPr>
              <a:t>STUDIESUCCES	</a:t>
            </a:r>
            <a:r>
              <a:rPr sz="1300" b="1" dirty="0">
                <a:solidFill>
                  <a:srgbClr val="163E6A"/>
                </a:solidFill>
                <a:latin typeface="SourceSansPro-Semibold"/>
                <a:cs typeface="SourceSansPro-Semibold"/>
              </a:rPr>
              <a:t>|	</a:t>
            </a:r>
            <a:r>
              <a:rPr sz="1300" b="1" spc="-5" dirty="0">
                <a:solidFill>
                  <a:srgbClr val="163E6A"/>
                </a:solidFill>
                <a:latin typeface="SourceSansPro-Semibold"/>
                <a:cs typeface="SourceSansPro-Semibold"/>
              </a:rPr>
              <a:t>STUDENTENVOORZIENINGEN</a:t>
            </a:r>
            <a:endParaRPr sz="1300">
              <a:latin typeface="SourceSansPro-Semibold"/>
              <a:cs typeface="SourceSansPro-Semibol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384003" y="513003"/>
            <a:ext cx="2179955" cy="72390"/>
          </a:xfrm>
          <a:custGeom>
            <a:avLst/>
            <a:gdLst/>
            <a:ahLst/>
            <a:cxnLst/>
            <a:rect l="l" t="t" r="r" b="b"/>
            <a:pathLst>
              <a:path w="2179954" h="72390">
                <a:moveTo>
                  <a:pt x="2179802" y="0"/>
                </a:moveTo>
                <a:lnTo>
                  <a:pt x="0" y="0"/>
                </a:lnTo>
                <a:lnTo>
                  <a:pt x="0" y="71996"/>
                </a:lnTo>
                <a:lnTo>
                  <a:pt x="2179802" y="71996"/>
                </a:lnTo>
                <a:lnTo>
                  <a:pt x="2179802" y="0"/>
                </a:lnTo>
                <a:close/>
              </a:path>
            </a:pathLst>
          </a:custGeom>
          <a:solidFill>
            <a:srgbClr val="39BB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20001" y="6374610"/>
            <a:ext cx="81280" cy="161925"/>
          </a:xfrm>
          <a:custGeom>
            <a:avLst/>
            <a:gdLst/>
            <a:ahLst/>
            <a:cxnLst/>
            <a:rect l="l" t="t" r="r" b="b"/>
            <a:pathLst>
              <a:path w="81279" h="161925">
                <a:moveTo>
                  <a:pt x="0" y="0"/>
                </a:moveTo>
                <a:lnTo>
                  <a:pt x="0" y="161518"/>
                </a:lnTo>
                <a:lnTo>
                  <a:pt x="80759" y="80759"/>
                </a:lnTo>
                <a:lnTo>
                  <a:pt x="0" y="0"/>
                </a:lnTo>
                <a:close/>
              </a:path>
            </a:pathLst>
          </a:custGeom>
          <a:solidFill>
            <a:srgbClr val="3DB5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311948" y="6148590"/>
            <a:ext cx="1208046" cy="3875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83900" y="1753266"/>
            <a:ext cx="5547995" cy="26270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160"/>
              </a:lnSpc>
              <a:spcBef>
                <a:spcPts val="100"/>
              </a:spcBef>
            </a:pPr>
            <a:r>
              <a:rPr sz="3600" b="1" dirty="0">
                <a:solidFill>
                  <a:srgbClr val="39BB9D"/>
                </a:solidFill>
                <a:latin typeface="SourceSansPro-Black"/>
                <a:cs typeface="SourceSansPro-Black"/>
              </a:rPr>
              <a:t>Hoe</a:t>
            </a:r>
            <a:r>
              <a:rPr sz="3600" b="1" spc="-5" dirty="0">
                <a:solidFill>
                  <a:srgbClr val="39BB9D"/>
                </a:solidFill>
                <a:latin typeface="SourceSansPro-Black"/>
                <a:cs typeface="SourceSansPro-Black"/>
              </a:rPr>
              <a:t> </a:t>
            </a:r>
            <a:r>
              <a:rPr sz="3600" b="1" spc="-10" dirty="0">
                <a:solidFill>
                  <a:srgbClr val="39BB9D"/>
                </a:solidFill>
                <a:latin typeface="SourceSansPro-Black"/>
                <a:cs typeface="SourceSansPro-Black"/>
              </a:rPr>
              <a:t>ziet</a:t>
            </a:r>
            <a:endParaRPr sz="3600" dirty="0">
              <a:latin typeface="SourceSansPro-Black"/>
              <a:cs typeface="SourceSansPro-Black"/>
            </a:endParaRPr>
          </a:p>
          <a:p>
            <a:pPr marL="12700">
              <a:lnSpc>
                <a:spcPts val="4160"/>
              </a:lnSpc>
            </a:pPr>
            <a:r>
              <a:rPr sz="3600" b="1" spc="-15" dirty="0">
                <a:solidFill>
                  <a:srgbClr val="39BB9D"/>
                </a:solidFill>
                <a:latin typeface="SourceSansPro-Black"/>
                <a:cs typeface="SourceSansPro-Black"/>
              </a:rPr>
              <a:t>het </a:t>
            </a:r>
            <a:r>
              <a:rPr sz="3600" b="1" dirty="0">
                <a:solidFill>
                  <a:srgbClr val="39BB9D"/>
                </a:solidFill>
                <a:latin typeface="SourceSansPro-Black"/>
                <a:cs typeface="SourceSansPro-Black"/>
              </a:rPr>
              <a:t>opleidingsmodel</a:t>
            </a:r>
            <a:r>
              <a:rPr sz="3600" b="1" spc="-70" dirty="0">
                <a:solidFill>
                  <a:srgbClr val="39BB9D"/>
                </a:solidFill>
                <a:latin typeface="SourceSansPro-Black"/>
                <a:cs typeface="SourceSansPro-Black"/>
              </a:rPr>
              <a:t> </a:t>
            </a:r>
            <a:r>
              <a:rPr sz="3600" b="1" spc="-25" dirty="0">
                <a:solidFill>
                  <a:srgbClr val="39BB9D"/>
                </a:solidFill>
                <a:latin typeface="SourceSansPro-Black"/>
                <a:cs typeface="SourceSansPro-Black"/>
              </a:rPr>
              <a:t>eruit?</a:t>
            </a:r>
            <a:endParaRPr sz="3600" dirty="0">
              <a:latin typeface="SourceSansPro-Black"/>
              <a:cs typeface="SourceSansPro-Black"/>
            </a:endParaRPr>
          </a:p>
          <a:p>
            <a:pPr marL="240665" marR="1478280" indent="-228600">
              <a:lnSpc>
                <a:spcPct val="100000"/>
              </a:lnSpc>
              <a:spcBef>
                <a:spcPts val="2055"/>
              </a:spcBef>
              <a:buChar char="•"/>
              <a:tabLst>
                <a:tab pos="240665" algn="l"/>
                <a:tab pos="241300" algn="l"/>
              </a:tabLst>
            </a:pPr>
            <a:r>
              <a:rPr sz="1800" dirty="0">
                <a:solidFill>
                  <a:srgbClr val="163E6A"/>
                </a:solidFill>
                <a:latin typeface="Source Sans Pro"/>
                <a:cs typeface="Source Sans Pro"/>
              </a:rPr>
              <a:t>Je </a:t>
            </a:r>
            <a:r>
              <a:rPr sz="1800" dirty="0" err="1">
                <a:solidFill>
                  <a:srgbClr val="163E6A"/>
                </a:solidFill>
                <a:latin typeface="Source Sans Pro"/>
                <a:cs typeface="Source Sans Pro"/>
              </a:rPr>
              <a:t>opleiding</a:t>
            </a:r>
            <a:r>
              <a:rPr sz="1800" dirty="0">
                <a:solidFill>
                  <a:srgbClr val="163E6A"/>
                </a:solidFill>
                <a:latin typeface="Source Sans Pro"/>
                <a:cs typeface="Source Sans Pro"/>
              </a:rPr>
              <a:t> = </a:t>
            </a:r>
            <a:r>
              <a:rPr sz="1800" dirty="0" err="1">
                <a:solidFill>
                  <a:srgbClr val="163E6A"/>
                </a:solidFill>
                <a:latin typeface="Source Sans Pro"/>
                <a:cs typeface="Source Sans Pro"/>
              </a:rPr>
              <a:t>een</a:t>
            </a:r>
            <a:r>
              <a:rPr sz="1800" dirty="0">
                <a:solidFill>
                  <a:srgbClr val="163E6A"/>
                </a:solidFill>
                <a:latin typeface="Source Sans Pro"/>
                <a:cs typeface="Source Sans Pro"/>
              </a:rPr>
              <a:t> </a:t>
            </a:r>
            <a:r>
              <a:rPr sz="1800" spc="-20" dirty="0">
                <a:solidFill>
                  <a:srgbClr val="163E6A"/>
                </a:solidFill>
                <a:latin typeface="Source Sans Pro"/>
                <a:cs typeface="Source Sans Pro"/>
              </a:rPr>
              <a:t>vast </a:t>
            </a:r>
            <a:r>
              <a:rPr sz="1800" spc="-15" dirty="0">
                <a:solidFill>
                  <a:srgbClr val="163E6A"/>
                </a:solidFill>
                <a:latin typeface="Source Sans Pro"/>
                <a:cs typeface="Source Sans Pro"/>
              </a:rPr>
              <a:t>pakket van  </a:t>
            </a:r>
            <a:r>
              <a:rPr sz="1800" spc="-5" dirty="0" err="1">
                <a:solidFill>
                  <a:srgbClr val="163E6A"/>
                </a:solidFill>
                <a:latin typeface="Source Sans Pro"/>
                <a:cs typeface="Source Sans Pro"/>
              </a:rPr>
              <a:t>opleidingsonderdelen</a:t>
            </a:r>
            <a:r>
              <a:rPr sz="1800" spc="-5" dirty="0">
                <a:solidFill>
                  <a:srgbClr val="163E6A"/>
                </a:solidFill>
                <a:latin typeface="Source Sans Pro"/>
                <a:cs typeface="Source Sans Pro"/>
              </a:rPr>
              <a:t> </a:t>
            </a:r>
            <a:r>
              <a:rPr sz="1800" dirty="0">
                <a:solidFill>
                  <a:srgbClr val="163E6A"/>
                </a:solidFill>
                <a:latin typeface="Source Sans Pro"/>
                <a:cs typeface="Source Sans Pro"/>
              </a:rPr>
              <a:t>of </a:t>
            </a:r>
            <a:r>
              <a:rPr sz="1800" spc="-20" dirty="0">
                <a:solidFill>
                  <a:srgbClr val="163E6A"/>
                </a:solidFill>
                <a:latin typeface="Source Sans Pro"/>
                <a:cs typeface="Source Sans Pro"/>
              </a:rPr>
              <a:t>OPO’s</a:t>
            </a:r>
            <a:r>
              <a:rPr sz="1800" dirty="0">
                <a:solidFill>
                  <a:srgbClr val="163E6A"/>
                </a:solidFill>
                <a:latin typeface="Source Sans Pro"/>
                <a:cs typeface="Source Sans Pro"/>
              </a:rPr>
              <a:t> </a:t>
            </a:r>
            <a:r>
              <a:rPr sz="1800" spc="-10" dirty="0">
                <a:solidFill>
                  <a:srgbClr val="163E6A"/>
                </a:solidFill>
                <a:latin typeface="Source Sans Pro"/>
                <a:cs typeface="Source Sans Pro"/>
              </a:rPr>
              <a:t>(</a:t>
            </a:r>
            <a:r>
              <a:rPr sz="1800" spc="-10" dirty="0" err="1">
                <a:solidFill>
                  <a:srgbClr val="163E6A"/>
                </a:solidFill>
                <a:latin typeface="Source Sans Pro"/>
                <a:cs typeface="Source Sans Pro"/>
              </a:rPr>
              <a:t>vakken</a:t>
            </a:r>
            <a:r>
              <a:rPr sz="1800" spc="-10" dirty="0">
                <a:solidFill>
                  <a:srgbClr val="163E6A"/>
                </a:solidFill>
                <a:latin typeface="Source Sans Pro"/>
                <a:cs typeface="Source Sans Pro"/>
              </a:rPr>
              <a:t>)</a:t>
            </a:r>
            <a:endParaRPr sz="1800" dirty="0">
              <a:latin typeface="Source Sans Pro"/>
              <a:cs typeface="Source Sans Pro"/>
            </a:endParaRPr>
          </a:p>
          <a:p>
            <a:pPr marL="240665" marR="2050414" indent="-228600">
              <a:lnSpc>
                <a:spcPct val="111100"/>
              </a:lnSpc>
              <a:spcBef>
                <a:spcPts val="894"/>
              </a:spcBef>
              <a:buChar char="•"/>
              <a:tabLst>
                <a:tab pos="240665" algn="l"/>
                <a:tab pos="241300" algn="l"/>
              </a:tabLst>
            </a:pPr>
            <a:r>
              <a:rPr sz="1800" dirty="0">
                <a:solidFill>
                  <a:srgbClr val="163E6A"/>
                </a:solidFill>
                <a:latin typeface="Source Sans Pro"/>
                <a:cs typeface="Source Sans Pro"/>
              </a:rPr>
              <a:t>Je diploma = </a:t>
            </a:r>
            <a:r>
              <a:rPr sz="1800" dirty="0" err="1">
                <a:solidFill>
                  <a:srgbClr val="163E6A"/>
                </a:solidFill>
                <a:latin typeface="Source Sans Pro"/>
                <a:cs typeface="Source Sans Pro"/>
              </a:rPr>
              <a:t>als</a:t>
            </a:r>
            <a:r>
              <a:rPr sz="1800" dirty="0">
                <a:solidFill>
                  <a:srgbClr val="163E6A"/>
                </a:solidFill>
                <a:latin typeface="Source Sans Pro"/>
                <a:cs typeface="Source Sans Pro"/>
              </a:rPr>
              <a:t> je </a:t>
            </a:r>
            <a:r>
              <a:rPr sz="1800" dirty="0" err="1">
                <a:solidFill>
                  <a:srgbClr val="163E6A"/>
                </a:solidFill>
                <a:latin typeface="Source Sans Pro"/>
                <a:cs typeface="Source Sans Pro"/>
              </a:rPr>
              <a:t>slaagt</a:t>
            </a:r>
            <a:r>
              <a:rPr sz="1800" dirty="0">
                <a:solidFill>
                  <a:srgbClr val="163E6A"/>
                </a:solidFill>
                <a:latin typeface="Source Sans Pro"/>
                <a:cs typeface="Source Sans Pro"/>
              </a:rPr>
              <a:t> </a:t>
            </a:r>
            <a:r>
              <a:rPr sz="1800" spc="-5" dirty="0" err="1">
                <a:solidFill>
                  <a:srgbClr val="163E6A"/>
                </a:solidFill>
                <a:latin typeface="Source Sans Pro"/>
                <a:cs typeface="Source Sans Pro"/>
              </a:rPr>
              <a:t>voor</a:t>
            </a:r>
            <a:r>
              <a:rPr sz="1800" spc="-90" dirty="0">
                <a:solidFill>
                  <a:srgbClr val="163E6A"/>
                </a:solidFill>
                <a:latin typeface="Source Sans Pro"/>
                <a:cs typeface="Source Sans Pro"/>
              </a:rPr>
              <a:t> </a:t>
            </a:r>
            <a:r>
              <a:rPr sz="1800" dirty="0" err="1">
                <a:solidFill>
                  <a:srgbClr val="163E6A"/>
                </a:solidFill>
                <a:latin typeface="Source Sans Pro"/>
                <a:cs typeface="Source Sans Pro"/>
              </a:rPr>
              <a:t>alle</a:t>
            </a:r>
            <a:r>
              <a:rPr sz="1800" dirty="0">
                <a:solidFill>
                  <a:srgbClr val="163E6A"/>
                </a:solidFill>
                <a:latin typeface="Source Sans Pro"/>
                <a:cs typeface="Source Sans Pro"/>
              </a:rPr>
              <a:t>  </a:t>
            </a:r>
            <a:r>
              <a:rPr sz="1800" spc="-5" dirty="0" err="1">
                <a:solidFill>
                  <a:srgbClr val="163E6A"/>
                </a:solidFill>
                <a:latin typeface="Source Sans Pro"/>
                <a:cs typeface="Source Sans Pro"/>
              </a:rPr>
              <a:t>opleidingsonderdelen</a:t>
            </a:r>
            <a:endParaRPr sz="1800" dirty="0">
              <a:latin typeface="Source Sans Pro"/>
              <a:cs typeface="Source Sans Pro"/>
            </a:endParaRPr>
          </a:p>
        </p:txBody>
      </p:sp>
      <p:sp>
        <p:nvSpPr>
          <p:cNvPr id="10" name="Holder 4">
            <a:extLst>
              <a:ext uri="{FF2B5EF4-FFF2-40B4-BE49-F238E27FC236}">
                <a16:creationId xmlns:a16="http://schemas.microsoft.com/office/drawing/2014/main" id="{D5BCD2C7-C471-B74D-B275-7D1628CBDD6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760641" y="6370415"/>
            <a:ext cx="437042" cy="184666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B6F15528-21DE-4FAA-801E-634DDDAF4B2B}" type="slidenum">
              <a:rPr sz="1200">
                <a:solidFill>
                  <a:srgbClr val="00669A"/>
                </a:solidFill>
                <a:latin typeface="Source Sans Pro" panose="020B0503030403020204" pitchFamily="34" charset="0"/>
              </a:rPr>
              <a:pPr algn="ctr"/>
              <a:t>4</a:t>
            </a:fld>
            <a:endParaRPr sz="1200" dirty="0">
              <a:solidFill>
                <a:srgbClr val="00669A"/>
              </a:solidFill>
              <a:latin typeface="Source Sans Pro" panose="020B0503030403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1CB6F5C-51F2-4F4D-95A9-AD7E25F395A2}"/>
              </a:ext>
            </a:extLst>
          </p:cNvPr>
          <p:cNvSpPr/>
          <p:nvPr/>
        </p:nvSpPr>
        <p:spPr>
          <a:xfrm>
            <a:off x="8573797" y="885404"/>
            <a:ext cx="6096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 err="1">
                <a:solidFill>
                  <a:srgbClr val="163E6A"/>
                </a:solidFill>
                <a:latin typeface="Source Sans Pro" panose="020B0503030403020204" pitchFamily="34" charset="0"/>
              </a:rPr>
              <a:t>Communicatietraining</a:t>
            </a:r>
            <a:r>
              <a:rPr lang="en-GB" sz="1200" dirty="0">
                <a:solidFill>
                  <a:srgbClr val="163E6A"/>
                </a:solidFill>
                <a:latin typeface="Source Sans Pro" panose="020B0503030403020204" pitchFamily="34" charset="0"/>
              </a:rPr>
              <a:t> </a:t>
            </a:r>
            <a:r>
              <a:rPr lang="en-GB" sz="1200" dirty="0" err="1">
                <a:solidFill>
                  <a:srgbClr val="163E6A"/>
                </a:solidFill>
                <a:latin typeface="Source Sans Pro" panose="020B0503030403020204" pitchFamily="34" charset="0"/>
              </a:rPr>
              <a:t>Nederlands</a:t>
            </a:r>
            <a:r>
              <a:rPr lang="en-GB" sz="1200" dirty="0">
                <a:solidFill>
                  <a:srgbClr val="163E6A"/>
                </a:solidFill>
                <a:latin typeface="Source Sans Pro" panose="020B0503030403020204" pitchFamily="34" charset="0"/>
              </a:rPr>
              <a:t>  </a:t>
            </a:r>
            <a:r>
              <a:rPr lang="en-GB" sz="1200" b="1" dirty="0">
                <a:solidFill>
                  <a:srgbClr val="3DB596"/>
                </a:solidFill>
                <a:latin typeface="Source Sans Pro" panose="020B0503030403020204" pitchFamily="34" charset="0"/>
              </a:rPr>
              <a:t>7</a:t>
            </a:r>
            <a:endParaRPr lang="en-GB" sz="1200" dirty="0">
              <a:solidFill>
                <a:srgbClr val="163E6A"/>
              </a:solidFill>
              <a:latin typeface="Source Sans Pro" panose="020B0503030403020204" pitchFamily="34" charset="0"/>
            </a:endParaRPr>
          </a:p>
          <a:p>
            <a:r>
              <a:rPr lang="en-GB" sz="1200" dirty="0" err="1">
                <a:solidFill>
                  <a:srgbClr val="163E6A"/>
                </a:solidFill>
                <a:latin typeface="Source Sans Pro" panose="020B0503030403020204" pitchFamily="34" charset="0"/>
              </a:rPr>
              <a:t>Bedrijfscommunicatie</a:t>
            </a:r>
            <a:r>
              <a:rPr lang="en-GB" sz="1200" dirty="0">
                <a:solidFill>
                  <a:srgbClr val="163E6A"/>
                </a:solidFill>
                <a:latin typeface="Source Sans Pro" panose="020B0503030403020204" pitchFamily="34" charset="0"/>
              </a:rPr>
              <a:t> &amp; PR </a:t>
            </a:r>
            <a:r>
              <a:rPr lang="en-GB" sz="1200" b="1" dirty="0">
                <a:solidFill>
                  <a:srgbClr val="3DB596"/>
                </a:solidFill>
                <a:latin typeface="Source Sans Pro" panose="020B0503030403020204" pitchFamily="34" charset="0"/>
              </a:rPr>
              <a:t>5</a:t>
            </a:r>
            <a:endParaRPr lang="en-GB" sz="1200" dirty="0">
              <a:solidFill>
                <a:srgbClr val="163E6A"/>
              </a:solidFill>
              <a:latin typeface="Source Sans Pro" panose="020B0503030403020204" pitchFamily="34" charset="0"/>
            </a:endParaRPr>
          </a:p>
          <a:p>
            <a:r>
              <a:rPr lang="en-GB" sz="1200" dirty="0" err="1">
                <a:solidFill>
                  <a:srgbClr val="163E6A"/>
                </a:solidFill>
                <a:latin typeface="Source Sans Pro" panose="020B0503030403020204" pitchFamily="34" charset="0"/>
              </a:rPr>
              <a:t>Communicatietraining</a:t>
            </a:r>
            <a:r>
              <a:rPr lang="en-GB" sz="1200" dirty="0">
                <a:solidFill>
                  <a:srgbClr val="163E6A"/>
                </a:solidFill>
                <a:latin typeface="Source Sans Pro" panose="020B0503030403020204" pitchFamily="34" charset="0"/>
              </a:rPr>
              <a:t> Frans </a:t>
            </a:r>
            <a:r>
              <a:rPr lang="en-GB" sz="1200" b="1" dirty="0">
                <a:solidFill>
                  <a:srgbClr val="3DB596"/>
                </a:solidFill>
                <a:latin typeface="Source Sans Pro" panose="020B0503030403020204" pitchFamily="34" charset="0"/>
              </a:rPr>
              <a:t>17</a:t>
            </a:r>
            <a:endParaRPr lang="en-GB" sz="1200" dirty="0">
              <a:solidFill>
                <a:srgbClr val="163E6A"/>
              </a:solidFill>
              <a:latin typeface="Source Sans Pro" panose="020B0503030403020204" pitchFamily="34" charset="0"/>
            </a:endParaRPr>
          </a:p>
          <a:p>
            <a:r>
              <a:rPr lang="en-GB" sz="1200" dirty="0" err="1">
                <a:solidFill>
                  <a:srgbClr val="163E6A"/>
                </a:solidFill>
                <a:latin typeface="Source Sans Pro" panose="020B0503030403020204" pitchFamily="34" charset="0"/>
              </a:rPr>
              <a:t>Communicatietraining</a:t>
            </a:r>
            <a:r>
              <a:rPr lang="en-GB" sz="1200" dirty="0">
                <a:solidFill>
                  <a:srgbClr val="163E6A"/>
                </a:solidFill>
                <a:latin typeface="Source Sans Pro" panose="020B0503030403020204" pitchFamily="34" charset="0"/>
              </a:rPr>
              <a:t> Engels </a:t>
            </a:r>
            <a:r>
              <a:rPr lang="en-GB" sz="1200" b="1" dirty="0">
                <a:solidFill>
                  <a:srgbClr val="3DB596"/>
                </a:solidFill>
                <a:latin typeface="Source Sans Pro" panose="020B0503030403020204" pitchFamily="34" charset="0"/>
              </a:rPr>
              <a:t>17</a:t>
            </a:r>
            <a:endParaRPr lang="en-GB" sz="1200" dirty="0">
              <a:solidFill>
                <a:srgbClr val="163E6A"/>
              </a:solidFill>
              <a:latin typeface="Source Sans Pro" panose="020B0503030403020204" pitchFamily="34" charset="0"/>
            </a:endParaRPr>
          </a:p>
          <a:p>
            <a:r>
              <a:rPr lang="en-GB" sz="1200" dirty="0" err="1">
                <a:solidFill>
                  <a:srgbClr val="163E6A"/>
                </a:solidFill>
                <a:latin typeface="Source Sans Pro" panose="020B0503030403020204" pitchFamily="34" charset="0"/>
              </a:rPr>
              <a:t>Keuzemodule</a:t>
            </a:r>
            <a:r>
              <a:rPr lang="en-GB" sz="1200" dirty="0">
                <a:solidFill>
                  <a:srgbClr val="163E6A"/>
                </a:solidFill>
                <a:latin typeface="Source Sans Pro" panose="020B0503030403020204" pitchFamily="34" charset="0"/>
              </a:rPr>
              <a:t>: </a:t>
            </a:r>
            <a:r>
              <a:rPr lang="en-GB" sz="1200" dirty="0" err="1">
                <a:solidFill>
                  <a:srgbClr val="163E6A"/>
                </a:solidFill>
                <a:latin typeface="Source Sans Pro" panose="020B0503030403020204" pitchFamily="34" charset="0"/>
              </a:rPr>
              <a:t>Duits</a:t>
            </a:r>
            <a:r>
              <a:rPr lang="en-GB" sz="1200" dirty="0">
                <a:solidFill>
                  <a:srgbClr val="163E6A"/>
                </a:solidFill>
                <a:latin typeface="Source Sans Pro" panose="020B0503030403020204" pitchFamily="34" charset="0"/>
              </a:rPr>
              <a:t> of </a:t>
            </a:r>
            <a:r>
              <a:rPr lang="en-GB" sz="1200" dirty="0" err="1">
                <a:solidFill>
                  <a:srgbClr val="163E6A"/>
                </a:solidFill>
                <a:latin typeface="Source Sans Pro" panose="020B0503030403020204" pitchFamily="34" charset="0"/>
              </a:rPr>
              <a:t>Spaans</a:t>
            </a:r>
            <a:r>
              <a:rPr lang="en-GB" sz="1200" dirty="0">
                <a:solidFill>
                  <a:srgbClr val="163E6A"/>
                </a:solidFill>
                <a:latin typeface="Source Sans Pro" panose="020B0503030403020204" pitchFamily="34" charset="0"/>
              </a:rPr>
              <a:t> </a:t>
            </a:r>
            <a:r>
              <a:rPr lang="en-GB" sz="1200" b="1" dirty="0">
                <a:solidFill>
                  <a:srgbClr val="3DB596"/>
                </a:solidFill>
                <a:latin typeface="Source Sans Pro" panose="020B0503030403020204" pitchFamily="34" charset="0"/>
              </a:rPr>
              <a:t>15</a:t>
            </a:r>
            <a:endParaRPr lang="en-GB" sz="1200" dirty="0">
              <a:solidFill>
                <a:srgbClr val="163E6A"/>
              </a:solidFill>
              <a:latin typeface="Source Sans Pro" panose="020B0503030403020204" pitchFamily="34" charset="0"/>
            </a:endParaRPr>
          </a:p>
          <a:p>
            <a:r>
              <a:rPr lang="en-GB" sz="1200" dirty="0" err="1">
                <a:solidFill>
                  <a:srgbClr val="163E6A"/>
                </a:solidFill>
                <a:latin typeface="Source Sans Pro" panose="020B0503030403020204" pitchFamily="34" charset="0"/>
              </a:rPr>
              <a:t>Interculturele</a:t>
            </a:r>
            <a:r>
              <a:rPr lang="en-GB" sz="1200" dirty="0">
                <a:solidFill>
                  <a:srgbClr val="163E6A"/>
                </a:solidFill>
                <a:latin typeface="Source Sans Pro" panose="020B0503030403020204" pitchFamily="34" charset="0"/>
              </a:rPr>
              <a:t> </a:t>
            </a:r>
            <a:r>
              <a:rPr lang="en-GB" sz="1200" dirty="0" err="1">
                <a:solidFill>
                  <a:srgbClr val="163E6A"/>
                </a:solidFill>
                <a:latin typeface="Source Sans Pro" panose="020B0503030403020204" pitchFamily="34" charset="0"/>
              </a:rPr>
              <a:t>communicatie</a:t>
            </a:r>
            <a:r>
              <a:rPr lang="en-GB" sz="1200" dirty="0">
                <a:solidFill>
                  <a:srgbClr val="163E6A"/>
                </a:solidFill>
                <a:latin typeface="Source Sans Pro" panose="020B0503030403020204" pitchFamily="34" charset="0"/>
              </a:rPr>
              <a:t> in het Engels </a:t>
            </a:r>
            <a:r>
              <a:rPr lang="en-GB" sz="1200" b="1" dirty="0">
                <a:solidFill>
                  <a:srgbClr val="3DB596"/>
                </a:solidFill>
                <a:latin typeface="Source Sans Pro" panose="020B0503030403020204" pitchFamily="34" charset="0"/>
              </a:rPr>
              <a:t>3</a:t>
            </a:r>
            <a:endParaRPr lang="en-GB" sz="1200" dirty="0">
              <a:solidFill>
                <a:srgbClr val="163E6A"/>
              </a:solidFill>
              <a:latin typeface="Source Sans Pro" panose="020B0503030403020204" pitchFamily="34" charset="0"/>
            </a:endParaRPr>
          </a:p>
          <a:p>
            <a:r>
              <a:rPr lang="en-GB" sz="1200" dirty="0" err="1">
                <a:solidFill>
                  <a:srgbClr val="163E6A"/>
                </a:solidFill>
                <a:latin typeface="Source Sans Pro" panose="020B0503030403020204" pitchFamily="34" charset="0"/>
              </a:rPr>
              <a:t>Bedrijfsvertaling</a:t>
            </a:r>
            <a:r>
              <a:rPr lang="en-GB" sz="1200" dirty="0">
                <a:solidFill>
                  <a:srgbClr val="163E6A"/>
                </a:solidFill>
                <a:latin typeface="Source Sans Pro" panose="020B0503030403020204" pitchFamily="34" charset="0"/>
              </a:rPr>
              <a:t> </a:t>
            </a:r>
            <a:r>
              <a:rPr lang="en-GB" sz="1200" b="1" dirty="0">
                <a:solidFill>
                  <a:srgbClr val="3DB596"/>
                </a:solidFill>
                <a:latin typeface="Source Sans Pro" panose="020B0503030403020204" pitchFamily="34" charset="0"/>
              </a:rPr>
              <a:t>6</a:t>
            </a:r>
            <a:endParaRPr lang="en-GB" sz="1200" dirty="0">
              <a:solidFill>
                <a:srgbClr val="163E6A"/>
              </a:solidFill>
              <a:latin typeface="Source Sans Pro" panose="020B0503030403020204" pitchFamily="34" charset="0"/>
            </a:endParaRPr>
          </a:p>
          <a:p>
            <a:r>
              <a:rPr lang="en-GB" sz="1200" dirty="0" err="1">
                <a:solidFill>
                  <a:srgbClr val="163E6A"/>
                </a:solidFill>
                <a:latin typeface="Source Sans Pro" panose="020B0503030403020204" pitchFamily="34" charset="0"/>
              </a:rPr>
              <a:t>Inleiding</a:t>
            </a:r>
            <a:r>
              <a:rPr lang="en-GB" sz="1200" dirty="0">
                <a:solidFill>
                  <a:srgbClr val="163E6A"/>
                </a:solidFill>
                <a:latin typeface="Source Sans Pro" panose="020B0503030403020204" pitchFamily="34" charset="0"/>
              </a:rPr>
              <a:t> in ICT </a:t>
            </a:r>
            <a:r>
              <a:rPr lang="en-GB" sz="1200" b="1" dirty="0">
                <a:solidFill>
                  <a:srgbClr val="3DB596"/>
                </a:solidFill>
                <a:latin typeface="Source Sans Pro" panose="020B0503030403020204" pitchFamily="34" charset="0"/>
              </a:rPr>
              <a:t>3</a:t>
            </a:r>
            <a:endParaRPr lang="en-GB" sz="1200" dirty="0">
              <a:solidFill>
                <a:srgbClr val="163E6A"/>
              </a:solidFill>
              <a:latin typeface="Source Sans Pro" panose="020B0503030403020204" pitchFamily="34" charset="0"/>
            </a:endParaRPr>
          </a:p>
          <a:p>
            <a:r>
              <a:rPr lang="en-GB" sz="1200" dirty="0" err="1">
                <a:solidFill>
                  <a:srgbClr val="163E6A"/>
                </a:solidFill>
                <a:latin typeface="Source Sans Pro" panose="020B0503030403020204" pitchFamily="34" charset="0"/>
              </a:rPr>
              <a:t>Rekenbladtoepassingen</a:t>
            </a:r>
            <a:r>
              <a:rPr lang="en-GB" sz="1200" dirty="0">
                <a:solidFill>
                  <a:srgbClr val="163E6A"/>
                </a:solidFill>
                <a:latin typeface="Source Sans Pro" panose="020B0503030403020204" pitchFamily="34" charset="0"/>
              </a:rPr>
              <a:t> </a:t>
            </a:r>
            <a:r>
              <a:rPr lang="en-GB" sz="1200" b="1" dirty="0">
                <a:solidFill>
                  <a:srgbClr val="3DB596"/>
                </a:solidFill>
                <a:latin typeface="Source Sans Pro" panose="020B0503030403020204" pitchFamily="34" charset="0"/>
              </a:rPr>
              <a:t>6</a:t>
            </a:r>
            <a:endParaRPr lang="en-GB" sz="1200" dirty="0">
              <a:solidFill>
                <a:srgbClr val="163E6A"/>
              </a:solidFill>
              <a:latin typeface="Source Sans Pro" panose="020B0503030403020204" pitchFamily="34" charset="0"/>
            </a:endParaRPr>
          </a:p>
          <a:p>
            <a:r>
              <a:rPr lang="en-GB" sz="1200" dirty="0" err="1">
                <a:solidFill>
                  <a:srgbClr val="163E6A"/>
                </a:solidFill>
                <a:latin typeface="Source Sans Pro" panose="020B0503030403020204" pitchFamily="34" charset="0"/>
              </a:rPr>
              <a:t>Tekstverwerking</a:t>
            </a:r>
            <a:r>
              <a:rPr lang="en-GB" sz="1200" dirty="0">
                <a:solidFill>
                  <a:srgbClr val="163E6A"/>
                </a:solidFill>
                <a:latin typeface="Source Sans Pro" panose="020B0503030403020204" pitchFamily="34" charset="0"/>
              </a:rPr>
              <a:t> </a:t>
            </a:r>
            <a:r>
              <a:rPr lang="en-GB" sz="1200" b="1" dirty="0">
                <a:solidFill>
                  <a:srgbClr val="3DB596"/>
                </a:solidFill>
                <a:latin typeface="Source Sans Pro" panose="020B0503030403020204" pitchFamily="34" charset="0"/>
              </a:rPr>
              <a:t>7</a:t>
            </a:r>
            <a:endParaRPr lang="en-GB" sz="1200" dirty="0">
              <a:solidFill>
                <a:srgbClr val="163E6A"/>
              </a:solidFill>
              <a:latin typeface="Source Sans Pro" panose="020B0503030403020204" pitchFamily="34" charset="0"/>
            </a:endParaRPr>
          </a:p>
          <a:p>
            <a:r>
              <a:rPr lang="en-GB" sz="1200" dirty="0">
                <a:solidFill>
                  <a:srgbClr val="163E6A"/>
                </a:solidFill>
                <a:latin typeface="Source Sans Pro" panose="020B0503030403020204" pitchFamily="34" charset="0"/>
              </a:rPr>
              <a:t>ICT Organisation: Business applications </a:t>
            </a:r>
            <a:r>
              <a:rPr lang="en-GB" sz="1200" b="1" dirty="0">
                <a:solidFill>
                  <a:srgbClr val="3DB596"/>
                </a:solidFill>
                <a:latin typeface="Source Sans Pro" panose="020B0503030403020204" pitchFamily="34" charset="0"/>
              </a:rPr>
              <a:t>3</a:t>
            </a:r>
            <a:endParaRPr lang="en-GB" sz="1200" dirty="0">
              <a:solidFill>
                <a:srgbClr val="163E6A"/>
              </a:solidFill>
              <a:latin typeface="Source Sans Pro" panose="020B0503030403020204" pitchFamily="34" charset="0"/>
            </a:endParaRPr>
          </a:p>
          <a:p>
            <a:r>
              <a:rPr lang="en-GB" sz="1200" dirty="0" err="1">
                <a:solidFill>
                  <a:srgbClr val="163E6A"/>
                </a:solidFill>
                <a:latin typeface="Source Sans Pro" panose="020B0503030403020204" pitchFamily="34" charset="0"/>
              </a:rPr>
              <a:t>Contentmanagement</a:t>
            </a:r>
            <a:r>
              <a:rPr lang="en-GB" sz="1200" dirty="0">
                <a:solidFill>
                  <a:srgbClr val="163E6A"/>
                </a:solidFill>
                <a:latin typeface="Source Sans Pro" panose="020B0503030403020204" pitchFamily="34" charset="0"/>
              </a:rPr>
              <a:t> </a:t>
            </a:r>
            <a:r>
              <a:rPr lang="en-GB" sz="1200" b="1" dirty="0">
                <a:solidFill>
                  <a:srgbClr val="3DB596"/>
                </a:solidFill>
                <a:latin typeface="Source Sans Pro" panose="020B0503030403020204" pitchFamily="34" charset="0"/>
              </a:rPr>
              <a:t>3</a:t>
            </a:r>
            <a:endParaRPr lang="en-GB" sz="1200" dirty="0">
              <a:solidFill>
                <a:srgbClr val="163E6A"/>
              </a:solidFill>
              <a:latin typeface="Source Sans Pro" panose="020B0503030403020204" pitchFamily="34" charset="0"/>
            </a:endParaRPr>
          </a:p>
          <a:p>
            <a:r>
              <a:rPr lang="en-GB" sz="1200" dirty="0">
                <a:solidFill>
                  <a:srgbClr val="163E6A"/>
                </a:solidFill>
                <a:latin typeface="Source Sans Pro" panose="020B0503030403020204" pitchFamily="34" charset="0"/>
              </a:rPr>
              <a:t>ICT Organisation: Business processes </a:t>
            </a:r>
            <a:r>
              <a:rPr lang="en-GB" sz="1200" b="1" dirty="0">
                <a:solidFill>
                  <a:srgbClr val="3DB596"/>
                </a:solidFill>
                <a:latin typeface="Source Sans Pro" panose="020B0503030403020204" pitchFamily="34" charset="0"/>
              </a:rPr>
              <a:t>3</a:t>
            </a:r>
            <a:endParaRPr lang="en-GB" sz="1200" dirty="0">
              <a:solidFill>
                <a:srgbClr val="163E6A"/>
              </a:solidFill>
              <a:latin typeface="Source Sans Pro" panose="020B0503030403020204" pitchFamily="34" charset="0"/>
            </a:endParaRPr>
          </a:p>
          <a:p>
            <a:r>
              <a:rPr lang="en-GB" sz="1200" dirty="0">
                <a:solidFill>
                  <a:srgbClr val="163E6A"/>
                </a:solidFill>
                <a:latin typeface="Source Sans Pro" panose="020B0503030403020204" pitchFamily="34" charset="0"/>
              </a:rPr>
              <a:t>Project- </a:t>
            </a:r>
            <a:r>
              <a:rPr lang="en-GB" sz="1200" dirty="0" err="1">
                <a:solidFill>
                  <a:srgbClr val="163E6A"/>
                </a:solidFill>
                <a:latin typeface="Source Sans Pro" panose="020B0503030403020204" pitchFamily="34" charset="0"/>
              </a:rPr>
              <a:t>en</a:t>
            </a:r>
            <a:r>
              <a:rPr lang="en-GB" sz="1200" dirty="0">
                <a:solidFill>
                  <a:srgbClr val="163E6A"/>
                </a:solidFill>
                <a:latin typeface="Source Sans Pro" panose="020B0503030403020204" pitchFamily="34" charset="0"/>
              </a:rPr>
              <a:t> </a:t>
            </a:r>
            <a:r>
              <a:rPr lang="en-GB" sz="1200" dirty="0" err="1">
                <a:solidFill>
                  <a:srgbClr val="163E6A"/>
                </a:solidFill>
                <a:latin typeface="Source Sans Pro" panose="020B0503030403020204" pitchFamily="34" charset="0"/>
              </a:rPr>
              <a:t>eventmanagement</a:t>
            </a:r>
            <a:r>
              <a:rPr lang="en-GB" sz="1200" dirty="0">
                <a:solidFill>
                  <a:srgbClr val="163E6A"/>
                </a:solidFill>
                <a:latin typeface="Source Sans Pro" panose="020B0503030403020204" pitchFamily="34" charset="0"/>
              </a:rPr>
              <a:t> </a:t>
            </a:r>
            <a:r>
              <a:rPr lang="en-GB" sz="1200" b="1" dirty="0">
                <a:solidFill>
                  <a:srgbClr val="3DB596"/>
                </a:solidFill>
                <a:latin typeface="Source Sans Pro" panose="020B0503030403020204" pitchFamily="34" charset="0"/>
              </a:rPr>
              <a:t>5</a:t>
            </a:r>
            <a:endParaRPr lang="en-GB" sz="1200" dirty="0">
              <a:solidFill>
                <a:srgbClr val="163E6A"/>
              </a:solidFill>
              <a:latin typeface="Source Sans Pro" panose="020B0503030403020204" pitchFamily="34" charset="0"/>
            </a:endParaRPr>
          </a:p>
          <a:p>
            <a:r>
              <a:rPr lang="en-GB" sz="1200" dirty="0" err="1">
                <a:solidFill>
                  <a:srgbClr val="163E6A"/>
                </a:solidFill>
                <a:latin typeface="Source Sans Pro" panose="020B0503030403020204" pitchFamily="34" charset="0"/>
              </a:rPr>
              <a:t>Internationaal</a:t>
            </a:r>
            <a:r>
              <a:rPr lang="en-GB" sz="1200" dirty="0">
                <a:solidFill>
                  <a:srgbClr val="163E6A"/>
                </a:solidFill>
                <a:latin typeface="Source Sans Pro" panose="020B0503030403020204" pitchFamily="34" charset="0"/>
              </a:rPr>
              <a:t> </a:t>
            </a:r>
            <a:r>
              <a:rPr lang="en-GB" sz="1200" dirty="0" err="1">
                <a:solidFill>
                  <a:srgbClr val="163E6A"/>
                </a:solidFill>
                <a:latin typeface="Source Sans Pro" panose="020B0503030403020204" pitchFamily="34" charset="0"/>
              </a:rPr>
              <a:t>projecten</a:t>
            </a:r>
            <a:r>
              <a:rPr lang="en-GB" sz="1200" dirty="0">
                <a:solidFill>
                  <a:srgbClr val="163E6A"/>
                </a:solidFill>
                <a:latin typeface="Source Sans Pro" panose="020B0503030403020204" pitchFamily="34" charset="0"/>
              </a:rPr>
              <a:t> </a:t>
            </a:r>
            <a:r>
              <a:rPr lang="en-GB" sz="1200" b="1" dirty="0">
                <a:solidFill>
                  <a:srgbClr val="3DB596"/>
                </a:solidFill>
                <a:latin typeface="Source Sans Pro" panose="020B0503030403020204" pitchFamily="34" charset="0"/>
              </a:rPr>
              <a:t>4</a:t>
            </a:r>
            <a:endParaRPr lang="en-GB" sz="1200" dirty="0">
              <a:solidFill>
                <a:srgbClr val="163E6A"/>
              </a:solidFill>
              <a:latin typeface="Source Sans Pro" panose="020B0503030403020204" pitchFamily="34" charset="0"/>
            </a:endParaRPr>
          </a:p>
          <a:p>
            <a:r>
              <a:rPr lang="en-GB" sz="1200" dirty="0" err="1">
                <a:solidFill>
                  <a:srgbClr val="163E6A"/>
                </a:solidFill>
                <a:latin typeface="Source Sans Pro" panose="020B0503030403020204" pitchFamily="34" charset="0"/>
              </a:rPr>
              <a:t>Economie</a:t>
            </a:r>
            <a:r>
              <a:rPr lang="en-GB" sz="1200" dirty="0">
                <a:solidFill>
                  <a:srgbClr val="163E6A"/>
                </a:solidFill>
                <a:latin typeface="Source Sans Pro" panose="020B0503030403020204" pitchFamily="34" charset="0"/>
              </a:rPr>
              <a:t> </a:t>
            </a:r>
            <a:r>
              <a:rPr lang="en-GB" sz="1200" b="1" dirty="0">
                <a:solidFill>
                  <a:srgbClr val="3DB596"/>
                </a:solidFill>
                <a:latin typeface="Source Sans Pro" panose="020B0503030403020204" pitchFamily="34" charset="0"/>
              </a:rPr>
              <a:t>3</a:t>
            </a:r>
            <a:endParaRPr lang="en-GB" sz="1200" dirty="0">
              <a:solidFill>
                <a:srgbClr val="163E6A"/>
              </a:solidFill>
              <a:latin typeface="Source Sans Pro" panose="020B0503030403020204" pitchFamily="34" charset="0"/>
            </a:endParaRPr>
          </a:p>
          <a:p>
            <a:r>
              <a:rPr lang="en-GB" sz="1200" dirty="0" err="1">
                <a:solidFill>
                  <a:srgbClr val="163E6A"/>
                </a:solidFill>
                <a:latin typeface="Source Sans Pro" panose="020B0503030403020204" pitchFamily="34" charset="0"/>
              </a:rPr>
              <a:t>Instellingen</a:t>
            </a:r>
            <a:r>
              <a:rPr lang="en-GB" sz="1200" dirty="0">
                <a:solidFill>
                  <a:srgbClr val="163E6A"/>
                </a:solidFill>
                <a:latin typeface="Source Sans Pro" panose="020B0503030403020204" pitchFamily="34" charset="0"/>
              </a:rPr>
              <a:t> </a:t>
            </a:r>
            <a:r>
              <a:rPr lang="en-GB" sz="1200" dirty="0" err="1">
                <a:solidFill>
                  <a:srgbClr val="163E6A"/>
                </a:solidFill>
                <a:latin typeface="Source Sans Pro" panose="020B0503030403020204" pitchFamily="34" charset="0"/>
              </a:rPr>
              <a:t>en</a:t>
            </a:r>
            <a:r>
              <a:rPr lang="en-GB" sz="1200" dirty="0">
                <a:solidFill>
                  <a:srgbClr val="163E6A"/>
                </a:solidFill>
                <a:latin typeface="Source Sans Pro" panose="020B0503030403020204" pitchFamily="34" charset="0"/>
              </a:rPr>
              <a:t> </a:t>
            </a:r>
            <a:r>
              <a:rPr lang="en-GB" sz="1200" dirty="0" err="1">
                <a:solidFill>
                  <a:srgbClr val="163E6A"/>
                </a:solidFill>
                <a:latin typeface="Source Sans Pro" panose="020B0503030403020204" pitchFamily="34" charset="0"/>
              </a:rPr>
              <a:t>recht</a:t>
            </a:r>
            <a:r>
              <a:rPr lang="en-GB" sz="1200" dirty="0">
                <a:solidFill>
                  <a:srgbClr val="163E6A"/>
                </a:solidFill>
                <a:latin typeface="Source Sans Pro" panose="020B0503030403020204" pitchFamily="34" charset="0"/>
              </a:rPr>
              <a:t> </a:t>
            </a:r>
            <a:r>
              <a:rPr lang="en-GB" sz="1200" b="1" dirty="0">
                <a:solidFill>
                  <a:srgbClr val="3DB596"/>
                </a:solidFill>
                <a:latin typeface="Source Sans Pro" panose="020B0503030403020204" pitchFamily="34" charset="0"/>
              </a:rPr>
              <a:t>3</a:t>
            </a:r>
            <a:endParaRPr lang="en-GB" sz="1200" dirty="0">
              <a:solidFill>
                <a:srgbClr val="163E6A"/>
              </a:solidFill>
              <a:latin typeface="Source Sans Pro" panose="020B0503030403020204" pitchFamily="34" charset="0"/>
            </a:endParaRPr>
          </a:p>
          <a:p>
            <a:r>
              <a:rPr lang="en-GB" sz="1200" dirty="0" err="1">
                <a:solidFill>
                  <a:srgbClr val="163E6A"/>
                </a:solidFill>
                <a:latin typeface="Source Sans Pro" panose="020B0503030403020204" pitchFamily="34" charset="0"/>
              </a:rPr>
              <a:t>Handels</a:t>
            </a:r>
            <a:r>
              <a:rPr lang="en-GB" sz="1200" dirty="0">
                <a:solidFill>
                  <a:srgbClr val="163E6A"/>
                </a:solidFill>
                <a:latin typeface="Source Sans Pro" panose="020B0503030403020204" pitchFamily="34" charset="0"/>
              </a:rPr>
              <a:t>- </a:t>
            </a:r>
            <a:r>
              <a:rPr lang="en-GB" sz="1200" dirty="0" err="1">
                <a:solidFill>
                  <a:srgbClr val="163E6A"/>
                </a:solidFill>
                <a:latin typeface="Source Sans Pro" panose="020B0503030403020204" pitchFamily="34" charset="0"/>
              </a:rPr>
              <a:t>en</a:t>
            </a:r>
            <a:r>
              <a:rPr lang="en-GB" sz="1200" dirty="0">
                <a:solidFill>
                  <a:srgbClr val="163E6A"/>
                </a:solidFill>
                <a:latin typeface="Source Sans Pro" panose="020B0503030403020204" pitchFamily="34" charset="0"/>
              </a:rPr>
              <a:t> </a:t>
            </a:r>
            <a:r>
              <a:rPr lang="en-GB" sz="1200" dirty="0" err="1">
                <a:solidFill>
                  <a:srgbClr val="163E6A"/>
                </a:solidFill>
                <a:latin typeface="Source Sans Pro" panose="020B0503030403020204" pitchFamily="34" charset="0"/>
              </a:rPr>
              <a:t>financiële</a:t>
            </a:r>
            <a:r>
              <a:rPr lang="en-GB" sz="1200" dirty="0">
                <a:solidFill>
                  <a:srgbClr val="163E6A"/>
                </a:solidFill>
                <a:latin typeface="Source Sans Pro" panose="020B0503030403020204" pitchFamily="34" charset="0"/>
              </a:rPr>
              <a:t> </a:t>
            </a:r>
            <a:r>
              <a:rPr lang="en-GB" sz="1200" dirty="0" err="1">
                <a:solidFill>
                  <a:srgbClr val="163E6A"/>
                </a:solidFill>
                <a:latin typeface="Source Sans Pro" panose="020B0503030403020204" pitchFamily="34" charset="0"/>
              </a:rPr>
              <a:t>technieken</a:t>
            </a:r>
            <a:r>
              <a:rPr lang="en-GB" sz="1200" dirty="0">
                <a:solidFill>
                  <a:srgbClr val="163E6A"/>
                </a:solidFill>
                <a:latin typeface="Source Sans Pro" panose="020B0503030403020204" pitchFamily="34" charset="0"/>
              </a:rPr>
              <a:t> </a:t>
            </a:r>
            <a:r>
              <a:rPr lang="en-GB" sz="1200" b="1" dirty="0">
                <a:solidFill>
                  <a:srgbClr val="3DB596"/>
                </a:solidFill>
                <a:latin typeface="Source Sans Pro" panose="020B0503030403020204" pitchFamily="34" charset="0"/>
              </a:rPr>
              <a:t>3</a:t>
            </a:r>
            <a:endParaRPr lang="en-GB" sz="1200" dirty="0">
              <a:solidFill>
                <a:srgbClr val="163E6A"/>
              </a:solidFill>
              <a:latin typeface="Source Sans Pro" panose="020B0503030403020204" pitchFamily="34" charset="0"/>
            </a:endParaRPr>
          </a:p>
          <a:p>
            <a:r>
              <a:rPr lang="en-GB" sz="1200" dirty="0" err="1">
                <a:solidFill>
                  <a:srgbClr val="163E6A"/>
                </a:solidFill>
                <a:latin typeface="Source Sans Pro" panose="020B0503030403020204" pitchFamily="34" charset="0"/>
              </a:rPr>
              <a:t>Bedrijfsorganisatie</a:t>
            </a:r>
            <a:r>
              <a:rPr lang="en-GB" sz="1200" dirty="0">
                <a:solidFill>
                  <a:srgbClr val="163E6A"/>
                </a:solidFill>
                <a:latin typeface="Source Sans Pro" panose="020B0503030403020204" pitchFamily="34" charset="0"/>
              </a:rPr>
              <a:t> </a:t>
            </a:r>
            <a:r>
              <a:rPr lang="en-GB" sz="1200" b="1" dirty="0">
                <a:solidFill>
                  <a:srgbClr val="3DB596"/>
                </a:solidFill>
                <a:latin typeface="Source Sans Pro" panose="020B0503030403020204" pitchFamily="34" charset="0"/>
              </a:rPr>
              <a:t>3</a:t>
            </a:r>
            <a:endParaRPr lang="en-GB" sz="1200" dirty="0">
              <a:solidFill>
                <a:srgbClr val="163E6A"/>
              </a:solidFill>
              <a:latin typeface="Source Sans Pro" panose="020B0503030403020204" pitchFamily="34" charset="0"/>
            </a:endParaRPr>
          </a:p>
          <a:p>
            <a:r>
              <a:rPr lang="en-GB" sz="1200" dirty="0">
                <a:solidFill>
                  <a:srgbClr val="163E6A"/>
                </a:solidFill>
                <a:latin typeface="Source Sans Pro" panose="020B0503030403020204" pitchFamily="34" charset="0"/>
              </a:rPr>
              <a:t>Marketing &amp; HRM </a:t>
            </a:r>
            <a:r>
              <a:rPr lang="en-GB" sz="1200" b="1" dirty="0">
                <a:solidFill>
                  <a:srgbClr val="3DB596"/>
                </a:solidFill>
                <a:latin typeface="Source Sans Pro" panose="020B0503030403020204" pitchFamily="34" charset="0"/>
              </a:rPr>
              <a:t>3</a:t>
            </a:r>
            <a:endParaRPr lang="en-GB" sz="1200" dirty="0">
              <a:solidFill>
                <a:srgbClr val="163E6A"/>
              </a:solidFill>
              <a:latin typeface="Source Sans Pro" panose="020B0503030403020204" pitchFamily="34" charset="0"/>
            </a:endParaRPr>
          </a:p>
          <a:p>
            <a:r>
              <a:rPr lang="en-GB" sz="1200" dirty="0" err="1">
                <a:solidFill>
                  <a:srgbClr val="163E6A"/>
                </a:solidFill>
                <a:latin typeface="Source Sans Pro" panose="020B0503030403020204" pitchFamily="34" charset="0"/>
              </a:rPr>
              <a:t>Bedrijfsethiek</a:t>
            </a:r>
            <a:r>
              <a:rPr lang="en-GB" sz="1200" dirty="0">
                <a:solidFill>
                  <a:srgbClr val="163E6A"/>
                </a:solidFill>
                <a:latin typeface="Source Sans Pro" panose="020B0503030403020204" pitchFamily="34" charset="0"/>
              </a:rPr>
              <a:t> </a:t>
            </a:r>
            <a:r>
              <a:rPr lang="en-GB" sz="1200" b="1" dirty="0">
                <a:solidFill>
                  <a:srgbClr val="3DB596"/>
                </a:solidFill>
                <a:latin typeface="Source Sans Pro" panose="020B0503030403020204" pitchFamily="34" charset="0"/>
              </a:rPr>
              <a:t>3</a:t>
            </a:r>
            <a:endParaRPr lang="en-GB" sz="1200" dirty="0">
              <a:solidFill>
                <a:srgbClr val="163E6A"/>
              </a:solidFill>
              <a:latin typeface="Source Sans Pro" panose="020B0503030403020204" pitchFamily="34" charset="0"/>
            </a:endParaRPr>
          </a:p>
          <a:p>
            <a:r>
              <a:rPr lang="en-GB" sz="1200" dirty="0" err="1">
                <a:solidFill>
                  <a:srgbClr val="163E6A"/>
                </a:solidFill>
                <a:latin typeface="Source Sans Pro" panose="020B0503030403020204" pitchFamily="34" charset="0"/>
              </a:rPr>
              <a:t>Onderzoeksvaardigheden</a:t>
            </a:r>
            <a:r>
              <a:rPr lang="en-GB" sz="1200" dirty="0">
                <a:solidFill>
                  <a:srgbClr val="163E6A"/>
                </a:solidFill>
                <a:latin typeface="Source Sans Pro" panose="020B0503030403020204" pitchFamily="34" charset="0"/>
              </a:rPr>
              <a:t> </a:t>
            </a:r>
            <a:r>
              <a:rPr lang="en-GB" sz="1200" b="1" dirty="0">
                <a:solidFill>
                  <a:srgbClr val="3DB596"/>
                </a:solidFill>
                <a:latin typeface="Source Sans Pro" panose="020B0503030403020204" pitchFamily="34" charset="0"/>
              </a:rPr>
              <a:t>3</a:t>
            </a:r>
            <a:endParaRPr lang="en-GB" sz="1200" dirty="0">
              <a:solidFill>
                <a:srgbClr val="163E6A"/>
              </a:solidFill>
              <a:latin typeface="Source Sans Pro" panose="020B0503030403020204" pitchFamily="34" charset="0"/>
            </a:endParaRPr>
          </a:p>
          <a:p>
            <a:r>
              <a:rPr lang="en-GB" sz="1200" dirty="0">
                <a:solidFill>
                  <a:srgbClr val="163E6A"/>
                </a:solidFill>
                <a:latin typeface="Source Sans Pro" panose="020B0503030403020204" pitchFamily="34" charset="0"/>
              </a:rPr>
              <a:t>Project </a:t>
            </a:r>
            <a:r>
              <a:rPr lang="en-GB" sz="1200" dirty="0" err="1">
                <a:solidFill>
                  <a:srgbClr val="163E6A"/>
                </a:solidFill>
                <a:latin typeface="Source Sans Pro" panose="020B0503030403020204" pitchFamily="34" charset="0"/>
              </a:rPr>
              <a:t>bedrijfscommunicatie</a:t>
            </a:r>
            <a:r>
              <a:rPr lang="en-GB" sz="1200" dirty="0">
                <a:solidFill>
                  <a:srgbClr val="163E6A"/>
                </a:solidFill>
                <a:latin typeface="Source Sans Pro" panose="020B0503030403020204" pitchFamily="34" charset="0"/>
              </a:rPr>
              <a:t> &amp; multimedia </a:t>
            </a:r>
            <a:r>
              <a:rPr lang="en-GB" sz="1200" b="1" dirty="0">
                <a:solidFill>
                  <a:srgbClr val="3DB596"/>
                </a:solidFill>
                <a:latin typeface="Source Sans Pro" panose="020B0503030403020204" pitchFamily="34" charset="0"/>
              </a:rPr>
              <a:t>6</a:t>
            </a:r>
            <a:endParaRPr lang="en-GB" sz="1200" dirty="0">
              <a:solidFill>
                <a:srgbClr val="163E6A"/>
              </a:solidFill>
              <a:latin typeface="Source Sans Pro" panose="020B0503030403020204" pitchFamily="34" charset="0"/>
            </a:endParaRPr>
          </a:p>
          <a:p>
            <a:r>
              <a:rPr lang="en-GB" sz="1200" dirty="0" err="1">
                <a:solidFill>
                  <a:srgbClr val="163E6A"/>
                </a:solidFill>
                <a:latin typeface="Source Sans Pro" panose="020B0503030403020204" pitchFamily="34" charset="0"/>
              </a:rPr>
              <a:t>Bachelorproef</a:t>
            </a:r>
            <a:r>
              <a:rPr lang="en-GB" sz="1200" dirty="0">
                <a:solidFill>
                  <a:srgbClr val="163E6A"/>
                </a:solidFill>
                <a:latin typeface="Source Sans Pro" panose="020B0503030403020204" pitchFamily="34" charset="0"/>
              </a:rPr>
              <a:t> </a:t>
            </a:r>
            <a:r>
              <a:rPr lang="en-GB" sz="1200" b="1" dirty="0">
                <a:solidFill>
                  <a:srgbClr val="3DB596"/>
                </a:solidFill>
                <a:latin typeface="Source Sans Pro" panose="020B0503030403020204" pitchFamily="34" charset="0"/>
              </a:rPr>
              <a:t>7</a:t>
            </a:r>
            <a:endParaRPr lang="en-GB" sz="1200" dirty="0">
              <a:solidFill>
                <a:srgbClr val="163E6A"/>
              </a:solidFill>
              <a:latin typeface="Source Sans Pro" panose="020B0503030403020204" pitchFamily="34" charset="0"/>
            </a:endParaRPr>
          </a:p>
          <a:p>
            <a:r>
              <a:rPr lang="en-GB" sz="1200" dirty="0" err="1">
                <a:solidFill>
                  <a:srgbClr val="163E6A"/>
                </a:solidFill>
                <a:latin typeface="Source Sans Pro" panose="020B0503030403020204" pitchFamily="34" charset="0"/>
              </a:rPr>
              <a:t>Werkveldervaring</a:t>
            </a:r>
            <a:r>
              <a:rPr lang="en-GB" sz="1200" dirty="0">
                <a:solidFill>
                  <a:srgbClr val="163E6A"/>
                </a:solidFill>
                <a:latin typeface="Source Sans Pro" panose="020B0503030403020204" pitchFamily="34" charset="0"/>
              </a:rPr>
              <a:t> </a:t>
            </a:r>
            <a:r>
              <a:rPr lang="en-GB" sz="1200" dirty="0" err="1">
                <a:solidFill>
                  <a:srgbClr val="163E6A"/>
                </a:solidFill>
                <a:latin typeface="Source Sans Pro" panose="020B0503030403020204" pitchFamily="34" charset="0"/>
              </a:rPr>
              <a:t>en</a:t>
            </a:r>
            <a:r>
              <a:rPr lang="en-GB" sz="1200" dirty="0">
                <a:solidFill>
                  <a:srgbClr val="163E6A"/>
                </a:solidFill>
                <a:latin typeface="Source Sans Pro" panose="020B0503030403020204" pitchFamily="34" charset="0"/>
              </a:rPr>
              <a:t> POP </a:t>
            </a:r>
            <a:r>
              <a:rPr lang="en-GB" sz="1200" b="1" dirty="0">
                <a:solidFill>
                  <a:srgbClr val="3DB596"/>
                </a:solidFill>
                <a:latin typeface="Source Sans Pro" panose="020B0503030403020204" pitchFamily="34" charset="0"/>
              </a:rPr>
              <a:t>16</a:t>
            </a:r>
            <a:endParaRPr lang="en-GB" sz="1200" dirty="0">
              <a:solidFill>
                <a:srgbClr val="163E6A"/>
              </a:solidFill>
              <a:latin typeface="Source Sans Pro" panose="020B0503030403020204" pitchFamily="34" charset="0"/>
            </a:endParaRPr>
          </a:p>
          <a:p>
            <a:r>
              <a:rPr lang="en-GB" sz="1200" dirty="0">
                <a:solidFill>
                  <a:srgbClr val="163E6A"/>
                </a:solidFill>
                <a:latin typeface="Source Sans Pro" panose="020B0503030403020204" pitchFamily="34" charset="0"/>
              </a:rPr>
              <a:t>Stage: </a:t>
            </a:r>
            <a:r>
              <a:rPr lang="en-GB" sz="1200" dirty="0" err="1">
                <a:solidFill>
                  <a:srgbClr val="163E6A"/>
                </a:solidFill>
                <a:latin typeface="Source Sans Pro" panose="020B0503030403020204" pitchFamily="34" charset="0"/>
              </a:rPr>
              <a:t>binnen</a:t>
            </a:r>
            <a:r>
              <a:rPr lang="en-GB" sz="1200" dirty="0">
                <a:solidFill>
                  <a:srgbClr val="163E6A"/>
                </a:solidFill>
                <a:latin typeface="Source Sans Pro" panose="020B0503030403020204" pitchFamily="34" charset="0"/>
              </a:rPr>
              <a:t>- of </a:t>
            </a:r>
            <a:r>
              <a:rPr lang="en-GB" sz="1200" dirty="0" err="1">
                <a:solidFill>
                  <a:srgbClr val="163E6A"/>
                </a:solidFill>
                <a:latin typeface="Source Sans Pro" panose="020B0503030403020204" pitchFamily="34" charset="0"/>
              </a:rPr>
              <a:t>buitenland</a:t>
            </a:r>
            <a:r>
              <a:rPr lang="en-GB" sz="1200" dirty="0">
                <a:solidFill>
                  <a:srgbClr val="163E6A"/>
                </a:solidFill>
                <a:latin typeface="Source Sans Pro" panose="020B0503030403020204" pitchFamily="34" charset="0"/>
              </a:rPr>
              <a:t> </a:t>
            </a:r>
            <a:r>
              <a:rPr lang="en-GB" sz="1200" b="1" dirty="0">
                <a:solidFill>
                  <a:srgbClr val="3DB596"/>
                </a:solidFill>
                <a:latin typeface="Source Sans Pro" panose="020B0503030403020204" pitchFamily="34" charset="0"/>
              </a:rPr>
              <a:t>23</a:t>
            </a:r>
            <a:endParaRPr lang="en-GB" sz="1200" dirty="0">
              <a:solidFill>
                <a:srgbClr val="163E6A"/>
              </a:solidFill>
              <a:latin typeface="Source Sans Pro" panose="020B0503030403020204" pitchFamily="34" charset="0"/>
            </a:endParaRPr>
          </a:p>
          <a:p>
            <a:r>
              <a:rPr lang="en-GB" sz="1200" dirty="0">
                <a:solidFill>
                  <a:srgbClr val="163E6A"/>
                </a:solidFill>
                <a:latin typeface="Source Sans Pro" panose="020B0503030403020204" pitchFamily="34" charset="0"/>
              </a:rPr>
              <a:t>Portfolio &amp; POP </a:t>
            </a:r>
            <a:r>
              <a:rPr lang="en-GB" sz="1200" b="1" dirty="0">
                <a:solidFill>
                  <a:srgbClr val="3DB596"/>
                </a:solidFill>
                <a:latin typeface="Source Sans Pro" panose="020B0503030403020204" pitchFamily="34" charset="0"/>
              </a:rPr>
              <a:t>3</a:t>
            </a:r>
            <a:endParaRPr lang="en-GB" sz="1200" dirty="0">
              <a:solidFill>
                <a:srgbClr val="163E6A"/>
              </a:solidFill>
              <a:effectLst/>
              <a:latin typeface="Source Sans Pro" panose="020B0503030403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3900" y="1798266"/>
            <a:ext cx="5087620" cy="108204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 marR="5080">
              <a:lnSpc>
                <a:spcPts val="4000"/>
              </a:lnSpc>
              <a:spcBef>
                <a:spcPts val="500"/>
              </a:spcBef>
            </a:pPr>
            <a:r>
              <a:rPr spc="-15" dirty="0">
                <a:solidFill>
                  <a:srgbClr val="39BB9D"/>
                </a:solidFill>
              </a:rPr>
              <a:t>Studiepunten, </a:t>
            </a:r>
            <a:r>
              <a:rPr dirty="0">
                <a:solidFill>
                  <a:srgbClr val="39BB9D"/>
                </a:solidFill>
              </a:rPr>
              <a:t>de </a:t>
            </a:r>
            <a:r>
              <a:rPr spc="-40" dirty="0">
                <a:solidFill>
                  <a:srgbClr val="39BB9D"/>
                </a:solidFill>
              </a:rPr>
              <a:t>motor  </a:t>
            </a:r>
            <a:r>
              <a:rPr spc="-25" dirty="0">
                <a:solidFill>
                  <a:srgbClr val="39BB9D"/>
                </a:solidFill>
              </a:rPr>
              <a:t>van </a:t>
            </a:r>
            <a:r>
              <a:rPr spc="-15" dirty="0">
                <a:solidFill>
                  <a:srgbClr val="39BB9D"/>
                </a:solidFill>
              </a:rPr>
              <a:t>het</a:t>
            </a:r>
            <a:r>
              <a:rPr spc="-70" dirty="0">
                <a:solidFill>
                  <a:srgbClr val="39BB9D"/>
                </a:solidFill>
              </a:rPr>
              <a:t> </a:t>
            </a:r>
            <a:r>
              <a:rPr dirty="0">
                <a:solidFill>
                  <a:srgbClr val="39BB9D"/>
                </a:solidFill>
              </a:rPr>
              <a:t>opleidingsmodel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3900" y="3029869"/>
            <a:ext cx="5156200" cy="2382704"/>
          </a:xfrm>
          <a:prstGeom prst="rect">
            <a:avLst/>
          </a:prstGeom>
        </p:spPr>
        <p:txBody>
          <a:bodyPr vert="horz" wrap="square" lIns="0" tIns="15748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240"/>
              </a:spcBef>
              <a:buChar char="•"/>
              <a:tabLst>
                <a:tab pos="240665" algn="l"/>
                <a:tab pos="241300" algn="l"/>
              </a:tabLst>
            </a:pPr>
            <a:r>
              <a:rPr sz="1800" spc="-5" dirty="0">
                <a:solidFill>
                  <a:srgbClr val="163E6A"/>
                </a:solidFill>
                <a:latin typeface="Source Sans Pro"/>
                <a:cs typeface="Source Sans Pro"/>
              </a:rPr>
              <a:t>Studiepunt </a:t>
            </a:r>
            <a:r>
              <a:rPr sz="1800" dirty="0">
                <a:solidFill>
                  <a:srgbClr val="163E6A"/>
                </a:solidFill>
                <a:latin typeface="Source Sans Pro"/>
                <a:cs typeface="Source Sans Pro"/>
              </a:rPr>
              <a:t>= de </a:t>
            </a:r>
            <a:r>
              <a:rPr sz="1800" spc="-10" dirty="0">
                <a:solidFill>
                  <a:srgbClr val="163E6A"/>
                </a:solidFill>
                <a:latin typeface="Source Sans Pro"/>
                <a:cs typeface="Source Sans Pro"/>
              </a:rPr>
              <a:t>studielast </a:t>
            </a:r>
            <a:r>
              <a:rPr sz="1800" spc="-15" dirty="0">
                <a:solidFill>
                  <a:srgbClr val="163E6A"/>
                </a:solidFill>
                <a:latin typeface="Source Sans Pro"/>
                <a:cs typeface="Source Sans Pro"/>
              </a:rPr>
              <a:t>van </a:t>
            </a:r>
            <a:r>
              <a:rPr sz="1800" dirty="0">
                <a:solidFill>
                  <a:srgbClr val="163E6A"/>
                </a:solidFill>
                <a:latin typeface="Source Sans Pro"/>
                <a:cs typeface="Source Sans Pro"/>
              </a:rPr>
              <a:t>een </a:t>
            </a:r>
            <a:r>
              <a:rPr sz="1800" spc="-15" dirty="0">
                <a:solidFill>
                  <a:srgbClr val="163E6A"/>
                </a:solidFill>
                <a:latin typeface="Source Sans Pro"/>
                <a:cs typeface="Source Sans Pro"/>
              </a:rPr>
              <a:t>vak </a:t>
            </a:r>
            <a:r>
              <a:rPr sz="1800" dirty="0">
                <a:solidFill>
                  <a:srgbClr val="163E6A"/>
                </a:solidFill>
                <a:latin typeface="Source Sans Pro"/>
                <a:cs typeface="Source Sans Pro"/>
              </a:rPr>
              <a:t>of</a:t>
            </a:r>
            <a:r>
              <a:rPr sz="1800" spc="15" dirty="0">
                <a:solidFill>
                  <a:srgbClr val="163E6A"/>
                </a:solidFill>
                <a:latin typeface="Source Sans Pro"/>
                <a:cs typeface="Source Sans Pro"/>
              </a:rPr>
              <a:t> </a:t>
            </a:r>
            <a:r>
              <a:rPr sz="1800" dirty="0">
                <a:solidFill>
                  <a:srgbClr val="163E6A"/>
                </a:solidFill>
                <a:latin typeface="Source Sans Pro"/>
                <a:cs typeface="Source Sans Pro"/>
              </a:rPr>
              <a:t>OPO</a:t>
            </a:r>
            <a:endParaRPr sz="1800" dirty="0">
              <a:latin typeface="Source Sans Pro"/>
              <a:cs typeface="Source Sans Pro"/>
            </a:endParaRPr>
          </a:p>
          <a:p>
            <a:pPr marL="241300" indent="-228600">
              <a:lnSpc>
                <a:spcPct val="100000"/>
              </a:lnSpc>
              <a:spcBef>
                <a:spcPts val="1140"/>
              </a:spcBef>
              <a:buChar char="•"/>
              <a:tabLst>
                <a:tab pos="240665" algn="l"/>
                <a:tab pos="241300" algn="l"/>
              </a:tabLst>
            </a:pPr>
            <a:r>
              <a:rPr sz="1800" dirty="0">
                <a:solidFill>
                  <a:srgbClr val="163E6A"/>
                </a:solidFill>
                <a:latin typeface="Source Sans Pro"/>
                <a:cs typeface="Source Sans Pro"/>
              </a:rPr>
              <a:t>1 SP = </a:t>
            </a:r>
            <a:r>
              <a:rPr sz="1800" spc="-5" dirty="0">
                <a:solidFill>
                  <a:srgbClr val="163E6A"/>
                </a:solidFill>
                <a:latin typeface="Source Sans Pro"/>
                <a:cs typeface="Source Sans Pro"/>
              </a:rPr>
              <a:t>ongeveer </a:t>
            </a:r>
            <a:r>
              <a:rPr sz="1800" dirty="0">
                <a:solidFill>
                  <a:srgbClr val="163E6A"/>
                </a:solidFill>
                <a:latin typeface="Source Sans Pro"/>
                <a:cs typeface="Source Sans Pro"/>
              </a:rPr>
              <a:t>25 à 30 uur ‘bezig </a:t>
            </a:r>
            <a:r>
              <a:rPr sz="1800" spc="-10" dirty="0">
                <a:solidFill>
                  <a:srgbClr val="163E6A"/>
                </a:solidFill>
                <a:latin typeface="Source Sans Pro"/>
                <a:cs typeface="Source Sans Pro"/>
              </a:rPr>
              <a:t>zijn’ met </a:t>
            </a:r>
            <a:r>
              <a:rPr sz="1800" dirty="0">
                <a:solidFill>
                  <a:srgbClr val="163E6A"/>
                </a:solidFill>
                <a:latin typeface="Source Sans Pro"/>
                <a:cs typeface="Source Sans Pro"/>
              </a:rPr>
              <a:t>je</a:t>
            </a:r>
            <a:r>
              <a:rPr sz="1800" spc="-30" dirty="0">
                <a:solidFill>
                  <a:srgbClr val="163E6A"/>
                </a:solidFill>
                <a:latin typeface="Source Sans Pro"/>
                <a:cs typeface="Source Sans Pro"/>
              </a:rPr>
              <a:t> </a:t>
            </a:r>
            <a:r>
              <a:rPr sz="1800" spc="-10" dirty="0">
                <a:solidFill>
                  <a:srgbClr val="163E6A"/>
                </a:solidFill>
                <a:latin typeface="Source Sans Pro"/>
                <a:cs typeface="Source Sans Pro"/>
              </a:rPr>
              <a:t>studie</a:t>
            </a:r>
            <a:endParaRPr sz="1800" dirty="0">
              <a:latin typeface="Source Sans Pro"/>
              <a:cs typeface="Source Sans Pro"/>
            </a:endParaRPr>
          </a:p>
          <a:p>
            <a:pPr marL="241300" indent="-228600">
              <a:lnSpc>
                <a:spcPct val="100000"/>
              </a:lnSpc>
              <a:spcBef>
                <a:spcPts val="1140"/>
              </a:spcBef>
              <a:buChar char="•"/>
              <a:tabLst>
                <a:tab pos="240665" algn="l"/>
                <a:tab pos="241300" algn="l"/>
              </a:tabLst>
            </a:pPr>
            <a:r>
              <a:rPr sz="1800" spc="-10" dirty="0">
                <a:solidFill>
                  <a:srgbClr val="163E6A"/>
                </a:solidFill>
                <a:latin typeface="Source Sans Pro"/>
                <a:cs typeface="Source Sans Pro"/>
              </a:rPr>
              <a:t>Een </a:t>
            </a:r>
            <a:r>
              <a:rPr sz="1800" dirty="0">
                <a:solidFill>
                  <a:srgbClr val="163E6A"/>
                </a:solidFill>
                <a:latin typeface="Source Sans Pro"/>
                <a:cs typeface="Source Sans Pro"/>
              </a:rPr>
              <a:t>jaar of </a:t>
            </a:r>
            <a:r>
              <a:rPr sz="1800" spc="-10" dirty="0">
                <a:solidFill>
                  <a:srgbClr val="163E6A"/>
                </a:solidFill>
                <a:latin typeface="Source Sans Pro"/>
                <a:cs typeface="Source Sans Pro"/>
              </a:rPr>
              <a:t>fase </a:t>
            </a:r>
            <a:r>
              <a:rPr sz="1800" dirty="0">
                <a:solidFill>
                  <a:srgbClr val="163E6A"/>
                </a:solidFill>
                <a:latin typeface="Source Sans Pro"/>
                <a:cs typeface="Source Sans Pro"/>
              </a:rPr>
              <a:t>= 60</a:t>
            </a:r>
            <a:r>
              <a:rPr sz="1800" spc="10" dirty="0">
                <a:solidFill>
                  <a:srgbClr val="163E6A"/>
                </a:solidFill>
                <a:latin typeface="Source Sans Pro"/>
                <a:cs typeface="Source Sans Pro"/>
              </a:rPr>
              <a:t> </a:t>
            </a:r>
            <a:r>
              <a:rPr sz="1800" spc="-10" dirty="0">
                <a:solidFill>
                  <a:srgbClr val="163E6A"/>
                </a:solidFill>
                <a:latin typeface="Source Sans Pro"/>
                <a:cs typeface="Source Sans Pro"/>
              </a:rPr>
              <a:t>studiepunten</a:t>
            </a:r>
            <a:endParaRPr sz="1800" dirty="0">
              <a:latin typeface="Source Sans Pro"/>
              <a:cs typeface="Source Sans Pro"/>
            </a:endParaRPr>
          </a:p>
          <a:p>
            <a:pPr>
              <a:lnSpc>
                <a:spcPct val="100000"/>
              </a:lnSpc>
            </a:pPr>
            <a:endParaRPr sz="2200" dirty="0">
              <a:latin typeface="Source Sans Pro"/>
              <a:cs typeface="Source Sans Pro"/>
            </a:endParaRPr>
          </a:p>
          <a:p>
            <a:pPr marL="149225">
              <a:lnSpc>
                <a:spcPct val="100000"/>
              </a:lnSpc>
              <a:spcBef>
                <a:spcPts val="1675"/>
              </a:spcBef>
            </a:pPr>
            <a:r>
              <a:rPr sz="1800" b="1" spc="-10" dirty="0" err="1">
                <a:solidFill>
                  <a:srgbClr val="39BB9D"/>
                </a:solidFill>
                <a:latin typeface="Source Sans Pro"/>
                <a:cs typeface="Source Sans Pro"/>
              </a:rPr>
              <a:t>Wekelijks</a:t>
            </a:r>
            <a:r>
              <a:rPr sz="1800" b="1" spc="-10" dirty="0">
                <a:solidFill>
                  <a:srgbClr val="39BB9D"/>
                </a:solidFill>
                <a:latin typeface="Source Sans Pro"/>
                <a:cs typeface="Source Sans Pro"/>
              </a:rPr>
              <a:t> </a:t>
            </a:r>
            <a:r>
              <a:rPr lang="nl-BE" sz="1800" b="1" spc="-10" dirty="0">
                <a:solidFill>
                  <a:srgbClr val="39BB9D"/>
                </a:solidFill>
                <a:latin typeface="Source Sans Pro"/>
                <a:cs typeface="Source Sans Pro"/>
              </a:rPr>
              <a:t>ben je</a:t>
            </a:r>
            <a:r>
              <a:rPr sz="1800" b="1" dirty="0">
                <a:solidFill>
                  <a:srgbClr val="39BB9D"/>
                </a:solidFill>
                <a:latin typeface="Source Sans Pro"/>
                <a:cs typeface="Source Sans Pro"/>
              </a:rPr>
              <a:t> </a:t>
            </a:r>
            <a:r>
              <a:rPr sz="1800" b="1" spc="-5" dirty="0">
                <a:solidFill>
                  <a:srgbClr val="39BB9D"/>
                </a:solidFill>
                <a:latin typeface="Source Sans Pro"/>
                <a:cs typeface="Source Sans Pro"/>
              </a:rPr>
              <a:t>gemiddeld </a:t>
            </a:r>
            <a:r>
              <a:rPr sz="1800" b="1" dirty="0">
                <a:solidFill>
                  <a:srgbClr val="39BB9D"/>
                </a:solidFill>
                <a:latin typeface="Source Sans Pro"/>
                <a:cs typeface="Source Sans Pro"/>
              </a:rPr>
              <a:t>38 à 42</a:t>
            </a:r>
            <a:r>
              <a:rPr sz="1800" b="1" spc="15" dirty="0">
                <a:solidFill>
                  <a:srgbClr val="39BB9D"/>
                </a:solidFill>
                <a:latin typeface="Source Sans Pro"/>
                <a:cs typeface="Source Sans Pro"/>
              </a:rPr>
              <a:t> </a:t>
            </a:r>
            <a:r>
              <a:rPr sz="1800" b="1" dirty="0" err="1">
                <a:solidFill>
                  <a:srgbClr val="39BB9D"/>
                </a:solidFill>
                <a:latin typeface="Source Sans Pro"/>
                <a:cs typeface="Source Sans Pro"/>
              </a:rPr>
              <a:t>uur</a:t>
            </a:r>
            <a:r>
              <a:rPr lang="nl-BE" sz="1800" b="1" dirty="0">
                <a:solidFill>
                  <a:srgbClr val="39BB9D"/>
                </a:solidFill>
                <a:latin typeface="Source Sans Pro"/>
                <a:cs typeface="Source Sans Pro"/>
              </a:rPr>
              <a:t> bezig met je studie</a:t>
            </a:r>
            <a:r>
              <a:rPr sz="1800" b="1" dirty="0">
                <a:solidFill>
                  <a:srgbClr val="39BB9D"/>
                </a:solidFill>
                <a:latin typeface="Source Sans Pro"/>
                <a:cs typeface="Source Sans Pro"/>
              </a:rPr>
              <a:t>!</a:t>
            </a:r>
            <a:endParaRPr sz="1800" dirty="0">
              <a:latin typeface="Source Sans Pro"/>
              <a:cs typeface="Source Sans Pr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1527" y="223855"/>
            <a:ext cx="1105027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39469" algn="l"/>
                <a:tab pos="1178560" algn="l"/>
                <a:tab pos="2474595" algn="l"/>
                <a:tab pos="2814320" algn="l"/>
                <a:tab pos="5288280" algn="l"/>
                <a:tab pos="5628005" algn="l"/>
                <a:tab pos="6903720" algn="l"/>
                <a:tab pos="7243445" algn="l"/>
                <a:tab pos="8627745" algn="l"/>
                <a:tab pos="8967470" algn="l"/>
              </a:tabLst>
            </a:pPr>
            <a:r>
              <a:rPr sz="1300" b="1" dirty="0">
                <a:solidFill>
                  <a:srgbClr val="163E6A"/>
                </a:solidFill>
                <a:latin typeface="SourceSansPro-Semibold"/>
                <a:cs typeface="SourceSansPro-Semibold"/>
              </a:rPr>
              <a:t>ODISEE	|	</a:t>
            </a:r>
            <a:r>
              <a:rPr sz="1300" b="1" spc="-5" dirty="0">
                <a:solidFill>
                  <a:srgbClr val="163E6A"/>
                </a:solidFill>
                <a:latin typeface="SourceSansPro-Semibold"/>
                <a:cs typeface="SourceSansPro-Semibold"/>
              </a:rPr>
              <a:t>STUDIEKEUZE	</a:t>
            </a:r>
            <a:r>
              <a:rPr sz="1300" b="1" dirty="0">
                <a:solidFill>
                  <a:srgbClr val="163E6A"/>
                </a:solidFill>
                <a:latin typeface="SourceSansPro-Semibold"/>
                <a:cs typeface="SourceSansPro-Semibold"/>
              </a:rPr>
              <a:t>|	</a:t>
            </a:r>
            <a:r>
              <a:rPr sz="1300" b="1" spc="-5" dirty="0">
                <a:solidFill>
                  <a:srgbClr val="39BB9D"/>
                </a:solidFill>
                <a:latin typeface="SourceSansPro-Black"/>
                <a:cs typeface="SourceSansPro-Black"/>
              </a:rPr>
              <a:t>STRUCTUUR</a:t>
            </a:r>
            <a:r>
              <a:rPr sz="1300" b="1" spc="5" dirty="0">
                <a:solidFill>
                  <a:srgbClr val="39BB9D"/>
                </a:solidFill>
                <a:latin typeface="SourceSansPro-Black"/>
                <a:cs typeface="SourceSansPro-Black"/>
              </a:rPr>
              <a:t> </a:t>
            </a:r>
            <a:r>
              <a:rPr sz="1300" b="1" dirty="0">
                <a:solidFill>
                  <a:srgbClr val="39BB9D"/>
                </a:solidFill>
                <a:latin typeface="SourceSansPro-Black"/>
                <a:cs typeface="SourceSansPro-Black"/>
              </a:rPr>
              <a:t>EN</a:t>
            </a:r>
            <a:r>
              <a:rPr sz="1300" b="1" spc="10" dirty="0">
                <a:solidFill>
                  <a:srgbClr val="39BB9D"/>
                </a:solidFill>
                <a:latin typeface="SourceSansPro-Black"/>
                <a:cs typeface="SourceSansPro-Black"/>
              </a:rPr>
              <a:t> </a:t>
            </a:r>
            <a:r>
              <a:rPr sz="1300" b="1" spc="-15" dirty="0">
                <a:solidFill>
                  <a:srgbClr val="39BB9D"/>
                </a:solidFill>
                <a:latin typeface="SourceSansPro-Black"/>
                <a:cs typeface="SourceSansPro-Black"/>
              </a:rPr>
              <a:t>ORGANISATIE	</a:t>
            </a:r>
            <a:r>
              <a:rPr sz="1300" b="1" dirty="0">
                <a:solidFill>
                  <a:srgbClr val="163E6A"/>
                </a:solidFill>
                <a:latin typeface="SourceSansPro-Semibold"/>
                <a:cs typeface="SourceSansPro-Semibold"/>
              </a:rPr>
              <a:t>|	</a:t>
            </a:r>
            <a:r>
              <a:rPr sz="1300" b="1" spc="-5" dirty="0">
                <a:solidFill>
                  <a:srgbClr val="163E6A"/>
                </a:solidFill>
                <a:latin typeface="SourceSansPro-Semibold"/>
                <a:cs typeface="SourceSansPro-Semibold"/>
              </a:rPr>
              <a:t>VERSCHILLEN	</a:t>
            </a:r>
            <a:r>
              <a:rPr sz="1300" b="1" dirty="0">
                <a:solidFill>
                  <a:srgbClr val="163E6A"/>
                </a:solidFill>
                <a:latin typeface="SourceSansPro-Semibold"/>
                <a:cs typeface="SourceSansPro-Semibold"/>
              </a:rPr>
              <a:t>|	</a:t>
            </a:r>
            <a:r>
              <a:rPr sz="1300" b="1" spc="-10" dirty="0">
                <a:solidFill>
                  <a:srgbClr val="163E6A"/>
                </a:solidFill>
                <a:latin typeface="SourceSansPro-Semibold"/>
                <a:cs typeface="SourceSansPro-Semibold"/>
              </a:rPr>
              <a:t>STUDIESUCCES	</a:t>
            </a:r>
            <a:r>
              <a:rPr sz="1300" b="1" dirty="0">
                <a:solidFill>
                  <a:srgbClr val="163E6A"/>
                </a:solidFill>
                <a:latin typeface="SourceSansPro-Semibold"/>
                <a:cs typeface="SourceSansPro-Semibold"/>
              </a:rPr>
              <a:t>|	</a:t>
            </a:r>
            <a:r>
              <a:rPr sz="1300" b="1" spc="-5" dirty="0">
                <a:solidFill>
                  <a:srgbClr val="163E6A"/>
                </a:solidFill>
                <a:latin typeface="SourceSansPro-Semibold"/>
                <a:cs typeface="SourceSansPro-Semibold"/>
              </a:rPr>
              <a:t>STUDENTENVOORZIENINGEN</a:t>
            </a:r>
            <a:endParaRPr sz="1300">
              <a:latin typeface="SourceSansPro-Semibold"/>
              <a:cs typeface="SourceSansPro-Semibold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384003" y="513003"/>
            <a:ext cx="2179955" cy="72390"/>
          </a:xfrm>
          <a:custGeom>
            <a:avLst/>
            <a:gdLst/>
            <a:ahLst/>
            <a:cxnLst/>
            <a:rect l="l" t="t" r="r" b="b"/>
            <a:pathLst>
              <a:path w="2179954" h="72390">
                <a:moveTo>
                  <a:pt x="2179802" y="0"/>
                </a:moveTo>
                <a:lnTo>
                  <a:pt x="0" y="0"/>
                </a:lnTo>
                <a:lnTo>
                  <a:pt x="0" y="71996"/>
                </a:lnTo>
                <a:lnTo>
                  <a:pt x="2179802" y="71996"/>
                </a:lnTo>
                <a:lnTo>
                  <a:pt x="2179802" y="0"/>
                </a:lnTo>
                <a:close/>
              </a:path>
            </a:pathLst>
          </a:custGeom>
          <a:solidFill>
            <a:srgbClr val="39BB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0001" y="6374610"/>
            <a:ext cx="81280" cy="161925"/>
          </a:xfrm>
          <a:custGeom>
            <a:avLst/>
            <a:gdLst/>
            <a:ahLst/>
            <a:cxnLst/>
            <a:rect l="l" t="t" r="r" b="b"/>
            <a:pathLst>
              <a:path w="81279" h="161925">
                <a:moveTo>
                  <a:pt x="0" y="0"/>
                </a:moveTo>
                <a:lnTo>
                  <a:pt x="0" y="161518"/>
                </a:lnTo>
                <a:lnTo>
                  <a:pt x="80759" y="80759"/>
                </a:lnTo>
                <a:lnTo>
                  <a:pt x="0" y="0"/>
                </a:lnTo>
                <a:close/>
              </a:path>
            </a:pathLst>
          </a:custGeom>
          <a:solidFill>
            <a:srgbClr val="3DB5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311948" y="6148590"/>
            <a:ext cx="1208046" cy="3875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408437" y="1799996"/>
            <a:ext cx="5221625" cy="36000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96594" y="4819599"/>
            <a:ext cx="5143506" cy="580401"/>
          </a:xfrm>
          <a:custGeom>
            <a:avLst/>
            <a:gdLst/>
            <a:ahLst/>
            <a:cxnLst/>
            <a:rect l="l" t="t" r="r" b="b"/>
            <a:pathLst>
              <a:path w="4824095" h="409575">
                <a:moveTo>
                  <a:pt x="204635" y="0"/>
                </a:moveTo>
                <a:lnTo>
                  <a:pt x="157714" y="5405"/>
                </a:lnTo>
                <a:lnTo>
                  <a:pt x="114641" y="20801"/>
                </a:lnTo>
                <a:lnTo>
                  <a:pt x="76646" y="44959"/>
                </a:lnTo>
                <a:lnTo>
                  <a:pt x="44955" y="76651"/>
                </a:lnTo>
                <a:lnTo>
                  <a:pt x="20799" y="114647"/>
                </a:lnTo>
                <a:lnTo>
                  <a:pt x="5404" y="157718"/>
                </a:lnTo>
                <a:lnTo>
                  <a:pt x="0" y="204635"/>
                </a:lnTo>
                <a:lnTo>
                  <a:pt x="5404" y="251556"/>
                </a:lnTo>
                <a:lnTo>
                  <a:pt x="20799" y="294631"/>
                </a:lnTo>
                <a:lnTo>
                  <a:pt x="44955" y="332629"/>
                </a:lnTo>
                <a:lnTo>
                  <a:pt x="76646" y="364322"/>
                </a:lnTo>
                <a:lnTo>
                  <a:pt x="114641" y="388481"/>
                </a:lnTo>
                <a:lnTo>
                  <a:pt x="157714" y="403877"/>
                </a:lnTo>
                <a:lnTo>
                  <a:pt x="204635" y="409282"/>
                </a:lnTo>
                <a:lnTo>
                  <a:pt x="4619371" y="409282"/>
                </a:lnTo>
                <a:lnTo>
                  <a:pt x="4666292" y="403877"/>
                </a:lnTo>
                <a:lnTo>
                  <a:pt x="4709364" y="388481"/>
                </a:lnTo>
                <a:lnTo>
                  <a:pt x="4747360" y="364322"/>
                </a:lnTo>
                <a:lnTo>
                  <a:pt x="4779050" y="332629"/>
                </a:lnTo>
                <a:lnTo>
                  <a:pt x="4803206" y="294631"/>
                </a:lnTo>
                <a:lnTo>
                  <a:pt x="4818601" y="251556"/>
                </a:lnTo>
                <a:lnTo>
                  <a:pt x="4824006" y="204635"/>
                </a:lnTo>
                <a:lnTo>
                  <a:pt x="4818601" y="157718"/>
                </a:lnTo>
                <a:lnTo>
                  <a:pt x="4803206" y="114647"/>
                </a:lnTo>
                <a:lnTo>
                  <a:pt x="4779050" y="76651"/>
                </a:lnTo>
                <a:lnTo>
                  <a:pt x="4747360" y="44959"/>
                </a:lnTo>
                <a:lnTo>
                  <a:pt x="4709364" y="20801"/>
                </a:lnTo>
                <a:lnTo>
                  <a:pt x="4666292" y="5405"/>
                </a:lnTo>
                <a:lnTo>
                  <a:pt x="4619371" y="0"/>
                </a:lnTo>
                <a:lnTo>
                  <a:pt x="204635" y="0"/>
                </a:lnTo>
                <a:close/>
              </a:path>
            </a:pathLst>
          </a:custGeom>
          <a:ln w="12700">
            <a:solidFill>
              <a:srgbClr val="39BB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Holder 4">
            <a:extLst>
              <a:ext uri="{FF2B5EF4-FFF2-40B4-BE49-F238E27FC236}">
                <a16:creationId xmlns:a16="http://schemas.microsoft.com/office/drawing/2014/main" id="{139835CF-47DA-B54B-9312-9CF2AD3C76D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760641" y="6370415"/>
            <a:ext cx="437042" cy="184666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B6F15528-21DE-4FAA-801E-634DDDAF4B2B}" type="slidenum">
              <a:rPr sz="1200">
                <a:solidFill>
                  <a:srgbClr val="00669A"/>
                </a:solidFill>
                <a:latin typeface="Source Sans Pro" panose="020B0503030403020204" pitchFamily="34" charset="0"/>
              </a:rPr>
              <a:pPr algn="ctr"/>
              <a:t>5</a:t>
            </a:fld>
            <a:endParaRPr sz="1200" dirty="0">
              <a:solidFill>
                <a:srgbClr val="00669A"/>
              </a:solidFill>
              <a:latin typeface="Source Sans Pro" panose="020B0503030403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1527" y="223855"/>
            <a:ext cx="1105027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39469" algn="l"/>
                <a:tab pos="1178560" algn="l"/>
                <a:tab pos="2474595" algn="l"/>
                <a:tab pos="2814320" algn="l"/>
                <a:tab pos="5288280" algn="l"/>
                <a:tab pos="5628005" algn="l"/>
                <a:tab pos="6903720" algn="l"/>
                <a:tab pos="7243445" algn="l"/>
                <a:tab pos="8627745" algn="l"/>
                <a:tab pos="8967470" algn="l"/>
              </a:tabLst>
            </a:pPr>
            <a:r>
              <a:rPr sz="1300" b="1" dirty="0">
                <a:solidFill>
                  <a:srgbClr val="163E6A"/>
                </a:solidFill>
                <a:latin typeface="SourceSansPro-Semibold"/>
                <a:cs typeface="SourceSansPro-Semibold"/>
              </a:rPr>
              <a:t>ODISEE	|	</a:t>
            </a:r>
            <a:r>
              <a:rPr sz="1300" b="1" spc="-5" dirty="0">
                <a:solidFill>
                  <a:srgbClr val="163E6A"/>
                </a:solidFill>
                <a:latin typeface="SourceSansPro-Semibold"/>
                <a:cs typeface="SourceSansPro-Semibold"/>
              </a:rPr>
              <a:t>STUDIEKEUZE	</a:t>
            </a:r>
            <a:r>
              <a:rPr sz="1300" b="1" dirty="0">
                <a:solidFill>
                  <a:srgbClr val="163E6A"/>
                </a:solidFill>
                <a:latin typeface="SourceSansPro-Semibold"/>
                <a:cs typeface="SourceSansPro-Semibold"/>
              </a:rPr>
              <a:t>|	</a:t>
            </a:r>
            <a:r>
              <a:rPr sz="1300" b="1" spc="-5" dirty="0">
                <a:solidFill>
                  <a:srgbClr val="39BB9D"/>
                </a:solidFill>
                <a:latin typeface="SourceSansPro-Black"/>
                <a:cs typeface="SourceSansPro-Black"/>
              </a:rPr>
              <a:t>STRUCTUUR</a:t>
            </a:r>
            <a:r>
              <a:rPr sz="1300" b="1" spc="5" dirty="0">
                <a:solidFill>
                  <a:srgbClr val="39BB9D"/>
                </a:solidFill>
                <a:latin typeface="SourceSansPro-Black"/>
                <a:cs typeface="SourceSansPro-Black"/>
              </a:rPr>
              <a:t> </a:t>
            </a:r>
            <a:r>
              <a:rPr sz="1300" b="1" dirty="0">
                <a:solidFill>
                  <a:srgbClr val="39BB9D"/>
                </a:solidFill>
                <a:latin typeface="SourceSansPro-Black"/>
                <a:cs typeface="SourceSansPro-Black"/>
              </a:rPr>
              <a:t>EN</a:t>
            </a:r>
            <a:r>
              <a:rPr sz="1300" b="1" spc="10" dirty="0">
                <a:solidFill>
                  <a:srgbClr val="39BB9D"/>
                </a:solidFill>
                <a:latin typeface="SourceSansPro-Black"/>
                <a:cs typeface="SourceSansPro-Black"/>
              </a:rPr>
              <a:t> </a:t>
            </a:r>
            <a:r>
              <a:rPr sz="1300" b="1" spc="-15" dirty="0">
                <a:solidFill>
                  <a:srgbClr val="39BB9D"/>
                </a:solidFill>
                <a:latin typeface="SourceSansPro-Black"/>
                <a:cs typeface="SourceSansPro-Black"/>
              </a:rPr>
              <a:t>ORGANISATIE	</a:t>
            </a:r>
            <a:r>
              <a:rPr sz="1300" b="1" dirty="0">
                <a:solidFill>
                  <a:srgbClr val="163E6A"/>
                </a:solidFill>
                <a:latin typeface="SourceSansPro-Semibold"/>
                <a:cs typeface="SourceSansPro-Semibold"/>
              </a:rPr>
              <a:t>|	</a:t>
            </a:r>
            <a:r>
              <a:rPr sz="1300" b="1" spc="-5" dirty="0">
                <a:solidFill>
                  <a:srgbClr val="163E6A"/>
                </a:solidFill>
                <a:latin typeface="SourceSansPro-Semibold"/>
                <a:cs typeface="SourceSansPro-Semibold"/>
              </a:rPr>
              <a:t>VERSCHILLEN	</a:t>
            </a:r>
            <a:r>
              <a:rPr sz="1300" b="1" dirty="0">
                <a:solidFill>
                  <a:srgbClr val="163E6A"/>
                </a:solidFill>
                <a:latin typeface="SourceSansPro-Semibold"/>
                <a:cs typeface="SourceSansPro-Semibold"/>
              </a:rPr>
              <a:t>|	</a:t>
            </a:r>
            <a:r>
              <a:rPr sz="1300" b="1" spc="-10" dirty="0">
                <a:solidFill>
                  <a:srgbClr val="163E6A"/>
                </a:solidFill>
                <a:latin typeface="SourceSansPro-Semibold"/>
                <a:cs typeface="SourceSansPro-Semibold"/>
              </a:rPr>
              <a:t>STUDIESUCCES	</a:t>
            </a:r>
            <a:r>
              <a:rPr sz="1300" b="1" dirty="0">
                <a:solidFill>
                  <a:srgbClr val="163E6A"/>
                </a:solidFill>
                <a:latin typeface="SourceSansPro-Semibold"/>
                <a:cs typeface="SourceSansPro-Semibold"/>
              </a:rPr>
              <a:t>|	</a:t>
            </a:r>
            <a:r>
              <a:rPr sz="1300" b="1" spc="-5" dirty="0">
                <a:solidFill>
                  <a:srgbClr val="163E6A"/>
                </a:solidFill>
                <a:latin typeface="SourceSansPro-Semibold"/>
                <a:cs typeface="SourceSansPro-Semibold"/>
              </a:rPr>
              <a:t>STUDENTENVOORZIENINGEN</a:t>
            </a:r>
            <a:endParaRPr sz="1300">
              <a:latin typeface="SourceSansPro-Semibold"/>
              <a:cs typeface="SourceSansPro-Semibol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384003" y="513003"/>
            <a:ext cx="2179955" cy="72390"/>
          </a:xfrm>
          <a:custGeom>
            <a:avLst/>
            <a:gdLst/>
            <a:ahLst/>
            <a:cxnLst/>
            <a:rect l="l" t="t" r="r" b="b"/>
            <a:pathLst>
              <a:path w="2179954" h="72390">
                <a:moveTo>
                  <a:pt x="2179802" y="0"/>
                </a:moveTo>
                <a:lnTo>
                  <a:pt x="0" y="0"/>
                </a:lnTo>
                <a:lnTo>
                  <a:pt x="0" y="71996"/>
                </a:lnTo>
                <a:lnTo>
                  <a:pt x="2179802" y="71996"/>
                </a:lnTo>
                <a:lnTo>
                  <a:pt x="2179802" y="0"/>
                </a:lnTo>
                <a:close/>
              </a:path>
            </a:pathLst>
          </a:custGeom>
          <a:solidFill>
            <a:srgbClr val="39BB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20001" y="6374610"/>
            <a:ext cx="81280" cy="161925"/>
          </a:xfrm>
          <a:custGeom>
            <a:avLst/>
            <a:gdLst/>
            <a:ahLst/>
            <a:cxnLst/>
            <a:rect l="l" t="t" r="r" b="b"/>
            <a:pathLst>
              <a:path w="81279" h="161925">
                <a:moveTo>
                  <a:pt x="0" y="0"/>
                </a:moveTo>
                <a:lnTo>
                  <a:pt x="0" y="161518"/>
                </a:lnTo>
                <a:lnTo>
                  <a:pt x="80759" y="80759"/>
                </a:lnTo>
                <a:lnTo>
                  <a:pt x="0" y="0"/>
                </a:lnTo>
                <a:close/>
              </a:path>
            </a:pathLst>
          </a:custGeom>
          <a:solidFill>
            <a:srgbClr val="3DB5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311948" y="6148590"/>
            <a:ext cx="1208046" cy="3875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83900" y="1006266"/>
            <a:ext cx="76511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39BB9D"/>
                </a:solidFill>
              </a:rPr>
              <a:t>De </a:t>
            </a:r>
            <a:r>
              <a:rPr spc="-15" dirty="0">
                <a:solidFill>
                  <a:srgbClr val="39BB9D"/>
                </a:solidFill>
              </a:rPr>
              <a:t>structuur </a:t>
            </a:r>
            <a:r>
              <a:rPr spc="-25" dirty="0">
                <a:solidFill>
                  <a:srgbClr val="39BB9D"/>
                </a:solidFill>
              </a:rPr>
              <a:t>van </a:t>
            </a:r>
            <a:r>
              <a:rPr spc="-15" dirty="0">
                <a:solidFill>
                  <a:srgbClr val="39BB9D"/>
                </a:solidFill>
              </a:rPr>
              <a:t>het hoger</a:t>
            </a:r>
            <a:r>
              <a:rPr spc="-20" dirty="0">
                <a:solidFill>
                  <a:srgbClr val="39BB9D"/>
                </a:solidFill>
              </a:rPr>
              <a:t> </a:t>
            </a:r>
            <a:r>
              <a:rPr dirty="0">
                <a:solidFill>
                  <a:srgbClr val="39BB9D"/>
                </a:solidFill>
              </a:rPr>
              <a:t>onderwijs</a:t>
            </a:r>
          </a:p>
        </p:txBody>
      </p:sp>
      <p:sp>
        <p:nvSpPr>
          <p:cNvPr id="7" name="object 7"/>
          <p:cNvSpPr/>
          <p:nvPr/>
        </p:nvSpPr>
        <p:spPr>
          <a:xfrm>
            <a:off x="732069" y="4272384"/>
            <a:ext cx="3152140" cy="1556385"/>
          </a:xfrm>
          <a:custGeom>
            <a:avLst/>
            <a:gdLst/>
            <a:ahLst/>
            <a:cxnLst/>
            <a:rect l="l" t="t" r="r" b="b"/>
            <a:pathLst>
              <a:path w="3152140" h="1556385">
                <a:moveTo>
                  <a:pt x="2912122" y="0"/>
                </a:moveTo>
                <a:lnTo>
                  <a:pt x="239395" y="0"/>
                </a:lnTo>
                <a:lnTo>
                  <a:pt x="191146" y="4863"/>
                </a:lnTo>
                <a:lnTo>
                  <a:pt x="146209" y="18812"/>
                </a:lnTo>
                <a:lnTo>
                  <a:pt x="105544" y="40884"/>
                </a:lnTo>
                <a:lnTo>
                  <a:pt x="70115" y="70116"/>
                </a:lnTo>
                <a:lnTo>
                  <a:pt x="40883" y="105547"/>
                </a:lnTo>
                <a:lnTo>
                  <a:pt x="18812" y="146214"/>
                </a:lnTo>
                <a:lnTo>
                  <a:pt x="4863" y="191155"/>
                </a:lnTo>
                <a:lnTo>
                  <a:pt x="0" y="239407"/>
                </a:lnTo>
                <a:lnTo>
                  <a:pt x="0" y="1316380"/>
                </a:lnTo>
                <a:lnTo>
                  <a:pt x="4863" y="1364628"/>
                </a:lnTo>
                <a:lnTo>
                  <a:pt x="18812" y="1409568"/>
                </a:lnTo>
                <a:lnTo>
                  <a:pt x="40883" y="1450234"/>
                </a:lnTo>
                <a:lnTo>
                  <a:pt x="70115" y="1485666"/>
                </a:lnTo>
                <a:lnTo>
                  <a:pt x="105544" y="1514900"/>
                </a:lnTo>
                <a:lnTo>
                  <a:pt x="146209" y="1536974"/>
                </a:lnTo>
                <a:lnTo>
                  <a:pt x="191146" y="1550924"/>
                </a:lnTo>
                <a:lnTo>
                  <a:pt x="239395" y="1555788"/>
                </a:lnTo>
                <a:lnTo>
                  <a:pt x="2912122" y="1555788"/>
                </a:lnTo>
                <a:lnTo>
                  <a:pt x="2960371" y="1550924"/>
                </a:lnTo>
                <a:lnTo>
                  <a:pt x="3005310" y="1536974"/>
                </a:lnTo>
                <a:lnTo>
                  <a:pt x="3045977" y="1514900"/>
                </a:lnTo>
                <a:lnTo>
                  <a:pt x="3081408" y="1485666"/>
                </a:lnTo>
                <a:lnTo>
                  <a:pt x="3110642" y="1450234"/>
                </a:lnTo>
                <a:lnTo>
                  <a:pt x="3132716" y="1409568"/>
                </a:lnTo>
                <a:lnTo>
                  <a:pt x="3146666" y="1364628"/>
                </a:lnTo>
                <a:lnTo>
                  <a:pt x="3151530" y="1316380"/>
                </a:lnTo>
                <a:lnTo>
                  <a:pt x="3151530" y="239407"/>
                </a:lnTo>
                <a:lnTo>
                  <a:pt x="3146666" y="191155"/>
                </a:lnTo>
                <a:lnTo>
                  <a:pt x="3132716" y="146214"/>
                </a:lnTo>
                <a:lnTo>
                  <a:pt x="3110642" y="105547"/>
                </a:lnTo>
                <a:lnTo>
                  <a:pt x="3081408" y="70116"/>
                </a:lnTo>
                <a:lnTo>
                  <a:pt x="3045977" y="40884"/>
                </a:lnTo>
                <a:lnTo>
                  <a:pt x="3005310" y="18812"/>
                </a:lnTo>
                <a:lnTo>
                  <a:pt x="2960371" y="4863"/>
                </a:lnTo>
                <a:lnTo>
                  <a:pt x="2912122" y="0"/>
                </a:lnTo>
                <a:close/>
              </a:path>
            </a:pathLst>
          </a:custGeom>
          <a:solidFill>
            <a:srgbClr val="39BB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608005" y="4272384"/>
            <a:ext cx="3152140" cy="1556385"/>
          </a:xfrm>
          <a:custGeom>
            <a:avLst/>
            <a:gdLst/>
            <a:ahLst/>
            <a:cxnLst/>
            <a:rect l="l" t="t" r="r" b="b"/>
            <a:pathLst>
              <a:path w="3152140" h="1556385">
                <a:moveTo>
                  <a:pt x="2912122" y="0"/>
                </a:moveTo>
                <a:lnTo>
                  <a:pt x="239395" y="0"/>
                </a:lnTo>
                <a:lnTo>
                  <a:pt x="191146" y="4863"/>
                </a:lnTo>
                <a:lnTo>
                  <a:pt x="146209" y="18812"/>
                </a:lnTo>
                <a:lnTo>
                  <a:pt x="105544" y="40884"/>
                </a:lnTo>
                <a:lnTo>
                  <a:pt x="70115" y="70116"/>
                </a:lnTo>
                <a:lnTo>
                  <a:pt x="40883" y="105547"/>
                </a:lnTo>
                <a:lnTo>
                  <a:pt x="18812" y="146214"/>
                </a:lnTo>
                <a:lnTo>
                  <a:pt x="4863" y="191155"/>
                </a:lnTo>
                <a:lnTo>
                  <a:pt x="0" y="239407"/>
                </a:lnTo>
                <a:lnTo>
                  <a:pt x="0" y="1316380"/>
                </a:lnTo>
                <a:lnTo>
                  <a:pt x="4863" y="1364628"/>
                </a:lnTo>
                <a:lnTo>
                  <a:pt x="18812" y="1409568"/>
                </a:lnTo>
                <a:lnTo>
                  <a:pt x="40883" y="1450234"/>
                </a:lnTo>
                <a:lnTo>
                  <a:pt x="70115" y="1485666"/>
                </a:lnTo>
                <a:lnTo>
                  <a:pt x="105544" y="1514900"/>
                </a:lnTo>
                <a:lnTo>
                  <a:pt x="146209" y="1536974"/>
                </a:lnTo>
                <a:lnTo>
                  <a:pt x="191146" y="1550924"/>
                </a:lnTo>
                <a:lnTo>
                  <a:pt x="239395" y="1555788"/>
                </a:lnTo>
                <a:lnTo>
                  <a:pt x="2912122" y="1555788"/>
                </a:lnTo>
                <a:lnTo>
                  <a:pt x="2960371" y="1550924"/>
                </a:lnTo>
                <a:lnTo>
                  <a:pt x="3005310" y="1536974"/>
                </a:lnTo>
                <a:lnTo>
                  <a:pt x="3045977" y="1514900"/>
                </a:lnTo>
                <a:lnTo>
                  <a:pt x="3081408" y="1485666"/>
                </a:lnTo>
                <a:lnTo>
                  <a:pt x="3110642" y="1450234"/>
                </a:lnTo>
                <a:lnTo>
                  <a:pt x="3132716" y="1409568"/>
                </a:lnTo>
                <a:lnTo>
                  <a:pt x="3146666" y="1364628"/>
                </a:lnTo>
                <a:lnTo>
                  <a:pt x="3151530" y="1316380"/>
                </a:lnTo>
                <a:lnTo>
                  <a:pt x="3151530" y="239407"/>
                </a:lnTo>
                <a:lnTo>
                  <a:pt x="3146666" y="191155"/>
                </a:lnTo>
                <a:lnTo>
                  <a:pt x="3132716" y="146214"/>
                </a:lnTo>
                <a:lnTo>
                  <a:pt x="3110642" y="105547"/>
                </a:lnTo>
                <a:lnTo>
                  <a:pt x="3081408" y="70116"/>
                </a:lnTo>
                <a:lnTo>
                  <a:pt x="3045977" y="40884"/>
                </a:lnTo>
                <a:lnTo>
                  <a:pt x="3005310" y="18812"/>
                </a:lnTo>
                <a:lnTo>
                  <a:pt x="2960371" y="4863"/>
                </a:lnTo>
                <a:lnTo>
                  <a:pt x="2912122" y="0"/>
                </a:lnTo>
                <a:close/>
              </a:path>
            </a:pathLst>
          </a:custGeom>
          <a:solidFill>
            <a:srgbClr val="39BB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368474" y="4272384"/>
            <a:ext cx="3152140" cy="1556385"/>
          </a:xfrm>
          <a:custGeom>
            <a:avLst/>
            <a:gdLst/>
            <a:ahLst/>
            <a:cxnLst/>
            <a:rect l="l" t="t" r="r" b="b"/>
            <a:pathLst>
              <a:path w="3152140" h="1556385">
                <a:moveTo>
                  <a:pt x="2912122" y="0"/>
                </a:moveTo>
                <a:lnTo>
                  <a:pt x="239395" y="0"/>
                </a:lnTo>
                <a:lnTo>
                  <a:pt x="191146" y="4863"/>
                </a:lnTo>
                <a:lnTo>
                  <a:pt x="146209" y="18812"/>
                </a:lnTo>
                <a:lnTo>
                  <a:pt x="105544" y="40884"/>
                </a:lnTo>
                <a:lnTo>
                  <a:pt x="70115" y="70116"/>
                </a:lnTo>
                <a:lnTo>
                  <a:pt x="40883" y="105547"/>
                </a:lnTo>
                <a:lnTo>
                  <a:pt x="18812" y="146214"/>
                </a:lnTo>
                <a:lnTo>
                  <a:pt x="4863" y="191155"/>
                </a:lnTo>
                <a:lnTo>
                  <a:pt x="0" y="239407"/>
                </a:lnTo>
                <a:lnTo>
                  <a:pt x="0" y="1316380"/>
                </a:lnTo>
                <a:lnTo>
                  <a:pt x="4863" y="1364628"/>
                </a:lnTo>
                <a:lnTo>
                  <a:pt x="18812" y="1409568"/>
                </a:lnTo>
                <a:lnTo>
                  <a:pt x="40883" y="1450234"/>
                </a:lnTo>
                <a:lnTo>
                  <a:pt x="70115" y="1485666"/>
                </a:lnTo>
                <a:lnTo>
                  <a:pt x="105544" y="1514900"/>
                </a:lnTo>
                <a:lnTo>
                  <a:pt x="146209" y="1536974"/>
                </a:lnTo>
                <a:lnTo>
                  <a:pt x="191146" y="1550924"/>
                </a:lnTo>
                <a:lnTo>
                  <a:pt x="239395" y="1555788"/>
                </a:lnTo>
                <a:lnTo>
                  <a:pt x="2912122" y="1555788"/>
                </a:lnTo>
                <a:lnTo>
                  <a:pt x="2960371" y="1550924"/>
                </a:lnTo>
                <a:lnTo>
                  <a:pt x="3005310" y="1536974"/>
                </a:lnTo>
                <a:lnTo>
                  <a:pt x="3045977" y="1514900"/>
                </a:lnTo>
                <a:lnTo>
                  <a:pt x="3081408" y="1485666"/>
                </a:lnTo>
                <a:lnTo>
                  <a:pt x="3110642" y="1450234"/>
                </a:lnTo>
                <a:lnTo>
                  <a:pt x="3132716" y="1409568"/>
                </a:lnTo>
                <a:lnTo>
                  <a:pt x="3146666" y="1364628"/>
                </a:lnTo>
                <a:lnTo>
                  <a:pt x="3151530" y="1316380"/>
                </a:lnTo>
                <a:lnTo>
                  <a:pt x="3151530" y="239407"/>
                </a:lnTo>
                <a:lnTo>
                  <a:pt x="3146666" y="191155"/>
                </a:lnTo>
                <a:lnTo>
                  <a:pt x="3132716" y="146214"/>
                </a:lnTo>
                <a:lnTo>
                  <a:pt x="3110642" y="105547"/>
                </a:lnTo>
                <a:lnTo>
                  <a:pt x="3081408" y="70116"/>
                </a:lnTo>
                <a:lnTo>
                  <a:pt x="3045977" y="40884"/>
                </a:lnTo>
                <a:lnTo>
                  <a:pt x="3005310" y="18812"/>
                </a:lnTo>
                <a:lnTo>
                  <a:pt x="2960371" y="4863"/>
                </a:lnTo>
                <a:lnTo>
                  <a:pt x="2912122" y="0"/>
                </a:lnTo>
                <a:close/>
              </a:path>
            </a:pathLst>
          </a:custGeom>
          <a:solidFill>
            <a:srgbClr val="39BB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32059" y="2136067"/>
            <a:ext cx="10775950" cy="483870"/>
          </a:xfrm>
          <a:custGeom>
            <a:avLst/>
            <a:gdLst/>
            <a:ahLst/>
            <a:cxnLst/>
            <a:rect l="l" t="t" r="r" b="b"/>
            <a:pathLst>
              <a:path w="10775950" h="483869">
                <a:moveTo>
                  <a:pt x="241922" y="0"/>
                </a:moveTo>
                <a:lnTo>
                  <a:pt x="193168" y="4914"/>
                </a:lnTo>
                <a:lnTo>
                  <a:pt x="147757" y="19010"/>
                </a:lnTo>
                <a:lnTo>
                  <a:pt x="106663" y="41314"/>
                </a:lnTo>
                <a:lnTo>
                  <a:pt x="70859" y="70854"/>
                </a:lnTo>
                <a:lnTo>
                  <a:pt x="41318" y="106658"/>
                </a:lnTo>
                <a:lnTo>
                  <a:pt x="19012" y="147752"/>
                </a:lnTo>
                <a:lnTo>
                  <a:pt x="4915" y="193164"/>
                </a:lnTo>
                <a:lnTo>
                  <a:pt x="0" y="241922"/>
                </a:lnTo>
                <a:lnTo>
                  <a:pt x="4915" y="290672"/>
                </a:lnTo>
                <a:lnTo>
                  <a:pt x="19012" y="336079"/>
                </a:lnTo>
                <a:lnTo>
                  <a:pt x="41318" y="377171"/>
                </a:lnTo>
                <a:lnTo>
                  <a:pt x="70859" y="412973"/>
                </a:lnTo>
                <a:lnTo>
                  <a:pt x="106663" y="442514"/>
                </a:lnTo>
                <a:lnTo>
                  <a:pt x="147757" y="464819"/>
                </a:lnTo>
                <a:lnTo>
                  <a:pt x="193168" y="478916"/>
                </a:lnTo>
                <a:lnTo>
                  <a:pt x="241922" y="483831"/>
                </a:lnTo>
                <a:lnTo>
                  <a:pt x="10533951" y="483831"/>
                </a:lnTo>
                <a:lnTo>
                  <a:pt x="10582709" y="478916"/>
                </a:lnTo>
                <a:lnTo>
                  <a:pt x="10628121" y="464819"/>
                </a:lnTo>
                <a:lnTo>
                  <a:pt x="10669215" y="442514"/>
                </a:lnTo>
                <a:lnTo>
                  <a:pt x="10705018" y="412973"/>
                </a:lnTo>
                <a:lnTo>
                  <a:pt x="10734559" y="377171"/>
                </a:lnTo>
                <a:lnTo>
                  <a:pt x="10756863" y="336079"/>
                </a:lnTo>
                <a:lnTo>
                  <a:pt x="10770959" y="290672"/>
                </a:lnTo>
                <a:lnTo>
                  <a:pt x="10775873" y="241922"/>
                </a:lnTo>
                <a:lnTo>
                  <a:pt x="10770959" y="193164"/>
                </a:lnTo>
                <a:lnTo>
                  <a:pt x="10756863" y="147752"/>
                </a:lnTo>
                <a:lnTo>
                  <a:pt x="10734559" y="106658"/>
                </a:lnTo>
                <a:lnTo>
                  <a:pt x="10705018" y="70854"/>
                </a:lnTo>
                <a:lnTo>
                  <a:pt x="10669215" y="41314"/>
                </a:lnTo>
                <a:lnTo>
                  <a:pt x="10628121" y="19010"/>
                </a:lnTo>
                <a:lnTo>
                  <a:pt x="10582709" y="4914"/>
                </a:lnTo>
                <a:lnTo>
                  <a:pt x="10533951" y="0"/>
                </a:lnTo>
                <a:lnTo>
                  <a:pt x="241922" y="0"/>
                </a:lnTo>
                <a:close/>
              </a:path>
            </a:pathLst>
          </a:custGeom>
          <a:ln w="24130">
            <a:solidFill>
              <a:srgbClr val="163E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991215" y="4382125"/>
            <a:ext cx="2633345" cy="1055370"/>
          </a:xfrm>
          <a:prstGeom prst="rect">
            <a:avLst/>
          </a:prstGeom>
        </p:spPr>
        <p:txBody>
          <a:bodyPr vert="horz" wrap="square" lIns="0" tIns="1327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45"/>
              </a:spcBef>
            </a:pPr>
            <a:r>
              <a:rPr sz="2350" b="1" dirty="0">
                <a:solidFill>
                  <a:srgbClr val="FFFFFF"/>
                </a:solidFill>
                <a:latin typeface="Source Sans Pro"/>
                <a:cs typeface="Source Sans Pro"/>
              </a:rPr>
              <a:t>graduaatsopleiding</a:t>
            </a:r>
            <a:endParaRPr sz="2350">
              <a:latin typeface="Source Sans Pro"/>
              <a:cs typeface="Source Sans Pro"/>
            </a:endParaRPr>
          </a:p>
          <a:p>
            <a:pPr algn="ctr">
              <a:lnSpc>
                <a:spcPts val="1830"/>
              </a:lnSpc>
              <a:spcBef>
                <a:spcPts val="680"/>
              </a:spcBef>
            </a:pPr>
            <a:r>
              <a:rPr sz="1700" spc="5" dirty="0">
                <a:solidFill>
                  <a:srgbClr val="FFFFFF"/>
                </a:solidFill>
                <a:latin typeface="Source Sans Pro"/>
                <a:cs typeface="Source Sans Pro"/>
              </a:rPr>
              <a:t>120 SP </a:t>
            </a:r>
            <a:r>
              <a:rPr sz="1700" dirty="0">
                <a:solidFill>
                  <a:srgbClr val="FFFFFF"/>
                </a:solidFill>
                <a:latin typeface="Source Sans Pro"/>
                <a:cs typeface="Source Sans Pro"/>
              </a:rPr>
              <a:t>(90</a:t>
            </a:r>
            <a:r>
              <a:rPr sz="1700" spc="-2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1700" dirty="0">
                <a:solidFill>
                  <a:srgbClr val="FFFFFF"/>
                </a:solidFill>
                <a:latin typeface="Source Sans Pro"/>
                <a:cs typeface="Source Sans Pro"/>
              </a:rPr>
              <a:t>SP)</a:t>
            </a:r>
            <a:endParaRPr sz="1700">
              <a:latin typeface="Source Sans Pro"/>
              <a:cs typeface="Source Sans Pro"/>
            </a:endParaRPr>
          </a:p>
          <a:p>
            <a:pPr algn="ctr">
              <a:lnSpc>
                <a:spcPts val="1830"/>
              </a:lnSpc>
            </a:pPr>
            <a:r>
              <a:rPr sz="1700" b="1" i="1" dirty="0">
                <a:solidFill>
                  <a:srgbClr val="FFFFFF"/>
                </a:solidFill>
                <a:latin typeface="SourceSansPro-BlackIt"/>
                <a:cs typeface="SourceSansPro-BlackIt"/>
              </a:rPr>
              <a:t>hogeschool</a:t>
            </a:r>
            <a:endParaRPr sz="1700">
              <a:latin typeface="SourceSansPro-BlackIt"/>
              <a:cs typeface="SourceSansPro-BlackI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264238" y="4377409"/>
            <a:ext cx="1839595" cy="3873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350" b="1" spc="10" dirty="0">
                <a:solidFill>
                  <a:srgbClr val="FFFFFF"/>
                </a:solidFill>
                <a:latin typeface="Source Sans Pro"/>
                <a:cs typeface="Source Sans Pro"/>
              </a:rPr>
              <a:t>p</a:t>
            </a:r>
            <a:r>
              <a:rPr sz="2350" b="1" spc="-15" dirty="0">
                <a:solidFill>
                  <a:srgbClr val="FFFFFF"/>
                </a:solidFill>
                <a:latin typeface="Source Sans Pro"/>
                <a:cs typeface="Source Sans Pro"/>
              </a:rPr>
              <a:t>r</a:t>
            </a:r>
            <a:r>
              <a:rPr sz="2350" b="1" spc="-5" dirty="0">
                <a:solidFill>
                  <a:srgbClr val="FFFFFF"/>
                </a:solidFill>
                <a:latin typeface="Source Sans Pro"/>
                <a:cs typeface="Source Sans Pro"/>
              </a:rPr>
              <a:t>o</a:t>
            </a:r>
            <a:r>
              <a:rPr sz="2350" b="1" spc="-20" dirty="0">
                <a:solidFill>
                  <a:srgbClr val="FFFFFF"/>
                </a:solidFill>
                <a:latin typeface="Source Sans Pro"/>
                <a:cs typeface="Source Sans Pro"/>
              </a:rPr>
              <a:t>f</a:t>
            </a:r>
            <a:r>
              <a:rPr sz="2350" b="1" spc="10" dirty="0">
                <a:solidFill>
                  <a:srgbClr val="FFFFFF"/>
                </a:solidFill>
                <a:latin typeface="Source Sans Pro"/>
                <a:cs typeface="Source Sans Pro"/>
              </a:rPr>
              <a:t>essionele</a:t>
            </a:r>
            <a:endParaRPr sz="2350">
              <a:latin typeface="Source Sans Pro"/>
              <a:cs typeface="Source Sans Pro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908236" y="4526810"/>
            <a:ext cx="2551430" cy="1067435"/>
          </a:xfrm>
          <a:prstGeom prst="rect">
            <a:avLst/>
          </a:prstGeom>
        </p:spPr>
        <p:txBody>
          <a:bodyPr vert="horz" wrap="square" lIns="0" tIns="1327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45"/>
              </a:spcBef>
            </a:pPr>
            <a:r>
              <a:rPr sz="2350" b="1" spc="5" dirty="0">
                <a:solidFill>
                  <a:srgbClr val="FFFFFF"/>
                </a:solidFill>
                <a:latin typeface="Source Sans Pro"/>
                <a:cs typeface="Source Sans Pro"/>
              </a:rPr>
              <a:t>bachelor</a:t>
            </a:r>
            <a:endParaRPr sz="2350">
              <a:latin typeface="Source Sans Pro"/>
              <a:cs typeface="Source Sans Pro"/>
            </a:endParaRPr>
          </a:p>
          <a:p>
            <a:pPr algn="ctr">
              <a:lnSpc>
                <a:spcPts val="1875"/>
              </a:lnSpc>
              <a:spcBef>
                <a:spcPts val="680"/>
              </a:spcBef>
            </a:pPr>
            <a:r>
              <a:rPr sz="1700" spc="5" dirty="0">
                <a:solidFill>
                  <a:srgbClr val="FFFFFF"/>
                </a:solidFill>
                <a:latin typeface="Source Sans Pro"/>
                <a:cs typeface="Source Sans Pro"/>
              </a:rPr>
              <a:t>180 SP </a:t>
            </a:r>
            <a:r>
              <a:rPr sz="1700" dirty="0">
                <a:solidFill>
                  <a:srgbClr val="FFFFFF"/>
                </a:solidFill>
                <a:latin typeface="Source Sans Pro"/>
                <a:cs typeface="Source Sans Pro"/>
              </a:rPr>
              <a:t>(240</a:t>
            </a:r>
            <a:r>
              <a:rPr sz="1700" spc="-2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1700" dirty="0">
                <a:solidFill>
                  <a:srgbClr val="FFFFFF"/>
                </a:solidFill>
                <a:latin typeface="Source Sans Pro"/>
                <a:cs typeface="Source Sans Pro"/>
              </a:rPr>
              <a:t>SP)</a:t>
            </a:r>
            <a:endParaRPr sz="1700">
              <a:latin typeface="Source Sans Pro"/>
              <a:cs typeface="Source Sans Pro"/>
            </a:endParaRPr>
          </a:p>
          <a:p>
            <a:pPr algn="ctr">
              <a:lnSpc>
                <a:spcPts val="1875"/>
              </a:lnSpc>
            </a:pPr>
            <a:r>
              <a:rPr sz="1700" b="1" i="1" dirty="0">
                <a:solidFill>
                  <a:srgbClr val="FFFFFF"/>
                </a:solidFill>
                <a:latin typeface="SourceSansPro-BlackIt"/>
                <a:cs typeface="SourceSansPro-BlackIt"/>
              </a:rPr>
              <a:t>hogeschool / School of</a:t>
            </a:r>
            <a:r>
              <a:rPr sz="1700" b="1" i="1" spc="5" dirty="0">
                <a:solidFill>
                  <a:srgbClr val="FFFFFF"/>
                </a:solidFill>
                <a:latin typeface="SourceSansPro-BlackIt"/>
                <a:cs typeface="SourceSansPro-BlackIt"/>
              </a:rPr>
              <a:t> </a:t>
            </a:r>
            <a:r>
              <a:rPr sz="1700" b="1" i="1" dirty="0">
                <a:solidFill>
                  <a:srgbClr val="FFFFFF"/>
                </a:solidFill>
                <a:latin typeface="SourceSansPro-BlackIt"/>
                <a:cs typeface="SourceSansPro-BlackIt"/>
              </a:rPr>
              <a:t>Arts</a:t>
            </a:r>
            <a:endParaRPr sz="1700">
              <a:latin typeface="SourceSansPro-BlackIt"/>
              <a:cs typeface="SourceSansPro-BlackI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062108" y="4377409"/>
            <a:ext cx="1764664" cy="3873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350" b="1" spc="10" dirty="0">
                <a:solidFill>
                  <a:srgbClr val="FFFFFF"/>
                </a:solidFill>
                <a:latin typeface="Source Sans Pro"/>
                <a:cs typeface="Source Sans Pro"/>
              </a:rPr>
              <a:t>a</a:t>
            </a:r>
            <a:r>
              <a:rPr sz="2350" b="1" spc="-15" dirty="0">
                <a:solidFill>
                  <a:srgbClr val="FFFFFF"/>
                </a:solidFill>
                <a:latin typeface="Source Sans Pro"/>
                <a:cs typeface="Source Sans Pro"/>
              </a:rPr>
              <a:t>c</a:t>
            </a:r>
            <a:r>
              <a:rPr sz="2350" b="1" spc="10" dirty="0">
                <a:solidFill>
                  <a:srgbClr val="FFFFFF"/>
                </a:solidFill>
                <a:latin typeface="Source Sans Pro"/>
                <a:cs typeface="Source Sans Pro"/>
              </a:rPr>
              <a:t>ademische</a:t>
            </a:r>
            <a:endParaRPr sz="2350">
              <a:latin typeface="Source Sans Pro"/>
              <a:cs typeface="Source Sans Pro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658288" y="4526810"/>
            <a:ext cx="2572385" cy="1067435"/>
          </a:xfrm>
          <a:prstGeom prst="rect">
            <a:avLst/>
          </a:prstGeom>
        </p:spPr>
        <p:txBody>
          <a:bodyPr vert="horz" wrap="square" lIns="0" tIns="1327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45"/>
              </a:spcBef>
            </a:pPr>
            <a:r>
              <a:rPr sz="2350" b="1" spc="5" dirty="0">
                <a:solidFill>
                  <a:srgbClr val="FFFFFF"/>
                </a:solidFill>
                <a:latin typeface="Source Sans Pro"/>
                <a:cs typeface="Source Sans Pro"/>
              </a:rPr>
              <a:t>bachelor</a:t>
            </a:r>
            <a:endParaRPr sz="2350">
              <a:latin typeface="Source Sans Pro"/>
              <a:cs typeface="Source Sans Pro"/>
            </a:endParaRPr>
          </a:p>
          <a:p>
            <a:pPr algn="ctr">
              <a:lnSpc>
                <a:spcPts val="1875"/>
              </a:lnSpc>
              <a:spcBef>
                <a:spcPts val="680"/>
              </a:spcBef>
            </a:pPr>
            <a:r>
              <a:rPr sz="1700" spc="5" dirty="0">
                <a:solidFill>
                  <a:srgbClr val="FFFFFF"/>
                </a:solidFill>
                <a:latin typeface="Source Sans Pro"/>
                <a:cs typeface="Source Sans Pro"/>
              </a:rPr>
              <a:t>180</a:t>
            </a:r>
            <a:r>
              <a:rPr sz="1700" spc="-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1700" spc="5" dirty="0">
                <a:solidFill>
                  <a:srgbClr val="FFFFFF"/>
                </a:solidFill>
                <a:latin typeface="Source Sans Pro"/>
                <a:cs typeface="Source Sans Pro"/>
              </a:rPr>
              <a:t>SP</a:t>
            </a:r>
            <a:endParaRPr sz="1700">
              <a:latin typeface="Source Sans Pro"/>
              <a:cs typeface="Source Sans Pro"/>
            </a:endParaRPr>
          </a:p>
          <a:p>
            <a:pPr algn="ctr">
              <a:lnSpc>
                <a:spcPts val="1875"/>
              </a:lnSpc>
            </a:pPr>
            <a:r>
              <a:rPr sz="1700" b="1" i="1" dirty="0">
                <a:solidFill>
                  <a:srgbClr val="FFFFFF"/>
                </a:solidFill>
                <a:latin typeface="SourceSansPro-BlackIt"/>
                <a:cs typeface="SourceSansPro-BlackIt"/>
              </a:rPr>
              <a:t>universiteit / School of</a:t>
            </a:r>
            <a:r>
              <a:rPr sz="1700" b="1" i="1" spc="-35" dirty="0">
                <a:solidFill>
                  <a:srgbClr val="FFFFFF"/>
                </a:solidFill>
                <a:latin typeface="SourceSansPro-BlackIt"/>
                <a:cs typeface="SourceSansPro-BlackIt"/>
              </a:rPr>
              <a:t> </a:t>
            </a:r>
            <a:r>
              <a:rPr sz="1700" b="1" i="1" dirty="0">
                <a:solidFill>
                  <a:srgbClr val="FFFFFF"/>
                </a:solidFill>
                <a:latin typeface="SourceSansPro-BlackIt"/>
                <a:cs typeface="SourceSansPro-BlackIt"/>
              </a:rPr>
              <a:t>Arts</a:t>
            </a:r>
            <a:endParaRPr sz="1700">
              <a:latin typeface="SourceSansPro-BlackIt"/>
              <a:cs typeface="SourceSansPro-BlackI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231522" y="2144525"/>
            <a:ext cx="1730375" cy="3873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350" spc="10" dirty="0">
                <a:solidFill>
                  <a:srgbClr val="163E6A"/>
                </a:solidFill>
                <a:latin typeface="Source Sans Pro"/>
                <a:cs typeface="Source Sans Pro"/>
              </a:rPr>
              <a:t>Arbeidsmar</a:t>
            </a:r>
            <a:r>
              <a:rPr sz="2350" spc="-40" dirty="0">
                <a:solidFill>
                  <a:srgbClr val="163E6A"/>
                </a:solidFill>
                <a:latin typeface="Source Sans Pro"/>
                <a:cs typeface="Source Sans Pro"/>
              </a:rPr>
              <a:t>k</a:t>
            </a:r>
            <a:r>
              <a:rPr sz="2350" spc="5" dirty="0">
                <a:solidFill>
                  <a:srgbClr val="163E6A"/>
                </a:solidFill>
                <a:latin typeface="Source Sans Pro"/>
                <a:cs typeface="Source Sans Pro"/>
              </a:rPr>
              <a:t>t</a:t>
            </a:r>
            <a:endParaRPr sz="2350">
              <a:latin typeface="Source Sans Pro"/>
              <a:cs typeface="Source Sans Pro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2237045" y="2794655"/>
            <a:ext cx="141605" cy="1550670"/>
            <a:chOff x="2237045" y="2794655"/>
            <a:chExt cx="141605" cy="1550670"/>
          </a:xfrm>
        </p:grpSpPr>
        <p:sp>
          <p:nvSpPr>
            <p:cNvPr id="18" name="object 18"/>
            <p:cNvSpPr/>
            <p:nvPr/>
          </p:nvSpPr>
          <p:spPr>
            <a:xfrm>
              <a:off x="2307829" y="2806730"/>
              <a:ext cx="0" cy="1538605"/>
            </a:xfrm>
            <a:custGeom>
              <a:avLst/>
              <a:gdLst/>
              <a:ahLst/>
              <a:cxnLst/>
              <a:rect l="l" t="t" r="r" b="b"/>
              <a:pathLst>
                <a:path h="1538604">
                  <a:moveTo>
                    <a:pt x="0" y="1538058"/>
                  </a:moveTo>
                  <a:lnTo>
                    <a:pt x="0" y="0"/>
                  </a:lnTo>
                </a:path>
              </a:pathLst>
            </a:custGeom>
            <a:ln w="24130">
              <a:solidFill>
                <a:srgbClr val="39BB9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249110" y="2806720"/>
              <a:ext cx="117475" cy="63500"/>
            </a:xfrm>
            <a:custGeom>
              <a:avLst/>
              <a:gdLst/>
              <a:ahLst/>
              <a:cxnLst/>
              <a:rect l="l" t="t" r="r" b="b"/>
              <a:pathLst>
                <a:path w="117475" h="63500">
                  <a:moveTo>
                    <a:pt x="0" y="63157"/>
                  </a:moveTo>
                  <a:lnTo>
                    <a:pt x="58724" y="0"/>
                  </a:lnTo>
                  <a:lnTo>
                    <a:pt x="117436" y="63157"/>
                  </a:lnTo>
                </a:path>
              </a:pathLst>
            </a:custGeom>
            <a:ln w="24130">
              <a:solidFill>
                <a:srgbClr val="39BB9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6025814" y="2794655"/>
            <a:ext cx="141605" cy="1550670"/>
            <a:chOff x="6025814" y="2794655"/>
            <a:chExt cx="141605" cy="1550670"/>
          </a:xfrm>
        </p:grpSpPr>
        <p:sp>
          <p:nvSpPr>
            <p:cNvPr id="21" name="object 21"/>
            <p:cNvSpPr/>
            <p:nvPr/>
          </p:nvSpPr>
          <p:spPr>
            <a:xfrm>
              <a:off x="6096599" y="2806730"/>
              <a:ext cx="0" cy="1538605"/>
            </a:xfrm>
            <a:custGeom>
              <a:avLst/>
              <a:gdLst/>
              <a:ahLst/>
              <a:cxnLst/>
              <a:rect l="l" t="t" r="r" b="b"/>
              <a:pathLst>
                <a:path h="1538604">
                  <a:moveTo>
                    <a:pt x="0" y="1538058"/>
                  </a:moveTo>
                  <a:lnTo>
                    <a:pt x="0" y="0"/>
                  </a:lnTo>
                </a:path>
              </a:pathLst>
            </a:custGeom>
            <a:ln w="24130">
              <a:solidFill>
                <a:srgbClr val="39BB9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037879" y="2806720"/>
              <a:ext cx="117475" cy="63500"/>
            </a:xfrm>
            <a:custGeom>
              <a:avLst/>
              <a:gdLst/>
              <a:ahLst/>
              <a:cxnLst/>
              <a:rect l="l" t="t" r="r" b="b"/>
              <a:pathLst>
                <a:path w="117475" h="63500">
                  <a:moveTo>
                    <a:pt x="0" y="63157"/>
                  </a:moveTo>
                  <a:lnTo>
                    <a:pt x="58724" y="0"/>
                  </a:lnTo>
                  <a:lnTo>
                    <a:pt x="117436" y="63157"/>
                  </a:lnTo>
                </a:path>
              </a:pathLst>
            </a:custGeom>
            <a:ln w="24130">
              <a:solidFill>
                <a:srgbClr val="39BB9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8368474" y="2794655"/>
            <a:ext cx="3152140" cy="1550670"/>
            <a:chOff x="8368474" y="2794655"/>
            <a:chExt cx="3152140" cy="1550670"/>
          </a:xfrm>
        </p:grpSpPr>
        <p:sp>
          <p:nvSpPr>
            <p:cNvPr id="24" name="object 24"/>
            <p:cNvSpPr/>
            <p:nvPr/>
          </p:nvSpPr>
          <p:spPr>
            <a:xfrm>
              <a:off x="9894890" y="2806730"/>
              <a:ext cx="0" cy="1538605"/>
            </a:xfrm>
            <a:custGeom>
              <a:avLst/>
              <a:gdLst/>
              <a:ahLst/>
              <a:cxnLst/>
              <a:rect l="l" t="t" r="r" b="b"/>
              <a:pathLst>
                <a:path h="1538604">
                  <a:moveTo>
                    <a:pt x="0" y="1538058"/>
                  </a:moveTo>
                  <a:lnTo>
                    <a:pt x="0" y="0"/>
                  </a:lnTo>
                </a:path>
              </a:pathLst>
            </a:custGeom>
            <a:ln w="24130">
              <a:solidFill>
                <a:srgbClr val="39BB9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9836170" y="2806720"/>
              <a:ext cx="117475" cy="63500"/>
            </a:xfrm>
            <a:custGeom>
              <a:avLst/>
              <a:gdLst/>
              <a:ahLst/>
              <a:cxnLst/>
              <a:rect l="l" t="t" r="r" b="b"/>
              <a:pathLst>
                <a:path w="117475" h="63500">
                  <a:moveTo>
                    <a:pt x="0" y="63157"/>
                  </a:moveTo>
                  <a:lnTo>
                    <a:pt x="58724" y="0"/>
                  </a:lnTo>
                  <a:lnTo>
                    <a:pt x="117436" y="63157"/>
                  </a:lnTo>
                </a:path>
              </a:pathLst>
            </a:custGeom>
            <a:ln w="24130">
              <a:solidFill>
                <a:srgbClr val="39BB9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368474" y="2956867"/>
              <a:ext cx="3152140" cy="1183640"/>
            </a:xfrm>
            <a:custGeom>
              <a:avLst/>
              <a:gdLst/>
              <a:ahLst/>
              <a:cxnLst/>
              <a:rect l="l" t="t" r="r" b="b"/>
              <a:pathLst>
                <a:path w="3152140" h="1183639">
                  <a:moveTo>
                    <a:pt x="2912122" y="0"/>
                  </a:moveTo>
                  <a:lnTo>
                    <a:pt x="239395" y="0"/>
                  </a:lnTo>
                  <a:lnTo>
                    <a:pt x="191146" y="4863"/>
                  </a:lnTo>
                  <a:lnTo>
                    <a:pt x="146209" y="18812"/>
                  </a:lnTo>
                  <a:lnTo>
                    <a:pt x="105544" y="40884"/>
                  </a:lnTo>
                  <a:lnTo>
                    <a:pt x="70115" y="70116"/>
                  </a:lnTo>
                  <a:lnTo>
                    <a:pt x="40883" y="105547"/>
                  </a:lnTo>
                  <a:lnTo>
                    <a:pt x="18812" y="146214"/>
                  </a:lnTo>
                  <a:lnTo>
                    <a:pt x="4863" y="191155"/>
                  </a:lnTo>
                  <a:lnTo>
                    <a:pt x="0" y="239407"/>
                  </a:lnTo>
                  <a:lnTo>
                    <a:pt x="0" y="943673"/>
                  </a:lnTo>
                  <a:lnTo>
                    <a:pt x="4863" y="991921"/>
                  </a:lnTo>
                  <a:lnTo>
                    <a:pt x="18812" y="1036859"/>
                  </a:lnTo>
                  <a:lnTo>
                    <a:pt x="40883" y="1077523"/>
                  </a:lnTo>
                  <a:lnTo>
                    <a:pt x="70115" y="1112953"/>
                  </a:lnTo>
                  <a:lnTo>
                    <a:pt x="105544" y="1142185"/>
                  </a:lnTo>
                  <a:lnTo>
                    <a:pt x="146209" y="1164256"/>
                  </a:lnTo>
                  <a:lnTo>
                    <a:pt x="191146" y="1178205"/>
                  </a:lnTo>
                  <a:lnTo>
                    <a:pt x="239395" y="1183068"/>
                  </a:lnTo>
                  <a:lnTo>
                    <a:pt x="2912122" y="1183068"/>
                  </a:lnTo>
                  <a:lnTo>
                    <a:pt x="2960371" y="1178205"/>
                  </a:lnTo>
                  <a:lnTo>
                    <a:pt x="3005310" y="1164256"/>
                  </a:lnTo>
                  <a:lnTo>
                    <a:pt x="3045977" y="1142185"/>
                  </a:lnTo>
                  <a:lnTo>
                    <a:pt x="3081408" y="1112953"/>
                  </a:lnTo>
                  <a:lnTo>
                    <a:pt x="3110642" y="1077523"/>
                  </a:lnTo>
                  <a:lnTo>
                    <a:pt x="3132716" y="1036859"/>
                  </a:lnTo>
                  <a:lnTo>
                    <a:pt x="3146666" y="991921"/>
                  </a:lnTo>
                  <a:lnTo>
                    <a:pt x="3151530" y="943673"/>
                  </a:lnTo>
                  <a:lnTo>
                    <a:pt x="3151530" y="239407"/>
                  </a:lnTo>
                  <a:lnTo>
                    <a:pt x="3146666" y="191155"/>
                  </a:lnTo>
                  <a:lnTo>
                    <a:pt x="3132716" y="146214"/>
                  </a:lnTo>
                  <a:lnTo>
                    <a:pt x="3110642" y="105547"/>
                  </a:lnTo>
                  <a:lnTo>
                    <a:pt x="3081408" y="70116"/>
                  </a:lnTo>
                  <a:lnTo>
                    <a:pt x="3045977" y="40884"/>
                  </a:lnTo>
                  <a:lnTo>
                    <a:pt x="3005310" y="18812"/>
                  </a:lnTo>
                  <a:lnTo>
                    <a:pt x="2960371" y="4863"/>
                  </a:lnTo>
                  <a:lnTo>
                    <a:pt x="2912122" y="0"/>
                  </a:lnTo>
                  <a:close/>
                </a:path>
              </a:pathLst>
            </a:custGeom>
            <a:solidFill>
              <a:srgbClr val="39BB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8658288" y="2894426"/>
            <a:ext cx="2572385" cy="1067435"/>
          </a:xfrm>
          <a:prstGeom prst="rect">
            <a:avLst/>
          </a:prstGeom>
        </p:spPr>
        <p:txBody>
          <a:bodyPr vert="horz" wrap="square" lIns="0" tIns="1327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45"/>
              </a:spcBef>
            </a:pPr>
            <a:r>
              <a:rPr sz="2350" b="1" spc="-5" dirty="0">
                <a:solidFill>
                  <a:srgbClr val="FFFFFF"/>
                </a:solidFill>
                <a:latin typeface="Source Sans Pro"/>
                <a:cs typeface="Source Sans Pro"/>
              </a:rPr>
              <a:t>master</a:t>
            </a:r>
            <a:endParaRPr sz="2350">
              <a:latin typeface="Source Sans Pro"/>
              <a:cs typeface="Source Sans Pro"/>
            </a:endParaRPr>
          </a:p>
          <a:p>
            <a:pPr algn="ctr">
              <a:lnSpc>
                <a:spcPts val="1875"/>
              </a:lnSpc>
              <a:spcBef>
                <a:spcPts val="680"/>
              </a:spcBef>
            </a:pPr>
            <a:r>
              <a:rPr sz="1700" spc="5" dirty="0">
                <a:solidFill>
                  <a:srgbClr val="FFFFFF"/>
                </a:solidFill>
                <a:latin typeface="Source Sans Pro"/>
                <a:cs typeface="Source Sans Pro"/>
              </a:rPr>
              <a:t>60 </a:t>
            </a:r>
            <a:r>
              <a:rPr sz="1700" dirty="0">
                <a:solidFill>
                  <a:srgbClr val="FFFFFF"/>
                </a:solidFill>
                <a:latin typeface="Source Sans Pro"/>
                <a:cs typeface="Source Sans Pro"/>
              </a:rPr>
              <a:t>of </a:t>
            </a:r>
            <a:r>
              <a:rPr sz="1700" spc="5" dirty="0">
                <a:solidFill>
                  <a:srgbClr val="FFFFFF"/>
                </a:solidFill>
                <a:latin typeface="Source Sans Pro"/>
                <a:cs typeface="Source Sans Pro"/>
              </a:rPr>
              <a:t>120 SP </a:t>
            </a:r>
            <a:r>
              <a:rPr sz="1700" dirty="0">
                <a:solidFill>
                  <a:srgbClr val="FFFFFF"/>
                </a:solidFill>
                <a:latin typeface="Source Sans Pro"/>
                <a:cs typeface="Source Sans Pro"/>
              </a:rPr>
              <a:t>(180</a:t>
            </a:r>
            <a:r>
              <a:rPr sz="1700" spc="-40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1700" dirty="0">
                <a:solidFill>
                  <a:srgbClr val="FFFFFF"/>
                </a:solidFill>
                <a:latin typeface="Source Sans Pro"/>
                <a:cs typeface="Source Sans Pro"/>
              </a:rPr>
              <a:t>SP)</a:t>
            </a:r>
            <a:endParaRPr sz="1700">
              <a:latin typeface="Source Sans Pro"/>
              <a:cs typeface="Source Sans Pro"/>
            </a:endParaRPr>
          </a:p>
          <a:p>
            <a:pPr algn="ctr">
              <a:lnSpc>
                <a:spcPts val="1875"/>
              </a:lnSpc>
            </a:pPr>
            <a:r>
              <a:rPr sz="1700" b="1" i="1" dirty="0">
                <a:solidFill>
                  <a:srgbClr val="FFFFFF"/>
                </a:solidFill>
                <a:latin typeface="SourceSansPro-BlackIt"/>
                <a:cs typeface="SourceSansPro-BlackIt"/>
              </a:rPr>
              <a:t>universiteit / School of</a:t>
            </a:r>
            <a:r>
              <a:rPr sz="1700" b="1" i="1" spc="-35" dirty="0">
                <a:solidFill>
                  <a:srgbClr val="FFFFFF"/>
                </a:solidFill>
                <a:latin typeface="SourceSansPro-BlackIt"/>
                <a:cs typeface="SourceSansPro-BlackIt"/>
              </a:rPr>
              <a:t> </a:t>
            </a:r>
            <a:r>
              <a:rPr sz="1700" b="1" i="1" dirty="0">
                <a:solidFill>
                  <a:srgbClr val="FFFFFF"/>
                </a:solidFill>
                <a:latin typeface="SourceSansPro-BlackIt"/>
                <a:cs typeface="SourceSansPro-BlackIt"/>
              </a:rPr>
              <a:t>Arts</a:t>
            </a:r>
            <a:endParaRPr sz="1700">
              <a:latin typeface="SourceSansPro-BlackIt"/>
              <a:cs typeface="SourceSansPro-BlackIt"/>
            </a:endParaRPr>
          </a:p>
        </p:txBody>
      </p:sp>
      <p:sp>
        <p:nvSpPr>
          <p:cNvPr id="30" name="Holder 4">
            <a:extLst>
              <a:ext uri="{FF2B5EF4-FFF2-40B4-BE49-F238E27FC236}">
                <a16:creationId xmlns:a16="http://schemas.microsoft.com/office/drawing/2014/main" id="{035B7077-5557-FC4E-A65A-72784ED2ABD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760641" y="6370415"/>
            <a:ext cx="437042" cy="184666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B6F15528-21DE-4FAA-801E-634DDDAF4B2B}" type="slidenum">
              <a:rPr sz="1200">
                <a:solidFill>
                  <a:srgbClr val="00669A"/>
                </a:solidFill>
                <a:latin typeface="Source Sans Pro" panose="020B0503030403020204" pitchFamily="34" charset="0"/>
              </a:rPr>
              <a:pPr algn="ctr"/>
              <a:t>6</a:t>
            </a:fld>
            <a:endParaRPr sz="1200" dirty="0">
              <a:solidFill>
                <a:srgbClr val="00669A"/>
              </a:solidFill>
              <a:latin typeface="Source Sans Pro" panose="020B0503030403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3900" y="1906266"/>
            <a:ext cx="63817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0" dirty="0">
                <a:solidFill>
                  <a:srgbClr val="39BB9D"/>
                </a:solidFill>
              </a:rPr>
              <a:t>Wat </a:t>
            </a:r>
            <a:r>
              <a:rPr dirty="0">
                <a:solidFill>
                  <a:srgbClr val="39BB9D"/>
                </a:solidFill>
              </a:rPr>
              <a:t>is een</a:t>
            </a:r>
            <a:r>
              <a:rPr spc="10" dirty="0">
                <a:solidFill>
                  <a:srgbClr val="39BB9D"/>
                </a:solidFill>
              </a:rPr>
              <a:t> </a:t>
            </a:r>
            <a:r>
              <a:rPr spc="-25" dirty="0">
                <a:solidFill>
                  <a:srgbClr val="39BB9D"/>
                </a:solidFill>
              </a:rPr>
              <a:t>graduaatsopleiding?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3900" y="2665369"/>
            <a:ext cx="6885305" cy="1282700"/>
          </a:xfrm>
          <a:prstGeom prst="rect">
            <a:avLst/>
          </a:prstGeom>
        </p:spPr>
        <p:txBody>
          <a:bodyPr vert="horz" wrap="square" lIns="0" tIns="15748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240"/>
              </a:spcBef>
              <a:buChar char="•"/>
              <a:tabLst>
                <a:tab pos="240665" algn="l"/>
                <a:tab pos="241300" algn="l"/>
              </a:tabLst>
            </a:pPr>
            <a:r>
              <a:rPr sz="1800" dirty="0">
                <a:solidFill>
                  <a:srgbClr val="163E6A"/>
                </a:solidFill>
                <a:latin typeface="Source Sans Pro"/>
                <a:cs typeface="Source Sans Pro"/>
              </a:rPr>
              <a:t>Qua </a:t>
            </a:r>
            <a:r>
              <a:rPr sz="1800" spc="-10" dirty="0">
                <a:solidFill>
                  <a:srgbClr val="163E6A"/>
                </a:solidFill>
                <a:latin typeface="Source Sans Pro"/>
                <a:cs typeface="Source Sans Pro"/>
              </a:rPr>
              <a:t>niveau </a:t>
            </a:r>
            <a:r>
              <a:rPr sz="1800" dirty="0">
                <a:solidFill>
                  <a:srgbClr val="163E6A"/>
                </a:solidFill>
                <a:latin typeface="Source Sans Pro"/>
                <a:cs typeface="Source Sans Pro"/>
              </a:rPr>
              <a:t>tussen secundair onderwijs en een </a:t>
            </a:r>
            <a:r>
              <a:rPr sz="1800" spc="-5" dirty="0">
                <a:solidFill>
                  <a:srgbClr val="163E6A"/>
                </a:solidFill>
                <a:latin typeface="Source Sans Pro"/>
                <a:cs typeface="Source Sans Pro"/>
              </a:rPr>
              <a:t>professionele</a:t>
            </a:r>
            <a:r>
              <a:rPr sz="1800" dirty="0">
                <a:solidFill>
                  <a:srgbClr val="163E6A"/>
                </a:solidFill>
                <a:latin typeface="Source Sans Pro"/>
                <a:cs typeface="Source Sans Pro"/>
              </a:rPr>
              <a:t> </a:t>
            </a:r>
            <a:r>
              <a:rPr sz="1800" spc="-5" dirty="0">
                <a:solidFill>
                  <a:srgbClr val="163E6A"/>
                </a:solidFill>
                <a:latin typeface="Source Sans Pro"/>
                <a:cs typeface="Source Sans Pro"/>
              </a:rPr>
              <a:t>bachelor</a:t>
            </a:r>
            <a:endParaRPr sz="1800" dirty="0">
              <a:latin typeface="Source Sans Pro"/>
              <a:cs typeface="Source Sans Pro"/>
            </a:endParaRPr>
          </a:p>
          <a:p>
            <a:pPr marL="241300" indent="-228600">
              <a:lnSpc>
                <a:spcPct val="100000"/>
              </a:lnSpc>
              <a:spcBef>
                <a:spcPts val="1140"/>
              </a:spcBef>
              <a:buChar char="•"/>
              <a:tabLst>
                <a:tab pos="240665" algn="l"/>
                <a:tab pos="241300" algn="l"/>
              </a:tabLst>
            </a:pPr>
            <a:r>
              <a:rPr sz="1800" b="1" spc="-5" dirty="0">
                <a:solidFill>
                  <a:srgbClr val="163E6A"/>
                </a:solidFill>
                <a:latin typeface="Source Sans Pro"/>
                <a:cs typeface="Source Sans Pro"/>
              </a:rPr>
              <a:t>Hogeronderwijsdiploma</a:t>
            </a:r>
            <a:r>
              <a:rPr sz="1800" spc="-5" dirty="0">
                <a:solidFill>
                  <a:srgbClr val="163E6A"/>
                </a:solidFill>
                <a:latin typeface="Source Sans Pro"/>
                <a:cs typeface="Source Sans Pro"/>
              </a:rPr>
              <a:t> </a:t>
            </a:r>
            <a:r>
              <a:rPr sz="1800" dirty="0">
                <a:solidFill>
                  <a:srgbClr val="163E6A"/>
                </a:solidFill>
                <a:latin typeface="Source Sans Pro"/>
                <a:cs typeface="Source Sans Pro"/>
              </a:rPr>
              <a:t>in </a:t>
            </a:r>
            <a:r>
              <a:rPr sz="1800" spc="-5" dirty="0">
                <a:solidFill>
                  <a:srgbClr val="163E6A"/>
                </a:solidFill>
                <a:latin typeface="Source Sans Pro"/>
                <a:cs typeface="Source Sans Pro"/>
              </a:rPr>
              <a:t>twee </a:t>
            </a:r>
            <a:r>
              <a:rPr sz="1800" dirty="0" err="1">
                <a:solidFill>
                  <a:srgbClr val="163E6A"/>
                </a:solidFill>
                <a:latin typeface="Source Sans Pro"/>
                <a:cs typeface="Source Sans Pro"/>
              </a:rPr>
              <a:t>jaar</a:t>
            </a:r>
            <a:r>
              <a:rPr sz="1800" spc="5" dirty="0">
                <a:solidFill>
                  <a:srgbClr val="163E6A"/>
                </a:solidFill>
                <a:latin typeface="Source Sans Pro"/>
                <a:cs typeface="Source Sans Pro"/>
              </a:rPr>
              <a:t> </a:t>
            </a:r>
            <a:r>
              <a:rPr sz="1800" dirty="0" err="1">
                <a:solidFill>
                  <a:srgbClr val="163E6A"/>
                </a:solidFill>
                <a:latin typeface="Source Sans Pro"/>
                <a:cs typeface="Source Sans Pro"/>
              </a:rPr>
              <a:t>tijd</a:t>
            </a:r>
            <a:r>
              <a:rPr lang="nl-BE" sz="1800" dirty="0">
                <a:solidFill>
                  <a:srgbClr val="163E6A"/>
                </a:solidFill>
                <a:latin typeface="Source Sans Pro"/>
                <a:cs typeface="Source Sans Pro"/>
              </a:rPr>
              <a:t> (modeltraject) </a:t>
            </a:r>
            <a:endParaRPr sz="1800" dirty="0">
              <a:latin typeface="Source Sans Pro"/>
              <a:cs typeface="Source Sans Pro"/>
            </a:endParaRPr>
          </a:p>
          <a:p>
            <a:pPr marL="241300" indent="-228600">
              <a:lnSpc>
                <a:spcPct val="100000"/>
              </a:lnSpc>
              <a:spcBef>
                <a:spcPts val="1140"/>
              </a:spcBef>
              <a:buChar char="•"/>
              <a:tabLst>
                <a:tab pos="240665" algn="l"/>
                <a:tab pos="241300" algn="l"/>
              </a:tabLst>
            </a:pPr>
            <a:r>
              <a:rPr sz="1800" spc="-10" dirty="0">
                <a:solidFill>
                  <a:srgbClr val="163E6A"/>
                </a:solidFill>
                <a:latin typeface="Source Sans Pro"/>
                <a:cs typeface="Source Sans Pro"/>
              </a:rPr>
              <a:t>Zeer</a:t>
            </a:r>
            <a:r>
              <a:rPr sz="1800" spc="-5" dirty="0">
                <a:solidFill>
                  <a:srgbClr val="163E6A"/>
                </a:solidFill>
                <a:latin typeface="Source Sans Pro"/>
                <a:cs typeface="Source Sans Pro"/>
              </a:rPr>
              <a:t> </a:t>
            </a:r>
            <a:r>
              <a:rPr sz="1800" spc="-10" dirty="0">
                <a:solidFill>
                  <a:srgbClr val="163E6A"/>
                </a:solidFill>
                <a:latin typeface="Source Sans Pro"/>
                <a:cs typeface="Source Sans Pro"/>
              </a:rPr>
              <a:t>praktijkgericht</a:t>
            </a:r>
            <a:endParaRPr sz="1800" dirty="0">
              <a:latin typeface="Source Sans Pro"/>
              <a:cs typeface="Source Sans Pr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1527" y="223855"/>
            <a:ext cx="1105027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39469" algn="l"/>
                <a:tab pos="1178560" algn="l"/>
                <a:tab pos="2474595" algn="l"/>
                <a:tab pos="2814320" algn="l"/>
                <a:tab pos="5288280" algn="l"/>
                <a:tab pos="5628005" algn="l"/>
                <a:tab pos="6903720" algn="l"/>
                <a:tab pos="7243445" algn="l"/>
                <a:tab pos="8627745" algn="l"/>
                <a:tab pos="8967470" algn="l"/>
              </a:tabLst>
            </a:pPr>
            <a:r>
              <a:rPr sz="1300" b="1" dirty="0">
                <a:solidFill>
                  <a:srgbClr val="163E6A"/>
                </a:solidFill>
                <a:latin typeface="SourceSansPro-Semibold"/>
                <a:cs typeface="SourceSansPro-Semibold"/>
              </a:rPr>
              <a:t>ODISEE	|	</a:t>
            </a:r>
            <a:r>
              <a:rPr sz="1300" b="1" spc="-5" dirty="0">
                <a:solidFill>
                  <a:srgbClr val="163E6A"/>
                </a:solidFill>
                <a:latin typeface="SourceSansPro-Semibold"/>
                <a:cs typeface="SourceSansPro-Semibold"/>
              </a:rPr>
              <a:t>STUDIEKEUZE	</a:t>
            </a:r>
            <a:r>
              <a:rPr sz="1300" b="1" dirty="0">
                <a:solidFill>
                  <a:srgbClr val="163E6A"/>
                </a:solidFill>
                <a:latin typeface="SourceSansPro-Semibold"/>
                <a:cs typeface="SourceSansPro-Semibold"/>
              </a:rPr>
              <a:t>|	</a:t>
            </a:r>
            <a:r>
              <a:rPr sz="1300" b="1" spc="-5" dirty="0">
                <a:solidFill>
                  <a:srgbClr val="39BB9D"/>
                </a:solidFill>
                <a:latin typeface="SourceSansPro-Black"/>
                <a:cs typeface="SourceSansPro-Black"/>
              </a:rPr>
              <a:t>STRUCTUUR</a:t>
            </a:r>
            <a:r>
              <a:rPr sz="1300" b="1" spc="5" dirty="0">
                <a:solidFill>
                  <a:srgbClr val="39BB9D"/>
                </a:solidFill>
                <a:latin typeface="SourceSansPro-Black"/>
                <a:cs typeface="SourceSansPro-Black"/>
              </a:rPr>
              <a:t> </a:t>
            </a:r>
            <a:r>
              <a:rPr sz="1300" b="1" dirty="0">
                <a:solidFill>
                  <a:srgbClr val="39BB9D"/>
                </a:solidFill>
                <a:latin typeface="SourceSansPro-Black"/>
                <a:cs typeface="SourceSansPro-Black"/>
              </a:rPr>
              <a:t>EN</a:t>
            </a:r>
            <a:r>
              <a:rPr sz="1300" b="1" spc="10" dirty="0">
                <a:solidFill>
                  <a:srgbClr val="39BB9D"/>
                </a:solidFill>
                <a:latin typeface="SourceSansPro-Black"/>
                <a:cs typeface="SourceSansPro-Black"/>
              </a:rPr>
              <a:t> </a:t>
            </a:r>
            <a:r>
              <a:rPr sz="1300" b="1" spc="-15" dirty="0">
                <a:solidFill>
                  <a:srgbClr val="39BB9D"/>
                </a:solidFill>
                <a:latin typeface="SourceSansPro-Black"/>
                <a:cs typeface="SourceSansPro-Black"/>
              </a:rPr>
              <a:t>ORGANISATIE	</a:t>
            </a:r>
            <a:r>
              <a:rPr sz="1300" b="1" dirty="0">
                <a:solidFill>
                  <a:srgbClr val="163E6A"/>
                </a:solidFill>
                <a:latin typeface="SourceSansPro-Semibold"/>
                <a:cs typeface="SourceSansPro-Semibold"/>
              </a:rPr>
              <a:t>|	</a:t>
            </a:r>
            <a:r>
              <a:rPr sz="1300" b="1" spc="-5" dirty="0">
                <a:solidFill>
                  <a:srgbClr val="163E6A"/>
                </a:solidFill>
                <a:latin typeface="SourceSansPro-Semibold"/>
                <a:cs typeface="SourceSansPro-Semibold"/>
              </a:rPr>
              <a:t>VERSCHILLEN	</a:t>
            </a:r>
            <a:r>
              <a:rPr sz="1300" b="1" dirty="0">
                <a:solidFill>
                  <a:srgbClr val="163E6A"/>
                </a:solidFill>
                <a:latin typeface="SourceSansPro-Semibold"/>
                <a:cs typeface="SourceSansPro-Semibold"/>
              </a:rPr>
              <a:t>|	</a:t>
            </a:r>
            <a:r>
              <a:rPr sz="1300" b="1" spc="-10" dirty="0">
                <a:solidFill>
                  <a:srgbClr val="163E6A"/>
                </a:solidFill>
                <a:latin typeface="SourceSansPro-Semibold"/>
                <a:cs typeface="SourceSansPro-Semibold"/>
              </a:rPr>
              <a:t>STUDIESUCCES	</a:t>
            </a:r>
            <a:r>
              <a:rPr sz="1300" b="1" dirty="0">
                <a:solidFill>
                  <a:srgbClr val="163E6A"/>
                </a:solidFill>
                <a:latin typeface="SourceSansPro-Semibold"/>
                <a:cs typeface="SourceSansPro-Semibold"/>
              </a:rPr>
              <a:t>|	</a:t>
            </a:r>
            <a:r>
              <a:rPr sz="1300" b="1" spc="-5" dirty="0">
                <a:solidFill>
                  <a:srgbClr val="163E6A"/>
                </a:solidFill>
                <a:latin typeface="SourceSansPro-Semibold"/>
                <a:cs typeface="SourceSansPro-Semibold"/>
              </a:rPr>
              <a:t>STUDENTENVOORZIENINGEN</a:t>
            </a:r>
            <a:endParaRPr sz="1300">
              <a:latin typeface="SourceSansPro-Semibold"/>
              <a:cs typeface="SourceSansPro-Semibold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384003" y="513003"/>
            <a:ext cx="2179955" cy="72390"/>
          </a:xfrm>
          <a:custGeom>
            <a:avLst/>
            <a:gdLst/>
            <a:ahLst/>
            <a:cxnLst/>
            <a:rect l="l" t="t" r="r" b="b"/>
            <a:pathLst>
              <a:path w="2179954" h="72390">
                <a:moveTo>
                  <a:pt x="2179802" y="0"/>
                </a:moveTo>
                <a:lnTo>
                  <a:pt x="0" y="0"/>
                </a:lnTo>
                <a:lnTo>
                  <a:pt x="0" y="71996"/>
                </a:lnTo>
                <a:lnTo>
                  <a:pt x="2179802" y="71996"/>
                </a:lnTo>
                <a:lnTo>
                  <a:pt x="2179802" y="0"/>
                </a:lnTo>
                <a:close/>
              </a:path>
            </a:pathLst>
          </a:custGeom>
          <a:solidFill>
            <a:srgbClr val="39BB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0001" y="6374610"/>
            <a:ext cx="81280" cy="161925"/>
          </a:xfrm>
          <a:custGeom>
            <a:avLst/>
            <a:gdLst/>
            <a:ahLst/>
            <a:cxnLst/>
            <a:rect l="l" t="t" r="r" b="b"/>
            <a:pathLst>
              <a:path w="81279" h="161925">
                <a:moveTo>
                  <a:pt x="0" y="0"/>
                </a:moveTo>
                <a:lnTo>
                  <a:pt x="0" y="161518"/>
                </a:lnTo>
                <a:lnTo>
                  <a:pt x="80759" y="80759"/>
                </a:lnTo>
                <a:lnTo>
                  <a:pt x="0" y="0"/>
                </a:lnTo>
                <a:close/>
              </a:path>
            </a:pathLst>
          </a:custGeom>
          <a:solidFill>
            <a:srgbClr val="3DB5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311948" y="6148590"/>
            <a:ext cx="1208046" cy="3875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Holder 4">
            <a:extLst>
              <a:ext uri="{FF2B5EF4-FFF2-40B4-BE49-F238E27FC236}">
                <a16:creationId xmlns:a16="http://schemas.microsoft.com/office/drawing/2014/main" id="{F058C9CF-1929-F249-9456-89EE2543E1D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760641" y="6370415"/>
            <a:ext cx="437042" cy="184666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B6F15528-21DE-4FAA-801E-634DDDAF4B2B}" type="slidenum">
              <a:rPr sz="1200">
                <a:solidFill>
                  <a:srgbClr val="00669A"/>
                </a:solidFill>
                <a:latin typeface="Source Sans Pro" panose="020B0503030403020204" pitchFamily="34" charset="0"/>
              </a:rPr>
              <a:pPr algn="ctr"/>
              <a:t>7</a:t>
            </a:fld>
            <a:endParaRPr sz="1200" dirty="0">
              <a:solidFill>
                <a:srgbClr val="00669A"/>
              </a:solidFill>
              <a:latin typeface="Source Sans Pro" panose="020B0503030403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3900" y="1905000"/>
            <a:ext cx="57169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err="1">
                <a:solidFill>
                  <a:srgbClr val="39BB9D"/>
                </a:solidFill>
              </a:rPr>
              <a:t>Werkplekle</a:t>
            </a:r>
            <a:r>
              <a:rPr spc="-40" dirty="0" err="1">
                <a:solidFill>
                  <a:srgbClr val="39BB9D"/>
                </a:solidFill>
              </a:rPr>
              <a:t>r</a:t>
            </a:r>
            <a:r>
              <a:rPr dirty="0" err="1">
                <a:solidFill>
                  <a:srgbClr val="39BB9D"/>
                </a:solidFill>
              </a:rPr>
              <a:t>en</a:t>
            </a:r>
            <a:r>
              <a:rPr lang="nl-BE" dirty="0">
                <a:solidFill>
                  <a:srgbClr val="39BB9D"/>
                </a:solidFill>
              </a:rPr>
              <a:t> =  basis</a:t>
            </a:r>
            <a:endParaRPr dirty="0">
              <a:solidFill>
                <a:srgbClr val="39BB9D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3900" y="2665369"/>
            <a:ext cx="4262120" cy="1980029"/>
          </a:xfrm>
          <a:prstGeom prst="rect">
            <a:avLst/>
          </a:prstGeom>
        </p:spPr>
        <p:txBody>
          <a:bodyPr vert="horz" wrap="square" lIns="0" tIns="157480" rIns="0" bIns="0" rtlCol="0">
            <a:spAutoFit/>
          </a:bodyPr>
          <a:lstStyle/>
          <a:p>
            <a:pPr marL="241300" indent="-228600">
              <a:spcBef>
                <a:spcPts val="1240"/>
              </a:spcBef>
              <a:buFontTx/>
              <a:buChar char="•"/>
              <a:tabLst>
                <a:tab pos="240665" algn="l"/>
                <a:tab pos="241300" algn="l"/>
              </a:tabLst>
            </a:pPr>
            <a:r>
              <a:rPr lang="nl-BE" spc="-10" dirty="0">
                <a:solidFill>
                  <a:srgbClr val="163E6A"/>
                </a:solidFill>
                <a:latin typeface="Source Sans Pro"/>
                <a:cs typeface="Source Sans Pro"/>
              </a:rPr>
              <a:t>Minstens 1/3de werkplekleren</a:t>
            </a:r>
            <a:endParaRPr lang="nl-BE" dirty="0">
              <a:latin typeface="Source Sans Pro"/>
              <a:cs typeface="Source Sans Pro"/>
            </a:endParaRPr>
          </a:p>
          <a:p>
            <a:pPr marL="241300" indent="-228600">
              <a:lnSpc>
                <a:spcPct val="100000"/>
              </a:lnSpc>
              <a:spcBef>
                <a:spcPts val="1240"/>
              </a:spcBef>
              <a:buChar char="•"/>
              <a:tabLst>
                <a:tab pos="240665" algn="l"/>
                <a:tab pos="241300" algn="l"/>
              </a:tabLst>
            </a:pPr>
            <a:r>
              <a:rPr sz="1800" spc="-10" dirty="0" err="1">
                <a:solidFill>
                  <a:srgbClr val="163E6A"/>
                </a:solidFill>
                <a:latin typeface="Source Sans Pro"/>
                <a:cs typeface="Source Sans Pro"/>
              </a:rPr>
              <a:t>Beperkt</a:t>
            </a:r>
            <a:r>
              <a:rPr sz="1800" spc="-10" dirty="0">
                <a:solidFill>
                  <a:srgbClr val="163E6A"/>
                </a:solidFill>
                <a:latin typeface="Source Sans Pro"/>
                <a:cs typeface="Source Sans Pro"/>
              </a:rPr>
              <a:t> aantal dagen </a:t>
            </a:r>
            <a:r>
              <a:rPr sz="1800" dirty="0">
                <a:solidFill>
                  <a:srgbClr val="163E6A"/>
                </a:solidFill>
                <a:latin typeface="Source Sans Pro"/>
                <a:cs typeface="Source Sans Pro"/>
              </a:rPr>
              <a:t>op de</a:t>
            </a:r>
            <a:r>
              <a:rPr sz="1800" spc="50" dirty="0">
                <a:solidFill>
                  <a:srgbClr val="163E6A"/>
                </a:solidFill>
                <a:latin typeface="Source Sans Pro"/>
                <a:cs typeface="Source Sans Pro"/>
              </a:rPr>
              <a:t> </a:t>
            </a:r>
            <a:r>
              <a:rPr sz="1800" spc="-10" dirty="0" err="1">
                <a:solidFill>
                  <a:srgbClr val="163E6A"/>
                </a:solidFill>
                <a:latin typeface="Source Sans Pro"/>
                <a:cs typeface="Source Sans Pro"/>
              </a:rPr>
              <a:t>schoolbanken</a:t>
            </a:r>
            <a:endParaRPr lang="nl-BE" sz="1800" spc="-10" dirty="0">
              <a:solidFill>
                <a:srgbClr val="163E6A"/>
              </a:solidFill>
              <a:latin typeface="Source Sans Pro"/>
              <a:cs typeface="Source Sans Pro"/>
            </a:endParaRPr>
          </a:p>
          <a:p>
            <a:pPr marL="241300" indent="-228600">
              <a:lnSpc>
                <a:spcPct val="100000"/>
              </a:lnSpc>
              <a:spcBef>
                <a:spcPts val="1140"/>
              </a:spcBef>
              <a:buChar char="•"/>
              <a:tabLst>
                <a:tab pos="240665" algn="l"/>
                <a:tab pos="241300" algn="l"/>
              </a:tabLst>
            </a:pPr>
            <a:r>
              <a:rPr sz="1800" dirty="0">
                <a:solidFill>
                  <a:srgbClr val="163E6A"/>
                </a:solidFill>
                <a:latin typeface="Source Sans Pro"/>
                <a:cs typeface="Source Sans Pro"/>
              </a:rPr>
              <a:t>Job </a:t>
            </a:r>
            <a:r>
              <a:rPr sz="1800" spc="-5" dirty="0">
                <a:solidFill>
                  <a:srgbClr val="163E6A"/>
                </a:solidFill>
                <a:latin typeface="Source Sans Pro"/>
                <a:cs typeface="Source Sans Pro"/>
              </a:rPr>
              <a:t>leren </a:t>
            </a:r>
            <a:r>
              <a:rPr sz="1800" dirty="0">
                <a:solidFill>
                  <a:srgbClr val="163E6A"/>
                </a:solidFill>
                <a:latin typeface="Source Sans Pro"/>
                <a:cs typeface="Source Sans Pro"/>
              </a:rPr>
              <a:t>op de</a:t>
            </a:r>
            <a:r>
              <a:rPr sz="1800" spc="-5" dirty="0">
                <a:solidFill>
                  <a:srgbClr val="163E6A"/>
                </a:solidFill>
                <a:latin typeface="Source Sans Pro"/>
                <a:cs typeface="Source Sans Pro"/>
              </a:rPr>
              <a:t> </a:t>
            </a:r>
            <a:r>
              <a:rPr sz="1800" spc="-5" dirty="0" err="1">
                <a:solidFill>
                  <a:srgbClr val="163E6A"/>
                </a:solidFill>
                <a:latin typeface="Source Sans Pro"/>
                <a:cs typeface="Source Sans Pro"/>
              </a:rPr>
              <a:t>werkvloer</a:t>
            </a:r>
            <a:r>
              <a:rPr lang="nl-BE" sz="1800" spc="-5" dirty="0">
                <a:solidFill>
                  <a:srgbClr val="163E6A"/>
                </a:solidFill>
                <a:latin typeface="Source Sans Pro"/>
                <a:cs typeface="Source Sans Pro"/>
              </a:rPr>
              <a:t> : al doende leren</a:t>
            </a:r>
            <a:endParaRPr sz="1800" dirty="0">
              <a:latin typeface="Source Sans Pro"/>
              <a:cs typeface="Source Sans Pro"/>
            </a:endParaRPr>
          </a:p>
          <a:p>
            <a:pPr marL="241300" indent="-228600">
              <a:lnSpc>
                <a:spcPct val="100000"/>
              </a:lnSpc>
              <a:spcBef>
                <a:spcPts val="1140"/>
              </a:spcBef>
              <a:buChar char="•"/>
              <a:tabLst>
                <a:tab pos="240665" algn="l"/>
                <a:tab pos="241300" algn="l"/>
              </a:tabLst>
            </a:pPr>
            <a:r>
              <a:rPr lang="nl-BE" dirty="0">
                <a:solidFill>
                  <a:srgbClr val="163E6A"/>
                </a:solidFill>
                <a:latin typeface="Source Sans Pro"/>
                <a:cs typeface="Source Sans Pro"/>
              </a:rPr>
              <a:t>Kleine leerstofpakketten</a:t>
            </a:r>
            <a:endParaRPr sz="1800" dirty="0">
              <a:latin typeface="Source Sans Pro"/>
              <a:cs typeface="Source Sans Pr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1527" y="223855"/>
            <a:ext cx="1105027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39469" algn="l"/>
                <a:tab pos="1178560" algn="l"/>
                <a:tab pos="2474595" algn="l"/>
                <a:tab pos="2814320" algn="l"/>
                <a:tab pos="5288280" algn="l"/>
                <a:tab pos="5628005" algn="l"/>
                <a:tab pos="6903720" algn="l"/>
                <a:tab pos="7243445" algn="l"/>
                <a:tab pos="8627745" algn="l"/>
                <a:tab pos="8967470" algn="l"/>
              </a:tabLst>
            </a:pPr>
            <a:r>
              <a:rPr sz="1300" b="1" dirty="0">
                <a:solidFill>
                  <a:srgbClr val="163E6A"/>
                </a:solidFill>
                <a:latin typeface="SourceSansPro-Semibold"/>
                <a:cs typeface="SourceSansPro-Semibold"/>
              </a:rPr>
              <a:t>ODISEE	|	</a:t>
            </a:r>
            <a:r>
              <a:rPr sz="1300" b="1" spc="-5" dirty="0">
                <a:solidFill>
                  <a:srgbClr val="163E6A"/>
                </a:solidFill>
                <a:latin typeface="SourceSansPro-Semibold"/>
                <a:cs typeface="SourceSansPro-Semibold"/>
              </a:rPr>
              <a:t>STUDIEKEUZE	</a:t>
            </a:r>
            <a:r>
              <a:rPr sz="1300" b="1" dirty="0">
                <a:solidFill>
                  <a:srgbClr val="163E6A"/>
                </a:solidFill>
                <a:latin typeface="SourceSansPro-Semibold"/>
                <a:cs typeface="SourceSansPro-Semibold"/>
              </a:rPr>
              <a:t>|	</a:t>
            </a:r>
            <a:r>
              <a:rPr sz="1300" b="1" spc="-5" dirty="0">
                <a:solidFill>
                  <a:srgbClr val="39BB9D"/>
                </a:solidFill>
                <a:latin typeface="SourceSansPro-Black"/>
                <a:cs typeface="SourceSansPro-Black"/>
              </a:rPr>
              <a:t>STRUCTUUR</a:t>
            </a:r>
            <a:r>
              <a:rPr sz="1300" b="1" spc="5" dirty="0">
                <a:solidFill>
                  <a:srgbClr val="39BB9D"/>
                </a:solidFill>
                <a:latin typeface="SourceSansPro-Black"/>
                <a:cs typeface="SourceSansPro-Black"/>
              </a:rPr>
              <a:t> </a:t>
            </a:r>
            <a:r>
              <a:rPr sz="1300" b="1" dirty="0">
                <a:solidFill>
                  <a:srgbClr val="39BB9D"/>
                </a:solidFill>
                <a:latin typeface="SourceSansPro-Black"/>
                <a:cs typeface="SourceSansPro-Black"/>
              </a:rPr>
              <a:t>EN</a:t>
            </a:r>
            <a:r>
              <a:rPr sz="1300" b="1" spc="10" dirty="0">
                <a:solidFill>
                  <a:srgbClr val="39BB9D"/>
                </a:solidFill>
                <a:latin typeface="SourceSansPro-Black"/>
                <a:cs typeface="SourceSansPro-Black"/>
              </a:rPr>
              <a:t> </a:t>
            </a:r>
            <a:r>
              <a:rPr sz="1300" b="1" spc="-15" dirty="0">
                <a:solidFill>
                  <a:srgbClr val="39BB9D"/>
                </a:solidFill>
                <a:latin typeface="SourceSansPro-Black"/>
                <a:cs typeface="SourceSansPro-Black"/>
              </a:rPr>
              <a:t>ORGANISATIE	</a:t>
            </a:r>
            <a:r>
              <a:rPr sz="1300" b="1" dirty="0">
                <a:solidFill>
                  <a:srgbClr val="163E6A"/>
                </a:solidFill>
                <a:latin typeface="SourceSansPro-Semibold"/>
                <a:cs typeface="SourceSansPro-Semibold"/>
              </a:rPr>
              <a:t>|	</a:t>
            </a:r>
            <a:r>
              <a:rPr sz="1300" b="1" spc="-5" dirty="0">
                <a:solidFill>
                  <a:srgbClr val="163E6A"/>
                </a:solidFill>
                <a:latin typeface="SourceSansPro-Semibold"/>
                <a:cs typeface="SourceSansPro-Semibold"/>
              </a:rPr>
              <a:t>VERSCHILLEN	</a:t>
            </a:r>
            <a:r>
              <a:rPr sz="1300" b="1" dirty="0">
                <a:solidFill>
                  <a:srgbClr val="163E6A"/>
                </a:solidFill>
                <a:latin typeface="SourceSansPro-Semibold"/>
                <a:cs typeface="SourceSansPro-Semibold"/>
              </a:rPr>
              <a:t>|	</a:t>
            </a:r>
            <a:r>
              <a:rPr sz="1300" b="1" spc="-10" dirty="0">
                <a:solidFill>
                  <a:srgbClr val="163E6A"/>
                </a:solidFill>
                <a:latin typeface="SourceSansPro-Semibold"/>
                <a:cs typeface="SourceSansPro-Semibold"/>
              </a:rPr>
              <a:t>STUDIESUCCES	</a:t>
            </a:r>
            <a:r>
              <a:rPr sz="1300" b="1" dirty="0">
                <a:solidFill>
                  <a:srgbClr val="163E6A"/>
                </a:solidFill>
                <a:latin typeface="SourceSansPro-Semibold"/>
                <a:cs typeface="SourceSansPro-Semibold"/>
              </a:rPr>
              <a:t>|	</a:t>
            </a:r>
            <a:r>
              <a:rPr sz="1300" b="1" spc="-5" dirty="0">
                <a:solidFill>
                  <a:srgbClr val="163E6A"/>
                </a:solidFill>
                <a:latin typeface="SourceSansPro-Semibold"/>
                <a:cs typeface="SourceSansPro-Semibold"/>
              </a:rPr>
              <a:t>STUDENTENVOORZIENINGEN</a:t>
            </a:r>
            <a:endParaRPr sz="1300">
              <a:latin typeface="SourceSansPro-Semibold"/>
              <a:cs typeface="SourceSansPro-Semibold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384003" y="513003"/>
            <a:ext cx="2179955" cy="72390"/>
          </a:xfrm>
          <a:custGeom>
            <a:avLst/>
            <a:gdLst/>
            <a:ahLst/>
            <a:cxnLst/>
            <a:rect l="l" t="t" r="r" b="b"/>
            <a:pathLst>
              <a:path w="2179954" h="72390">
                <a:moveTo>
                  <a:pt x="2179802" y="0"/>
                </a:moveTo>
                <a:lnTo>
                  <a:pt x="0" y="0"/>
                </a:lnTo>
                <a:lnTo>
                  <a:pt x="0" y="71996"/>
                </a:lnTo>
                <a:lnTo>
                  <a:pt x="2179802" y="71996"/>
                </a:lnTo>
                <a:lnTo>
                  <a:pt x="2179802" y="0"/>
                </a:lnTo>
                <a:close/>
              </a:path>
            </a:pathLst>
          </a:custGeom>
          <a:solidFill>
            <a:srgbClr val="39BB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0001" y="6374610"/>
            <a:ext cx="81280" cy="161925"/>
          </a:xfrm>
          <a:custGeom>
            <a:avLst/>
            <a:gdLst/>
            <a:ahLst/>
            <a:cxnLst/>
            <a:rect l="l" t="t" r="r" b="b"/>
            <a:pathLst>
              <a:path w="81279" h="161925">
                <a:moveTo>
                  <a:pt x="0" y="0"/>
                </a:moveTo>
                <a:lnTo>
                  <a:pt x="0" y="161518"/>
                </a:lnTo>
                <a:lnTo>
                  <a:pt x="80759" y="80759"/>
                </a:lnTo>
                <a:lnTo>
                  <a:pt x="0" y="0"/>
                </a:lnTo>
                <a:close/>
              </a:path>
            </a:pathLst>
          </a:custGeom>
          <a:solidFill>
            <a:srgbClr val="3DB5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311948" y="6148590"/>
            <a:ext cx="1208046" cy="3875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Holder 4">
            <a:extLst>
              <a:ext uri="{FF2B5EF4-FFF2-40B4-BE49-F238E27FC236}">
                <a16:creationId xmlns:a16="http://schemas.microsoft.com/office/drawing/2014/main" id="{D774C5D2-4FA9-3F43-81A4-4AC96FB5C50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760641" y="6370415"/>
            <a:ext cx="437042" cy="184666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B6F15528-21DE-4FAA-801E-634DDDAF4B2B}" type="slidenum">
              <a:rPr sz="1200">
                <a:solidFill>
                  <a:srgbClr val="00669A"/>
                </a:solidFill>
                <a:latin typeface="Source Sans Pro" panose="020B0503030403020204" pitchFamily="34" charset="0"/>
              </a:rPr>
              <a:pPr algn="ctr"/>
              <a:t>8</a:t>
            </a:fld>
            <a:endParaRPr sz="1200" dirty="0">
              <a:solidFill>
                <a:srgbClr val="00669A"/>
              </a:solidFill>
              <a:latin typeface="Source Sans Pro" panose="020B0503030403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1527" y="223855"/>
            <a:ext cx="1105027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39469" algn="l"/>
                <a:tab pos="1178560" algn="l"/>
                <a:tab pos="2474595" algn="l"/>
                <a:tab pos="2814320" algn="l"/>
                <a:tab pos="5288280" algn="l"/>
                <a:tab pos="5628005" algn="l"/>
                <a:tab pos="6903720" algn="l"/>
                <a:tab pos="7243445" algn="l"/>
                <a:tab pos="8627745" algn="l"/>
                <a:tab pos="8967470" algn="l"/>
              </a:tabLst>
            </a:pPr>
            <a:r>
              <a:rPr sz="1300" b="1" dirty="0">
                <a:solidFill>
                  <a:srgbClr val="163E6A"/>
                </a:solidFill>
                <a:latin typeface="SourceSansPro-Semibold"/>
                <a:cs typeface="SourceSansPro-Semibold"/>
              </a:rPr>
              <a:t>ODISEE	|	</a:t>
            </a:r>
            <a:r>
              <a:rPr sz="1300" b="1" spc="-5" dirty="0">
                <a:solidFill>
                  <a:srgbClr val="163E6A"/>
                </a:solidFill>
                <a:latin typeface="SourceSansPro-Semibold"/>
                <a:cs typeface="SourceSansPro-Semibold"/>
              </a:rPr>
              <a:t>STUDIEKEUZE	</a:t>
            </a:r>
            <a:r>
              <a:rPr sz="1300" b="1" dirty="0">
                <a:solidFill>
                  <a:srgbClr val="163E6A"/>
                </a:solidFill>
                <a:latin typeface="SourceSansPro-Semibold"/>
                <a:cs typeface="SourceSansPro-Semibold"/>
              </a:rPr>
              <a:t>|	</a:t>
            </a:r>
            <a:r>
              <a:rPr sz="1300" b="1" spc="-5" dirty="0">
                <a:solidFill>
                  <a:srgbClr val="39BB9D"/>
                </a:solidFill>
                <a:latin typeface="SourceSansPro-Black"/>
                <a:cs typeface="SourceSansPro-Black"/>
              </a:rPr>
              <a:t>STRUCTUUR</a:t>
            </a:r>
            <a:r>
              <a:rPr sz="1300" b="1" spc="5" dirty="0">
                <a:solidFill>
                  <a:srgbClr val="39BB9D"/>
                </a:solidFill>
                <a:latin typeface="SourceSansPro-Black"/>
                <a:cs typeface="SourceSansPro-Black"/>
              </a:rPr>
              <a:t> </a:t>
            </a:r>
            <a:r>
              <a:rPr sz="1300" b="1" dirty="0">
                <a:solidFill>
                  <a:srgbClr val="39BB9D"/>
                </a:solidFill>
                <a:latin typeface="SourceSansPro-Black"/>
                <a:cs typeface="SourceSansPro-Black"/>
              </a:rPr>
              <a:t>EN</a:t>
            </a:r>
            <a:r>
              <a:rPr sz="1300" b="1" spc="10" dirty="0">
                <a:solidFill>
                  <a:srgbClr val="39BB9D"/>
                </a:solidFill>
                <a:latin typeface="SourceSansPro-Black"/>
                <a:cs typeface="SourceSansPro-Black"/>
              </a:rPr>
              <a:t> </a:t>
            </a:r>
            <a:r>
              <a:rPr sz="1300" b="1" spc="-15" dirty="0">
                <a:solidFill>
                  <a:srgbClr val="39BB9D"/>
                </a:solidFill>
                <a:latin typeface="SourceSansPro-Black"/>
                <a:cs typeface="SourceSansPro-Black"/>
              </a:rPr>
              <a:t>ORGANISATIE	</a:t>
            </a:r>
            <a:r>
              <a:rPr sz="1300" b="1" dirty="0">
                <a:solidFill>
                  <a:srgbClr val="163E6A"/>
                </a:solidFill>
                <a:latin typeface="SourceSansPro-Semibold"/>
                <a:cs typeface="SourceSansPro-Semibold"/>
              </a:rPr>
              <a:t>|	</a:t>
            </a:r>
            <a:r>
              <a:rPr sz="1300" b="1" spc="-5" dirty="0">
                <a:solidFill>
                  <a:srgbClr val="163E6A"/>
                </a:solidFill>
                <a:latin typeface="SourceSansPro-Semibold"/>
                <a:cs typeface="SourceSansPro-Semibold"/>
              </a:rPr>
              <a:t>VERSCHILLEN	</a:t>
            </a:r>
            <a:r>
              <a:rPr sz="1300" b="1" dirty="0">
                <a:solidFill>
                  <a:srgbClr val="163E6A"/>
                </a:solidFill>
                <a:latin typeface="SourceSansPro-Semibold"/>
                <a:cs typeface="SourceSansPro-Semibold"/>
              </a:rPr>
              <a:t>|	</a:t>
            </a:r>
            <a:r>
              <a:rPr sz="1300" b="1" spc="-10" dirty="0">
                <a:solidFill>
                  <a:srgbClr val="163E6A"/>
                </a:solidFill>
                <a:latin typeface="SourceSansPro-Semibold"/>
                <a:cs typeface="SourceSansPro-Semibold"/>
              </a:rPr>
              <a:t>STUDIESUCCES	</a:t>
            </a:r>
            <a:r>
              <a:rPr sz="1300" b="1" dirty="0">
                <a:solidFill>
                  <a:srgbClr val="163E6A"/>
                </a:solidFill>
                <a:latin typeface="SourceSansPro-Semibold"/>
                <a:cs typeface="SourceSansPro-Semibold"/>
              </a:rPr>
              <a:t>|	</a:t>
            </a:r>
            <a:r>
              <a:rPr sz="1300" b="1" spc="-5" dirty="0">
                <a:solidFill>
                  <a:srgbClr val="163E6A"/>
                </a:solidFill>
                <a:latin typeface="SourceSansPro-Semibold"/>
                <a:cs typeface="SourceSansPro-Semibold"/>
              </a:rPr>
              <a:t>STUDENTENVOORZIENINGEN</a:t>
            </a:r>
            <a:endParaRPr sz="1300">
              <a:latin typeface="SourceSansPro-Semibold"/>
              <a:cs typeface="SourceSansPro-Semibol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384003" y="513003"/>
            <a:ext cx="2179955" cy="72390"/>
          </a:xfrm>
          <a:custGeom>
            <a:avLst/>
            <a:gdLst/>
            <a:ahLst/>
            <a:cxnLst/>
            <a:rect l="l" t="t" r="r" b="b"/>
            <a:pathLst>
              <a:path w="2179954" h="72390">
                <a:moveTo>
                  <a:pt x="2179802" y="0"/>
                </a:moveTo>
                <a:lnTo>
                  <a:pt x="0" y="0"/>
                </a:lnTo>
                <a:lnTo>
                  <a:pt x="0" y="71996"/>
                </a:lnTo>
                <a:lnTo>
                  <a:pt x="2179802" y="71996"/>
                </a:lnTo>
                <a:lnTo>
                  <a:pt x="2179802" y="0"/>
                </a:lnTo>
                <a:close/>
              </a:path>
            </a:pathLst>
          </a:custGeom>
          <a:solidFill>
            <a:srgbClr val="39BB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20001" y="6374610"/>
            <a:ext cx="81280" cy="161925"/>
          </a:xfrm>
          <a:custGeom>
            <a:avLst/>
            <a:gdLst/>
            <a:ahLst/>
            <a:cxnLst/>
            <a:rect l="l" t="t" r="r" b="b"/>
            <a:pathLst>
              <a:path w="81279" h="161925">
                <a:moveTo>
                  <a:pt x="0" y="0"/>
                </a:moveTo>
                <a:lnTo>
                  <a:pt x="0" y="161518"/>
                </a:lnTo>
                <a:lnTo>
                  <a:pt x="80759" y="80759"/>
                </a:lnTo>
                <a:lnTo>
                  <a:pt x="0" y="0"/>
                </a:lnTo>
                <a:close/>
              </a:path>
            </a:pathLst>
          </a:custGeom>
          <a:solidFill>
            <a:srgbClr val="3DB5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311948" y="6148590"/>
            <a:ext cx="1208046" cy="3875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83900" y="1006266"/>
            <a:ext cx="107162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0" dirty="0">
                <a:solidFill>
                  <a:srgbClr val="39BB9D"/>
                </a:solidFill>
              </a:rPr>
              <a:t>Verschil graduaatsopleiding </a:t>
            </a:r>
            <a:r>
              <a:rPr dirty="0">
                <a:solidFill>
                  <a:srgbClr val="39BB9D"/>
                </a:solidFill>
              </a:rPr>
              <a:t>&amp; </a:t>
            </a:r>
            <a:r>
              <a:rPr spc="-45" dirty="0">
                <a:solidFill>
                  <a:srgbClr val="39BB9D"/>
                </a:solidFill>
              </a:rPr>
              <a:t>professionele</a:t>
            </a:r>
            <a:r>
              <a:rPr spc="-250" dirty="0">
                <a:solidFill>
                  <a:srgbClr val="39BB9D"/>
                </a:solidFill>
              </a:rPr>
              <a:t> </a:t>
            </a:r>
            <a:r>
              <a:rPr spc="-45" dirty="0">
                <a:solidFill>
                  <a:srgbClr val="39BB9D"/>
                </a:solidFill>
              </a:rPr>
              <a:t>bachelor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696487" y="2976643"/>
            <a:ext cx="5349875" cy="476884"/>
            <a:chOff x="696487" y="2976643"/>
            <a:chExt cx="5349875" cy="476884"/>
          </a:xfrm>
        </p:grpSpPr>
        <p:sp>
          <p:nvSpPr>
            <p:cNvPr id="8" name="object 8"/>
            <p:cNvSpPr/>
            <p:nvPr/>
          </p:nvSpPr>
          <p:spPr>
            <a:xfrm>
              <a:off x="704107" y="2984263"/>
              <a:ext cx="5334635" cy="461645"/>
            </a:xfrm>
            <a:custGeom>
              <a:avLst/>
              <a:gdLst/>
              <a:ahLst/>
              <a:cxnLst/>
              <a:rect l="l" t="t" r="r" b="b"/>
              <a:pathLst>
                <a:path w="5334635" h="461645">
                  <a:moveTo>
                    <a:pt x="5103495" y="0"/>
                  </a:moveTo>
                  <a:lnTo>
                    <a:pt x="230759" y="0"/>
                  </a:lnTo>
                  <a:lnTo>
                    <a:pt x="184253" y="4688"/>
                  </a:lnTo>
                  <a:lnTo>
                    <a:pt x="140937" y="18134"/>
                  </a:lnTo>
                  <a:lnTo>
                    <a:pt x="101739" y="39410"/>
                  </a:lnTo>
                  <a:lnTo>
                    <a:pt x="67587" y="67587"/>
                  </a:lnTo>
                  <a:lnTo>
                    <a:pt x="39410" y="101739"/>
                  </a:lnTo>
                  <a:lnTo>
                    <a:pt x="18134" y="140937"/>
                  </a:lnTo>
                  <a:lnTo>
                    <a:pt x="4688" y="184253"/>
                  </a:lnTo>
                  <a:lnTo>
                    <a:pt x="0" y="230759"/>
                  </a:lnTo>
                  <a:lnTo>
                    <a:pt x="0" y="461518"/>
                  </a:lnTo>
                  <a:lnTo>
                    <a:pt x="5334254" y="461518"/>
                  </a:lnTo>
                  <a:lnTo>
                    <a:pt x="5334254" y="230759"/>
                  </a:lnTo>
                  <a:lnTo>
                    <a:pt x="5329565" y="184253"/>
                  </a:lnTo>
                  <a:lnTo>
                    <a:pt x="5316119" y="140937"/>
                  </a:lnTo>
                  <a:lnTo>
                    <a:pt x="5294843" y="101739"/>
                  </a:lnTo>
                  <a:lnTo>
                    <a:pt x="5266666" y="67587"/>
                  </a:lnTo>
                  <a:lnTo>
                    <a:pt x="5232514" y="39410"/>
                  </a:lnTo>
                  <a:lnTo>
                    <a:pt x="5193316" y="18134"/>
                  </a:lnTo>
                  <a:lnTo>
                    <a:pt x="5150000" y="4688"/>
                  </a:lnTo>
                  <a:lnTo>
                    <a:pt x="5103495" y="0"/>
                  </a:lnTo>
                  <a:close/>
                </a:path>
              </a:pathLst>
            </a:custGeom>
            <a:solidFill>
              <a:srgbClr val="39BB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04107" y="2984263"/>
              <a:ext cx="5334635" cy="461645"/>
            </a:xfrm>
            <a:custGeom>
              <a:avLst/>
              <a:gdLst/>
              <a:ahLst/>
              <a:cxnLst/>
              <a:rect l="l" t="t" r="r" b="b"/>
              <a:pathLst>
                <a:path w="5334635" h="461645">
                  <a:moveTo>
                    <a:pt x="230759" y="0"/>
                  </a:moveTo>
                  <a:lnTo>
                    <a:pt x="184253" y="4688"/>
                  </a:lnTo>
                  <a:lnTo>
                    <a:pt x="140937" y="18134"/>
                  </a:lnTo>
                  <a:lnTo>
                    <a:pt x="101739" y="39410"/>
                  </a:lnTo>
                  <a:lnTo>
                    <a:pt x="67587" y="67587"/>
                  </a:lnTo>
                  <a:lnTo>
                    <a:pt x="39410" y="101739"/>
                  </a:lnTo>
                  <a:lnTo>
                    <a:pt x="18134" y="140937"/>
                  </a:lnTo>
                  <a:lnTo>
                    <a:pt x="4688" y="184253"/>
                  </a:lnTo>
                  <a:lnTo>
                    <a:pt x="0" y="230759"/>
                  </a:lnTo>
                  <a:lnTo>
                    <a:pt x="0" y="461518"/>
                  </a:lnTo>
                  <a:lnTo>
                    <a:pt x="5334254" y="461518"/>
                  </a:lnTo>
                  <a:lnTo>
                    <a:pt x="5334254" y="230759"/>
                  </a:lnTo>
                  <a:lnTo>
                    <a:pt x="5329565" y="184253"/>
                  </a:lnTo>
                  <a:lnTo>
                    <a:pt x="5316119" y="140937"/>
                  </a:lnTo>
                  <a:lnTo>
                    <a:pt x="5294843" y="101739"/>
                  </a:lnTo>
                  <a:lnTo>
                    <a:pt x="5266666" y="67587"/>
                  </a:lnTo>
                  <a:lnTo>
                    <a:pt x="5232514" y="39410"/>
                  </a:lnTo>
                  <a:lnTo>
                    <a:pt x="5193316" y="18134"/>
                  </a:lnTo>
                  <a:lnTo>
                    <a:pt x="5150000" y="4688"/>
                  </a:lnTo>
                  <a:lnTo>
                    <a:pt x="5103495" y="0"/>
                  </a:lnTo>
                  <a:lnTo>
                    <a:pt x="230759" y="0"/>
                  </a:lnTo>
                  <a:close/>
                </a:path>
              </a:pathLst>
            </a:custGeom>
            <a:ln w="15024">
              <a:solidFill>
                <a:srgbClr val="39BB9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6167092" y="2976643"/>
            <a:ext cx="5353050" cy="476884"/>
            <a:chOff x="6167092" y="2976643"/>
            <a:chExt cx="5353050" cy="476884"/>
          </a:xfrm>
        </p:grpSpPr>
        <p:sp>
          <p:nvSpPr>
            <p:cNvPr id="11" name="object 11"/>
            <p:cNvSpPr/>
            <p:nvPr/>
          </p:nvSpPr>
          <p:spPr>
            <a:xfrm>
              <a:off x="6174712" y="2984263"/>
              <a:ext cx="5337810" cy="461645"/>
            </a:xfrm>
            <a:custGeom>
              <a:avLst/>
              <a:gdLst/>
              <a:ahLst/>
              <a:cxnLst/>
              <a:rect l="l" t="t" r="r" b="b"/>
              <a:pathLst>
                <a:path w="5337809" h="461645">
                  <a:moveTo>
                    <a:pt x="5107025" y="0"/>
                  </a:moveTo>
                  <a:lnTo>
                    <a:pt x="230759" y="0"/>
                  </a:lnTo>
                  <a:lnTo>
                    <a:pt x="184253" y="4688"/>
                  </a:lnTo>
                  <a:lnTo>
                    <a:pt x="140937" y="18134"/>
                  </a:lnTo>
                  <a:lnTo>
                    <a:pt x="101739" y="39410"/>
                  </a:lnTo>
                  <a:lnTo>
                    <a:pt x="67587" y="67587"/>
                  </a:lnTo>
                  <a:lnTo>
                    <a:pt x="39410" y="101739"/>
                  </a:lnTo>
                  <a:lnTo>
                    <a:pt x="18134" y="140937"/>
                  </a:lnTo>
                  <a:lnTo>
                    <a:pt x="4688" y="184253"/>
                  </a:lnTo>
                  <a:lnTo>
                    <a:pt x="0" y="230759"/>
                  </a:lnTo>
                  <a:lnTo>
                    <a:pt x="0" y="461518"/>
                  </a:lnTo>
                  <a:lnTo>
                    <a:pt x="5337784" y="461518"/>
                  </a:lnTo>
                  <a:lnTo>
                    <a:pt x="5337784" y="230759"/>
                  </a:lnTo>
                  <a:lnTo>
                    <a:pt x="5333096" y="184253"/>
                  </a:lnTo>
                  <a:lnTo>
                    <a:pt x="5319650" y="140937"/>
                  </a:lnTo>
                  <a:lnTo>
                    <a:pt x="5298374" y="101739"/>
                  </a:lnTo>
                  <a:lnTo>
                    <a:pt x="5270196" y="67587"/>
                  </a:lnTo>
                  <a:lnTo>
                    <a:pt x="5236045" y="39410"/>
                  </a:lnTo>
                  <a:lnTo>
                    <a:pt x="5196847" y="18134"/>
                  </a:lnTo>
                  <a:lnTo>
                    <a:pt x="5153531" y="4688"/>
                  </a:lnTo>
                  <a:lnTo>
                    <a:pt x="5107025" y="0"/>
                  </a:lnTo>
                  <a:close/>
                </a:path>
              </a:pathLst>
            </a:custGeom>
            <a:solidFill>
              <a:srgbClr val="0068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174712" y="2984263"/>
              <a:ext cx="5337810" cy="461645"/>
            </a:xfrm>
            <a:custGeom>
              <a:avLst/>
              <a:gdLst/>
              <a:ahLst/>
              <a:cxnLst/>
              <a:rect l="l" t="t" r="r" b="b"/>
              <a:pathLst>
                <a:path w="5337809" h="461645">
                  <a:moveTo>
                    <a:pt x="230759" y="0"/>
                  </a:moveTo>
                  <a:lnTo>
                    <a:pt x="184253" y="4688"/>
                  </a:lnTo>
                  <a:lnTo>
                    <a:pt x="140937" y="18134"/>
                  </a:lnTo>
                  <a:lnTo>
                    <a:pt x="101739" y="39410"/>
                  </a:lnTo>
                  <a:lnTo>
                    <a:pt x="67587" y="67587"/>
                  </a:lnTo>
                  <a:lnTo>
                    <a:pt x="39410" y="101739"/>
                  </a:lnTo>
                  <a:lnTo>
                    <a:pt x="18134" y="140937"/>
                  </a:lnTo>
                  <a:lnTo>
                    <a:pt x="4688" y="184253"/>
                  </a:lnTo>
                  <a:lnTo>
                    <a:pt x="0" y="230759"/>
                  </a:lnTo>
                  <a:lnTo>
                    <a:pt x="0" y="461518"/>
                  </a:lnTo>
                  <a:lnTo>
                    <a:pt x="5337784" y="461518"/>
                  </a:lnTo>
                  <a:lnTo>
                    <a:pt x="5337784" y="230759"/>
                  </a:lnTo>
                  <a:lnTo>
                    <a:pt x="5333096" y="184253"/>
                  </a:lnTo>
                  <a:lnTo>
                    <a:pt x="5319650" y="140937"/>
                  </a:lnTo>
                  <a:lnTo>
                    <a:pt x="5298374" y="101739"/>
                  </a:lnTo>
                  <a:lnTo>
                    <a:pt x="5270196" y="67587"/>
                  </a:lnTo>
                  <a:lnTo>
                    <a:pt x="5236045" y="39410"/>
                  </a:lnTo>
                  <a:lnTo>
                    <a:pt x="5196847" y="18134"/>
                  </a:lnTo>
                  <a:lnTo>
                    <a:pt x="5153531" y="4688"/>
                  </a:lnTo>
                  <a:lnTo>
                    <a:pt x="5107025" y="0"/>
                  </a:lnTo>
                  <a:lnTo>
                    <a:pt x="230759" y="0"/>
                  </a:lnTo>
                  <a:close/>
                </a:path>
              </a:pathLst>
            </a:custGeom>
            <a:ln w="15024">
              <a:solidFill>
                <a:srgbClr val="0068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801280" y="2260370"/>
            <a:ext cx="4685119" cy="185307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163E6A"/>
                </a:solidFill>
                <a:latin typeface="Source Sans Pro"/>
                <a:cs typeface="Source Sans Pro"/>
              </a:rPr>
              <a:t>Studieduur</a:t>
            </a:r>
            <a:endParaRPr sz="1800" dirty="0">
              <a:latin typeface="Source Sans Pro"/>
              <a:cs typeface="Source Sans Pro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250" dirty="0">
              <a:latin typeface="Source Sans Pro"/>
              <a:cs typeface="Source Sans Pro"/>
            </a:endParaRPr>
          </a:p>
          <a:p>
            <a:pPr marL="1420495">
              <a:lnSpc>
                <a:spcPct val="100000"/>
              </a:lnSpc>
              <a:spcBef>
                <a:spcPts val="5"/>
              </a:spcBef>
            </a:pPr>
            <a:r>
              <a:rPr lang="nl-BE" sz="2050" spc="-10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50" spc="-10" dirty="0">
                <a:solidFill>
                  <a:srgbClr val="36BB9D"/>
                </a:solidFill>
                <a:latin typeface="Source Sans Pro"/>
                <a:cs typeface="Source Sans Pro"/>
              </a:rPr>
              <a:t>GRADUAATSOPLEIDING</a:t>
            </a:r>
            <a:endParaRPr sz="2050" dirty="0">
              <a:solidFill>
                <a:srgbClr val="36BB9D"/>
              </a:solidFill>
              <a:latin typeface="Source Sans Pro"/>
              <a:cs typeface="Source Sans Pro"/>
            </a:endParaRPr>
          </a:p>
          <a:p>
            <a:pPr marL="1657985" marR="5080" algn="ctr">
              <a:lnSpc>
                <a:spcPct val="101499"/>
              </a:lnSpc>
              <a:spcBef>
                <a:spcPts val="1895"/>
              </a:spcBef>
            </a:pPr>
            <a:r>
              <a:rPr sz="1650" dirty="0">
                <a:solidFill>
                  <a:srgbClr val="163E6A"/>
                </a:solidFill>
                <a:latin typeface="Source Sans Pro"/>
                <a:cs typeface="Source Sans Pro"/>
              </a:rPr>
              <a:t>Diploma </a:t>
            </a:r>
            <a:r>
              <a:rPr sz="1650" spc="-10" dirty="0">
                <a:solidFill>
                  <a:srgbClr val="163E6A"/>
                </a:solidFill>
                <a:latin typeface="Source Sans Pro"/>
                <a:cs typeface="Source Sans Pro"/>
              </a:rPr>
              <a:t>van</a:t>
            </a:r>
            <a:r>
              <a:rPr sz="1650" spc="-30" dirty="0">
                <a:solidFill>
                  <a:srgbClr val="163E6A"/>
                </a:solidFill>
                <a:latin typeface="Source Sans Pro"/>
                <a:cs typeface="Source Sans Pro"/>
              </a:rPr>
              <a:t> </a:t>
            </a:r>
            <a:r>
              <a:rPr sz="1650" spc="-10" dirty="0" err="1">
                <a:solidFill>
                  <a:srgbClr val="163E6A"/>
                </a:solidFill>
                <a:latin typeface="Source Sans Pro"/>
                <a:cs typeface="Source Sans Pro"/>
              </a:rPr>
              <a:t>gegradueerde</a:t>
            </a:r>
            <a:r>
              <a:rPr sz="1650" spc="-10" dirty="0">
                <a:solidFill>
                  <a:srgbClr val="163E6A"/>
                </a:solidFill>
                <a:latin typeface="Source Sans Pro"/>
                <a:cs typeface="Source Sans Pro"/>
              </a:rPr>
              <a:t>  </a:t>
            </a:r>
            <a:br>
              <a:rPr lang="nl-BE" sz="1650" spc="-10">
                <a:solidFill>
                  <a:srgbClr val="163E6A"/>
                </a:solidFill>
                <a:latin typeface="Source Sans Pro"/>
                <a:cs typeface="Source Sans Pro"/>
              </a:rPr>
            </a:br>
            <a:r>
              <a:rPr sz="1650">
                <a:solidFill>
                  <a:srgbClr val="163E6A"/>
                </a:solidFill>
                <a:latin typeface="Source Sans Pro"/>
                <a:cs typeface="Source Sans Pro"/>
              </a:rPr>
              <a:t>120 </a:t>
            </a:r>
            <a:r>
              <a:rPr sz="1650" dirty="0">
                <a:solidFill>
                  <a:srgbClr val="163E6A"/>
                </a:solidFill>
                <a:latin typeface="Source Sans Pro"/>
                <a:cs typeface="Source Sans Pro"/>
              </a:rPr>
              <a:t>SP of 2</a:t>
            </a:r>
            <a:r>
              <a:rPr sz="1650" spc="-20" dirty="0">
                <a:solidFill>
                  <a:srgbClr val="163E6A"/>
                </a:solidFill>
                <a:latin typeface="Source Sans Pro"/>
                <a:cs typeface="Source Sans Pro"/>
              </a:rPr>
              <a:t> </a:t>
            </a:r>
            <a:r>
              <a:rPr sz="1650" dirty="0" err="1">
                <a:solidFill>
                  <a:srgbClr val="163E6A"/>
                </a:solidFill>
                <a:latin typeface="Source Sans Pro"/>
                <a:cs typeface="Source Sans Pro"/>
              </a:rPr>
              <a:t>jaar</a:t>
            </a:r>
            <a:r>
              <a:rPr lang="nl-BE" sz="1650" dirty="0">
                <a:solidFill>
                  <a:srgbClr val="163E6A"/>
                </a:solidFill>
                <a:latin typeface="Source Sans Pro"/>
                <a:cs typeface="Source Sans Pro"/>
              </a:rPr>
              <a:t> (modeltraject)</a:t>
            </a:r>
            <a:endParaRPr sz="1650" dirty="0">
              <a:latin typeface="Source Sans Pro"/>
              <a:cs typeface="Source Sans Pro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294023" y="3053829"/>
            <a:ext cx="3102610" cy="130429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50" dirty="0">
                <a:solidFill>
                  <a:srgbClr val="FFFFFF"/>
                </a:solidFill>
                <a:latin typeface="Source Sans Pro"/>
                <a:cs typeface="Source Sans Pro"/>
              </a:rPr>
              <a:t>PROFESSIONELE</a:t>
            </a:r>
            <a:r>
              <a:rPr sz="2050" spc="-30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50" spc="-5" dirty="0">
                <a:solidFill>
                  <a:srgbClr val="FFFFFF"/>
                </a:solidFill>
                <a:latin typeface="Source Sans Pro"/>
                <a:cs typeface="Source Sans Pro"/>
              </a:rPr>
              <a:t>BACHELOR</a:t>
            </a:r>
            <a:endParaRPr sz="2050" dirty="0">
              <a:latin typeface="Source Sans Pro"/>
              <a:cs typeface="Source Sans Pro"/>
            </a:endParaRPr>
          </a:p>
          <a:p>
            <a:pPr marL="706755" marR="468630" algn="ctr">
              <a:lnSpc>
                <a:spcPct val="101499"/>
              </a:lnSpc>
              <a:spcBef>
                <a:spcPts val="1565"/>
              </a:spcBef>
            </a:pPr>
            <a:r>
              <a:rPr sz="1650" dirty="0">
                <a:solidFill>
                  <a:srgbClr val="163E6A"/>
                </a:solidFill>
                <a:latin typeface="Source Sans Pro"/>
                <a:cs typeface="Source Sans Pro"/>
              </a:rPr>
              <a:t>Diploma</a:t>
            </a:r>
            <a:r>
              <a:rPr sz="1650" spc="-25" dirty="0">
                <a:solidFill>
                  <a:srgbClr val="163E6A"/>
                </a:solidFill>
                <a:latin typeface="Source Sans Pro"/>
                <a:cs typeface="Source Sans Pro"/>
              </a:rPr>
              <a:t> </a:t>
            </a:r>
            <a:r>
              <a:rPr sz="1650" spc="-10" dirty="0">
                <a:solidFill>
                  <a:srgbClr val="163E6A"/>
                </a:solidFill>
                <a:latin typeface="Source Sans Pro"/>
                <a:cs typeface="Source Sans Pro"/>
              </a:rPr>
              <a:t>van</a:t>
            </a:r>
            <a:r>
              <a:rPr sz="1650" spc="-20" dirty="0">
                <a:solidFill>
                  <a:srgbClr val="163E6A"/>
                </a:solidFill>
                <a:latin typeface="Source Sans Pro"/>
                <a:cs typeface="Source Sans Pro"/>
              </a:rPr>
              <a:t> </a:t>
            </a:r>
            <a:r>
              <a:rPr sz="1650" spc="-5" dirty="0">
                <a:solidFill>
                  <a:srgbClr val="163E6A"/>
                </a:solidFill>
                <a:latin typeface="Source Sans Pro"/>
                <a:cs typeface="Source Sans Pro"/>
              </a:rPr>
              <a:t>bachelor </a:t>
            </a:r>
            <a:r>
              <a:rPr sz="1650" dirty="0">
                <a:solidFill>
                  <a:srgbClr val="163E6A"/>
                </a:solidFill>
                <a:latin typeface="Source Sans Pro"/>
                <a:cs typeface="Source Sans Pro"/>
              </a:rPr>
              <a:t> 180 SP of 3</a:t>
            </a:r>
            <a:r>
              <a:rPr sz="1650" spc="-25" dirty="0">
                <a:solidFill>
                  <a:srgbClr val="163E6A"/>
                </a:solidFill>
                <a:latin typeface="Source Sans Pro"/>
                <a:cs typeface="Source Sans Pro"/>
              </a:rPr>
              <a:t> </a:t>
            </a:r>
            <a:r>
              <a:rPr sz="1650" dirty="0">
                <a:solidFill>
                  <a:srgbClr val="163E6A"/>
                </a:solidFill>
                <a:latin typeface="Source Sans Pro"/>
                <a:cs typeface="Source Sans Pro"/>
              </a:rPr>
              <a:t>jaar</a:t>
            </a:r>
            <a:endParaRPr sz="1650" dirty="0">
              <a:latin typeface="Source Sans Pro"/>
              <a:cs typeface="Source Sans Pro"/>
            </a:endParaRPr>
          </a:p>
          <a:p>
            <a:pPr marL="229870" algn="ctr">
              <a:lnSpc>
                <a:spcPct val="100000"/>
              </a:lnSpc>
              <a:spcBef>
                <a:spcPts val="30"/>
              </a:spcBef>
            </a:pPr>
            <a:r>
              <a:rPr sz="1650" dirty="0">
                <a:solidFill>
                  <a:srgbClr val="163E6A"/>
                </a:solidFill>
                <a:latin typeface="Source Sans Pro"/>
                <a:cs typeface="Source Sans Pro"/>
              </a:rPr>
              <a:t>(240 SP of 4</a:t>
            </a:r>
            <a:r>
              <a:rPr sz="1650" spc="-15" dirty="0">
                <a:solidFill>
                  <a:srgbClr val="163E6A"/>
                </a:solidFill>
                <a:latin typeface="Source Sans Pro"/>
                <a:cs typeface="Source Sans Pro"/>
              </a:rPr>
              <a:t> </a:t>
            </a:r>
            <a:r>
              <a:rPr sz="1650" dirty="0">
                <a:solidFill>
                  <a:srgbClr val="163E6A"/>
                </a:solidFill>
                <a:latin typeface="Source Sans Pro"/>
                <a:cs typeface="Source Sans Pro"/>
              </a:rPr>
              <a:t>jaar)</a:t>
            </a:r>
            <a:endParaRPr sz="1650" dirty="0">
              <a:latin typeface="Source Sans Pro"/>
              <a:cs typeface="Source Sans Pro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04109" y="3460775"/>
            <a:ext cx="5337810" cy="1096645"/>
          </a:xfrm>
          <a:custGeom>
            <a:avLst/>
            <a:gdLst/>
            <a:ahLst/>
            <a:cxnLst/>
            <a:rect l="l" t="t" r="r" b="b"/>
            <a:pathLst>
              <a:path w="5337810" h="1096645">
                <a:moveTo>
                  <a:pt x="0" y="0"/>
                </a:moveTo>
                <a:lnTo>
                  <a:pt x="0" y="916038"/>
                </a:lnTo>
                <a:lnTo>
                  <a:pt x="6437" y="963951"/>
                </a:lnTo>
                <a:lnTo>
                  <a:pt x="24604" y="1007004"/>
                </a:lnTo>
                <a:lnTo>
                  <a:pt x="52784" y="1043479"/>
                </a:lnTo>
                <a:lnTo>
                  <a:pt x="89259" y="1071659"/>
                </a:lnTo>
                <a:lnTo>
                  <a:pt x="132312" y="1089826"/>
                </a:lnTo>
                <a:lnTo>
                  <a:pt x="180225" y="1096264"/>
                </a:lnTo>
                <a:lnTo>
                  <a:pt x="5157546" y="1096264"/>
                </a:lnTo>
                <a:lnTo>
                  <a:pt x="5205459" y="1089826"/>
                </a:lnTo>
                <a:lnTo>
                  <a:pt x="5248512" y="1071659"/>
                </a:lnTo>
                <a:lnTo>
                  <a:pt x="5284987" y="1043479"/>
                </a:lnTo>
                <a:lnTo>
                  <a:pt x="5313167" y="1007004"/>
                </a:lnTo>
                <a:lnTo>
                  <a:pt x="5331334" y="963951"/>
                </a:lnTo>
                <a:lnTo>
                  <a:pt x="5337771" y="916038"/>
                </a:lnTo>
                <a:lnTo>
                  <a:pt x="5337771" y="0"/>
                </a:lnTo>
                <a:lnTo>
                  <a:pt x="0" y="0"/>
                </a:lnTo>
                <a:close/>
              </a:path>
            </a:pathLst>
          </a:custGeom>
          <a:ln w="15024">
            <a:solidFill>
              <a:srgbClr val="39BB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174713" y="3460775"/>
            <a:ext cx="5337810" cy="1096645"/>
          </a:xfrm>
          <a:custGeom>
            <a:avLst/>
            <a:gdLst/>
            <a:ahLst/>
            <a:cxnLst/>
            <a:rect l="l" t="t" r="r" b="b"/>
            <a:pathLst>
              <a:path w="5337809" h="1096645">
                <a:moveTo>
                  <a:pt x="0" y="0"/>
                </a:moveTo>
                <a:lnTo>
                  <a:pt x="0" y="916038"/>
                </a:lnTo>
                <a:lnTo>
                  <a:pt x="6437" y="963951"/>
                </a:lnTo>
                <a:lnTo>
                  <a:pt x="24604" y="1007004"/>
                </a:lnTo>
                <a:lnTo>
                  <a:pt x="52784" y="1043479"/>
                </a:lnTo>
                <a:lnTo>
                  <a:pt x="89259" y="1071659"/>
                </a:lnTo>
                <a:lnTo>
                  <a:pt x="132312" y="1089826"/>
                </a:lnTo>
                <a:lnTo>
                  <a:pt x="180225" y="1096264"/>
                </a:lnTo>
                <a:lnTo>
                  <a:pt x="5157546" y="1096264"/>
                </a:lnTo>
                <a:lnTo>
                  <a:pt x="5205459" y="1089826"/>
                </a:lnTo>
                <a:lnTo>
                  <a:pt x="5248512" y="1071659"/>
                </a:lnTo>
                <a:lnTo>
                  <a:pt x="5284987" y="1043479"/>
                </a:lnTo>
                <a:lnTo>
                  <a:pt x="5313167" y="1007004"/>
                </a:lnTo>
                <a:lnTo>
                  <a:pt x="5331334" y="963951"/>
                </a:lnTo>
                <a:lnTo>
                  <a:pt x="5337771" y="916038"/>
                </a:lnTo>
                <a:lnTo>
                  <a:pt x="5337771" y="0"/>
                </a:lnTo>
                <a:lnTo>
                  <a:pt x="0" y="0"/>
                </a:lnTo>
                <a:close/>
              </a:path>
            </a:pathLst>
          </a:custGeom>
          <a:ln w="15024">
            <a:solidFill>
              <a:srgbClr val="0068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Holder 4">
            <a:extLst>
              <a:ext uri="{FF2B5EF4-FFF2-40B4-BE49-F238E27FC236}">
                <a16:creationId xmlns:a16="http://schemas.microsoft.com/office/drawing/2014/main" id="{6924E4D7-0BAA-EC49-9B3F-C97AEAD9C0C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760641" y="6370415"/>
            <a:ext cx="437042" cy="184666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B6F15528-21DE-4FAA-801E-634DDDAF4B2B}" type="slidenum">
              <a:rPr sz="1200">
                <a:solidFill>
                  <a:srgbClr val="00669A"/>
                </a:solidFill>
                <a:latin typeface="Source Sans Pro" panose="020B0503030403020204" pitchFamily="34" charset="0"/>
              </a:rPr>
              <a:pPr algn="ctr"/>
              <a:t>9</a:t>
            </a:fld>
            <a:endParaRPr sz="1200" dirty="0">
              <a:solidFill>
                <a:srgbClr val="00669A"/>
              </a:solidFill>
              <a:latin typeface="Source Sans Pro" panose="020B0503030403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6B17F9E-BA95-7447-AFED-1A1F672537AD}"/>
              </a:ext>
            </a:extLst>
          </p:cNvPr>
          <p:cNvSpPr/>
          <p:nvPr/>
        </p:nvSpPr>
        <p:spPr>
          <a:xfrm>
            <a:off x="571854" y="3026772"/>
            <a:ext cx="4170372" cy="4078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20495">
              <a:lnSpc>
                <a:spcPct val="100000"/>
              </a:lnSpc>
              <a:spcBef>
                <a:spcPts val="5"/>
              </a:spcBef>
            </a:pPr>
            <a:r>
              <a:rPr lang="en-GB" sz="2050" spc="-10" dirty="0">
                <a:solidFill>
                  <a:srgbClr val="FFFFFF"/>
                </a:solidFill>
                <a:latin typeface="Source Sans Pro"/>
                <a:cs typeface="Source Sans Pro"/>
              </a:rPr>
              <a:t>GRADUAATSOPLEIDING</a:t>
            </a:r>
            <a:endParaRPr lang="en-GB" sz="2050" dirty="0">
              <a:latin typeface="Source Sans Pro"/>
              <a:cs typeface="Source Sans Pr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A019E4A2A75E744849159A360D4329A" ma:contentTypeVersion="13" ma:contentTypeDescription="Een nieuw document maken." ma:contentTypeScope="" ma:versionID="18490b96e1a151c997286e3a3fcc0c83">
  <xsd:schema xmlns:xsd="http://www.w3.org/2001/XMLSchema" xmlns:xs="http://www.w3.org/2001/XMLSchema" xmlns:p="http://schemas.microsoft.com/office/2006/metadata/properties" xmlns:ns2="04dad0eb-828f-4f77-b22a-e59637df9622" xmlns:ns3="5247b87a-156d-453a-9e95-b1739efc3f09" targetNamespace="http://schemas.microsoft.com/office/2006/metadata/properties" ma:root="true" ma:fieldsID="485217c69264b3a72edad4626aea0438" ns2:_="" ns3:_="">
    <xsd:import namespace="04dad0eb-828f-4f77-b22a-e59637df9622"/>
    <xsd:import namespace="5247b87a-156d-453a-9e95-b1739efc3f0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dad0eb-828f-4f77-b22a-e59637df96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47b87a-156d-453a-9e95-b1739efc3f0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B85D686-5113-4753-9539-51AFDDE7BD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4dad0eb-828f-4f77-b22a-e59637df9622"/>
    <ds:schemaRef ds:uri="5247b87a-156d-453a-9e95-b1739efc3f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7442ED3-D18F-46C5-B293-F99865913607}">
  <ds:schemaRefs>
    <ds:schemaRef ds:uri="http://purl.org/dc/terms/"/>
    <ds:schemaRef ds:uri="5247b87a-156d-453a-9e95-b1739efc3f09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04dad0eb-828f-4f77-b22a-e59637df9622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8DDC602-0566-4365-82FB-20CB17DE042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1757</TotalTime>
  <Words>605</Words>
  <Application>Microsoft Office PowerPoint</Application>
  <PresentationFormat>Breedbeeld</PresentationFormat>
  <Paragraphs>216</Paragraphs>
  <Slides>19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5" baseType="lpstr">
      <vt:lpstr>Calibri</vt:lpstr>
      <vt:lpstr>Source Sans Pro</vt:lpstr>
      <vt:lpstr>SourceSansPro-Black</vt:lpstr>
      <vt:lpstr>SourceSansPro-BlackIt</vt:lpstr>
      <vt:lpstr>SourceSansPro-Semibold</vt:lpstr>
      <vt:lpstr>Office Theme</vt:lpstr>
      <vt:lpstr>PowerPoint-presentatie</vt:lpstr>
      <vt:lpstr>Zo zit het hoger onderwijs  in elkaar</vt:lpstr>
      <vt:lpstr>PowerPoint-presentatie</vt:lpstr>
      <vt:lpstr>PowerPoint-presentatie</vt:lpstr>
      <vt:lpstr>Studiepunten, de motor  van het opleidingsmodel</vt:lpstr>
      <vt:lpstr>De structuur van het hoger onderwijs</vt:lpstr>
      <vt:lpstr>Wat is een graduaatsopleiding?</vt:lpstr>
      <vt:lpstr>Werkplekleren =  basis</vt:lpstr>
      <vt:lpstr>Verschil graduaatsopleiding &amp; professionele bachelor</vt:lpstr>
      <vt:lpstr>Verschil graduaatsopleiding &amp; professionele bachelor</vt:lpstr>
      <vt:lpstr>Verschil graduaatsopleiding &amp; professionele bachelor</vt:lpstr>
      <vt:lpstr>Verschil graduaatsopleiding &amp; professionele bachelor</vt:lpstr>
      <vt:lpstr>Verschil graduaatsopleiding &amp; professionele bachelor</vt:lpstr>
      <vt:lpstr>Verschil graduaatsopleiding &amp; professionele bachelor</vt:lpstr>
      <vt:lpstr>Verder studeren?</vt:lpstr>
      <vt:lpstr>Verschil graduaatsopleiding &amp; professionele bachelor</vt:lpstr>
      <vt:lpstr>Verschil graduaatsopleiding &amp; professionele bachelor</vt:lpstr>
      <vt:lpstr>Voorbeelden</vt:lpstr>
      <vt:lpstr>Vragen?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Leen Smisdom</dc:creator>
  <cp:lastModifiedBy>Inge De Schuyter</cp:lastModifiedBy>
  <cp:revision>67</cp:revision>
  <cp:lastPrinted>2022-01-10T10:31:48Z</cp:lastPrinted>
  <dcterms:created xsi:type="dcterms:W3CDTF">2020-09-29T21:16:05Z</dcterms:created>
  <dcterms:modified xsi:type="dcterms:W3CDTF">2022-01-10T14:37:20Z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2020-09-29T00:00:00Z</vt:filetime>
  </property>
  <property fmtid="{D5CDD505-2E9C-101B-9397-08002B2CF9AE}" pid="3" name="Creator">
    <vt:lpwstr>Adobe InDesign 15.1 (Macintosh)</vt:lpwstr>
  </property>
  <property fmtid="{D5CDD505-2E9C-101B-9397-08002B2CF9AE}" pid="4" name="LastSaved">
    <vt:filetime>2020-09-29T00:00:00Z</vt:filetime>
  </property>
  <property fmtid="{D5CDD505-2E9C-101B-9397-08002B2CF9AE}" pid="5" name="ContentTypeId">
    <vt:lpwstr>0x0101002A019E4A2A75E744849159A360D4329A</vt:lpwstr>
  </property>
</Properties>
</file>