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34"/>
  </p:notesMasterIdLst>
  <p:sldIdLst>
    <p:sldId id="256" r:id="rId3"/>
    <p:sldId id="467" r:id="rId4"/>
    <p:sldId id="271" r:id="rId5"/>
    <p:sldId id="469" r:id="rId6"/>
    <p:sldId id="468" r:id="rId7"/>
    <p:sldId id="464" r:id="rId8"/>
    <p:sldId id="470" r:id="rId9"/>
    <p:sldId id="458" r:id="rId10"/>
    <p:sldId id="502" r:id="rId11"/>
    <p:sldId id="503" r:id="rId12"/>
    <p:sldId id="261" r:id="rId13"/>
    <p:sldId id="262" r:id="rId14"/>
    <p:sldId id="489" r:id="rId15"/>
    <p:sldId id="501" r:id="rId16"/>
    <p:sldId id="490" r:id="rId17"/>
    <p:sldId id="491" r:id="rId18"/>
    <p:sldId id="496" r:id="rId19"/>
    <p:sldId id="497" r:id="rId20"/>
    <p:sldId id="498" r:id="rId21"/>
    <p:sldId id="499" r:id="rId22"/>
    <p:sldId id="454" r:id="rId23"/>
    <p:sldId id="504" r:id="rId24"/>
    <p:sldId id="507" r:id="rId25"/>
    <p:sldId id="505" r:id="rId26"/>
    <p:sldId id="506" r:id="rId27"/>
    <p:sldId id="482" r:id="rId28"/>
    <p:sldId id="465" r:id="rId29"/>
    <p:sldId id="466" r:id="rId30"/>
    <p:sldId id="483" r:id="rId31"/>
    <p:sldId id="484" r:id="rId32"/>
    <p:sldId id="448" r:id="rId33"/>
  </p:sldIdLst>
  <p:sldSz cx="12192000" cy="6858000"/>
  <p:notesSz cx="6889750" cy="100187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1B8"/>
    <a:srgbClr val="008D36"/>
    <a:srgbClr val="208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8EF82-2A18-458A-B611-20367DEE6114}" v="7" dt="2024-03-22T15:54:17.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99"/>
    <p:restoredTop sz="84510" autoAdjust="0"/>
  </p:normalViewPr>
  <p:slideViewPr>
    <p:cSldViewPr snapToGrid="0" snapToObjects="1">
      <p:cViewPr varScale="1">
        <p:scale>
          <a:sx n="61" d="100"/>
          <a:sy n="61" d="100"/>
        </p:scale>
        <p:origin x="12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y Herzeel" userId="96d27003-4950-4f7a-997f-844a0c1b23bf" providerId="ADAL" clId="{1B38EF82-2A18-458A-B611-20367DEE6114}"/>
    <pc:docChg chg="custSel addSld delSld modSld">
      <pc:chgData name="Conny Herzeel" userId="96d27003-4950-4f7a-997f-844a0c1b23bf" providerId="ADAL" clId="{1B38EF82-2A18-458A-B611-20367DEE6114}" dt="2024-05-03T11:33:47.291" v="245" actId="20577"/>
      <pc:docMkLst>
        <pc:docMk/>
      </pc:docMkLst>
      <pc:sldChg chg="modSp mod">
        <pc:chgData name="Conny Herzeel" userId="96d27003-4950-4f7a-997f-844a0c1b23bf" providerId="ADAL" clId="{1B38EF82-2A18-458A-B611-20367DEE6114}" dt="2024-03-22T15:50:40.023" v="94" actId="20577"/>
        <pc:sldMkLst>
          <pc:docMk/>
          <pc:sldMk cId="214519990" sldId="261"/>
        </pc:sldMkLst>
        <pc:spChg chg="mod">
          <ac:chgData name="Conny Herzeel" userId="96d27003-4950-4f7a-997f-844a0c1b23bf" providerId="ADAL" clId="{1B38EF82-2A18-458A-B611-20367DEE6114}" dt="2024-03-22T15:50:40.023" v="94" actId="20577"/>
          <ac:spMkLst>
            <pc:docMk/>
            <pc:sldMk cId="214519990" sldId="261"/>
            <ac:spMk id="2" creationId="{5D11D90B-CB63-4294-B527-77CE2AF04410}"/>
          </ac:spMkLst>
        </pc:spChg>
      </pc:sldChg>
      <pc:sldChg chg="modSp mod">
        <pc:chgData name="Conny Herzeel" userId="96d27003-4950-4f7a-997f-844a0c1b23bf" providerId="ADAL" clId="{1B38EF82-2A18-458A-B611-20367DEE6114}" dt="2024-04-27T14:07:33.845" v="183" actId="20577"/>
        <pc:sldMkLst>
          <pc:docMk/>
          <pc:sldMk cId="189799298" sldId="262"/>
        </pc:sldMkLst>
        <pc:spChg chg="mod">
          <ac:chgData name="Conny Herzeel" userId="96d27003-4950-4f7a-997f-844a0c1b23bf" providerId="ADAL" clId="{1B38EF82-2A18-458A-B611-20367DEE6114}" dt="2024-04-27T14:07:33.845" v="183" actId="20577"/>
          <ac:spMkLst>
            <pc:docMk/>
            <pc:sldMk cId="189799298" sldId="262"/>
            <ac:spMk id="3" creationId="{AD8840E7-F4FB-48A1-AA1A-5F9F3F6581F7}"/>
          </ac:spMkLst>
        </pc:spChg>
      </pc:sldChg>
      <pc:sldChg chg="modSp mod">
        <pc:chgData name="Conny Herzeel" userId="96d27003-4950-4f7a-997f-844a0c1b23bf" providerId="ADAL" clId="{1B38EF82-2A18-458A-B611-20367DEE6114}" dt="2024-03-22T15:46:29.641" v="6" actId="20577"/>
        <pc:sldMkLst>
          <pc:docMk/>
          <pc:sldMk cId="164545979" sldId="271"/>
        </pc:sldMkLst>
        <pc:spChg chg="mod">
          <ac:chgData name="Conny Herzeel" userId="96d27003-4950-4f7a-997f-844a0c1b23bf" providerId="ADAL" clId="{1B38EF82-2A18-458A-B611-20367DEE6114}" dt="2024-03-22T15:46:29.641" v="6" actId="20577"/>
          <ac:spMkLst>
            <pc:docMk/>
            <pc:sldMk cId="164545979" sldId="271"/>
            <ac:spMk id="4" creationId="{253E8947-CB98-0EE2-C10A-55FEF99CC3B3}"/>
          </ac:spMkLst>
        </pc:spChg>
      </pc:sldChg>
      <pc:sldChg chg="del">
        <pc:chgData name="Conny Herzeel" userId="96d27003-4950-4f7a-997f-844a0c1b23bf" providerId="ADAL" clId="{1B38EF82-2A18-458A-B611-20367DEE6114}" dt="2024-03-22T15:52:53.812" v="147" actId="47"/>
        <pc:sldMkLst>
          <pc:docMk/>
          <pc:sldMk cId="4085053584" sldId="450"/>
        </pc:sldMkLst>
      </pc:sldChg>
      <pc:sldChg chg="del">
        <pc:chgData name="Conny Herzeel" userId="96d27003-4950-4f7a-997f-844a0c1b23bf" providerId="ADAL" clId="{1B38EF82-2A18-458A-B611-20367DEE6114}" dt="2024-03-22T15:53:52.115" v="149" actId="47"/>
        <pc:sldMkLst>
          <pc:docMk/>
          <pc:sldMk cId="4096802776" sldId="452"/>
        </pc:sldMkLst>
      </pc:sldChg>
      <pc:sldChg chg="del">
        <pc:chgData name="Conny Herzeel" userId="96d27003-4950-4f7a-997f-844a0c1b23bf" providerId="ADAL" clId="{1B38EF82-2A18-458A-B611-20367DEE6114}" dt="2024-03-22T15:53:19.881" v="148" actId="47"/>
        <pc:sldMkLst>
          <pc:docMk/>
          <pc:sldMk cId="2044500109" sldId="456"/>
        </pc:sldMkLst>
      </pc:sldChg>
      <pc:sldChg chg="modSp mod">
        <pc:chgData name="Conny Herzeel" userId="96d27003-4950-4f7a-997f-844a0c1b23bf" providerId="ADAL" clId="{1B38EF82-2A18-458A-B611-20367DEE6114}" dt="2024-03-22T15:49:21.761" v="78" actId="20577"/>
        <pc:sldMkLst>
          <pc:docMk/>
          <pc:sldMk cId="3170941518" sldId="458"/>
        </pc:sldMkLst>
        <pc:spChg chg="mod">
          <ac:chgData name="Conny Herzeel" userId="96d27003-4950-4f7a-997f-844a0c1b23bf" providerId="ADAL" clId="{1B38EF82-2A18-458A-B611-20367DEE6114}" dt="2024-03-22T15:49:12.163" v="71" actId="20577"/>
          <ac:spMkLst>
            <pc:docMk/>
            <pc:sldMk cId="3170941518" sldId="458"/>
            <ac:spMk id="2" creationId="{5C486A37-5D58-244F-92BF-D62A0534ED12}"/>
          </ac:spMkLst>
        </pc:spChg>
        <pc:spChg chg="mod">
          <ac:chgData name="Conny Herzeel" userId="96d27003-4950-4f7a-997f-844a0c1b23bf" providerId="ADAL" clId="{1B38EF82-2A18-458A-B611-20367DEE6114}" dt="2024-03-22T15:49:21.761" v="78" actId="20577"/>
          <ac:spMkLst>
            <pc:docMk/>
            <pc:sldMk cId="3170941518" sldId="458"/>
            <ac:spMk id="3" creationId="{953C8DBC-9C8A-DC46-8AF4-C0ABD107320C}"/>
          </ac:spMkLst>
        </pc:spChg>
      </pc:sldChg>
      <pc:sldChg chg="modSp mod">
        <pc:chgData name="Conny Herzeel" userId="96d27003-4950-4f7a-997f-844a0c1b23bf" providerId="ADAL" clId="{1B38EF82-2A18-458A-B611-20367DEE6114}" dt="2024-04-27T14:02:26.631" v="171" actId="20577"/>
        <pc:sldMkLst>
          <pc:docMk/>
          <pc:sldMk cId="3197918550" sldId="464"/>
        </pc:sldMkLst>
        <pc:spChg chg="mod">
          <ac:chgData name="Conny Herzeel" userId="96d27003-4950-4f7a-997f-844a0c1b23bf" providerId="ADAL" clId="{1B38EF82-2A18-458A-B611-20367DEE6114}" dt="2024-04-27T14:02:26.631" v="171" actId="20577"/>
          <ac:spMkLst>
            <pc:docMk/>
            <pc:sldMk cId="3197918550" sldId="464"/>
            <ac:spMk id="3" creationId="{B39C0B20-902F-4662-9DAF-2712033926C4}"/>
          </ac:spMkLst>
        </pc:spChg>
      </pc:sldChg>
      <pc:sldChg chg="modSp mod">
        <pc:chgData name="Conny Herzeel" userId="96d27003-4950-4f7a-997f-844a0c1b23bf" providerId="ADAL" clId="{1B38EF82-2A18-458A-B611-20367DEE6114}" dt="2024-03-22T15:54:31.956" v="155" actId="20577"/>
        <pc:sldMkLst>
          <pc:docMk/>
          <pc:sldMk cId="2661642830" sldId="465"/>
        </pc:sldMkLst>
        <pc:spChg chg="mod">
          <ac:chgData name="Conny Herzeel" userId="96d27003-4950-4f7a-997f-844a0c1b23bf" providerId="ADAL" clId="{1B38EF82-2A18-458A-B611-20367DEE6114}" dt="2024-03-22T15:54:31.956" v="155" actId="20577"/>
          <ac:spMkLst>
            <pc:docMk/>
            <pc:sldMk cId="2661642830" sldId="465"/>
            <ac:spMk id="2" creationId="{5C486A37-5D58-244F-92BF-D62A0534ED12}"/>
          </ac:spMkLst>
        </pc:spChg>
      </pc:sldChg>
      <pc:sldChg chg="modSp mod">
        <pc:chgData name="Conny Herzeel" userId="96d27003-4950-4f7a-997f-844a0c1b23bf" providerId="ADAL" clId="{1B38EF82-2A18-458A-B611-20367DEE6114}" dt="2024-05-03T11:32:06.491" v="222" actId="20577"/>
        <pc:sldMkLst>
          <pc:docMk/>
          <pc:sldMk cId="2008793876" sldId="468"/>
        </pc:sldMkLst>
        <pc:spChg chg="mod">
          <ac:chgData name="Conny Herzeel" userId="96d27003-4950-4f7a-997f-844a0c1b23bf" providerId="ADAL" clId="{1B38EF82-2A18-458A-B611-20367DEE6114}" dt="2024-04-30T08:29:55.325" v="184" actId="1076"/>
          <ac:spMkLst>
            <pc:docMk/>
            <pc:sldMk cId="2008793876" sldId="468"/>
            <ac:spMk id="2" creationId="{0EB2BC12-CC0C-1845-2BD7-019D663D1BD5}"/>
          </ac:spMkLst>
        </pc:spChg>
        <pc:spChg chg="mod">
          <ac:chgData name="Conny Herzeel" userId="96d27003-4950-4f7a-997f-844a0c1b23bf" providerId="ADAL" clId="{1B38EF82-2A18-458A-B611-20367DEE6114}" dt="2024-03-22T15:47:34.173" v="20" actId="20577"/>
          <ac:spMkLst>
            <pc:docMk/>
            <pc:sldMk cId="2008793876" sldId="468"/>
            <ac:spMk id="5" creationId="{E043FDF8-B90D-AAC8-B06F-22598012D0CD}"/>
          </ac:spMkLst>
        </pc:spChg>
        <pc:spChg chg="mod">
          <ac:chgData name="Conny Herzeel" userId="96d27003-4950-4f7a-997f-844a0c1b23bf" providerId="ADAL" clId="{1B38EF82-2A18-458A-B611-20367DEE6114}" dt="2024-05-03T11:32:06.491" v="222" actId="20577"/>
          <ac:spMkLst>
            <pc:docMk/>
            <pc:sldMk cId="2008793876" sldId="468"/>
            <ac:spMk id="13" creationId="{6AA8EE82-8E23-AD1C-3483-C020DA5F6AA3}"/>
          </ac:spMkLst>
        </pc:spChg>
      </pc:sldChg>
      <pc:sldChg chg="modSp mod">
        <pc:chgData name="Conny Herzeel" userId="96d27003-4950-4f7a-997f-844a0c1b23bf" providerId="ADAL" clId="{1B38EF82-2A18-458A-B611-20367DEE6114}" dt="2024-05-03T11:31:51.348" v="204" actId="20577"/>
        <pc:sldMkLst>
          <pc:docMk/>
          <pc:sldMk cId="3912627613" sldId="469"/>
        </pc:sldMkLst>
        <pc:spChg chg="mod">
          <ac:chgData name="Conny Herzeel" userId="96d27003-4950-4f7a-997f-844a0c1b23bf" providerId="ADAL" clId="{1B38EF82-2A18-458A-B611-20367DEE6114}" dt="2024-03-22T15:47:25.341" v="13" actId="20577"/>
          <ac:spMkLst>
            <pc:docMk/>
            <pc:sldMk cId="3912627613" sldId="469"/>
            <ac:spMk id="5" creationId="{E043FDF8-B90D-AAC8-B06F-22598012D0CD}"/>
          </ac:spMkLst>
        </pc:spChg>
        <pc:spChg chg="mod">
          <ac:chgData name="Conny Herzeel" userId="96d27003-4950-4f7a-997f-844a0c1b23bf" providerId="ADAL" clId="{1B38EF82-2A18-458A-B611-20367DEE6114}" dt="2024-05-03T11:31:51.348" v="204" actId="20577"/>
          <ac:spMkLst>
            <pc:docMk/>
            <pc:sldMk cId="3912627613" sldId="469"/>
            <ac:spMk id="13" creationId="{6AA8EE82-8E23-AD1C-3483-C020DA5F6AA3}"/>
          </ac:spMkLst>
        </pc:spChg>
      </pc:sldChg>
      <pc:sldChg chg="modSp mod">
        <pc:chgData name="Conny Herzeel" userId="96d27003-4950-4f7a-997f-844a0c1b23bf" providerId="ADAL" clId="{1B38EF82-2A18-458A-B611-20367DEE6114}" dt="2024-04-27T14:02:36.203" v="181" actId="20577"/>
        <pc:sldMkLst>
          <pc:docMk/>
          <pc:sldMk cId="1063343657" sldId="470"/>
        </pc:sldMkLst>
        <pc:spChg chg="mod">
          <ac:chgData name="Conny Herzeel" userId="96d27003-4950-4f7a-997f-844a0c1b23bf" providerId="ADAL" clId="{1B38EF82-2A18-458A-B611-20367DEE6114}" dt="2024-04-27T14:02:36.203" v="181" actId="20577"/>
          <ac:spMkLst>
            <pc:docMk/>
            <pc:sldMk cId="1063343657" sldId="470"/>
            <ac:spMk id="3" creationId="{B39C0B20-902F-4662-9DAF-2712033926C4}"/>
          </ac:spMkLst>
        </pc:spChg>
      </pc:sldChg>
      <pc:sldChg chg="del">
        <pc:chgData name="Conny Herzeel" userId="96d27003-4950-4f7a-997f-844a0c1b23bf" providerId="ADAL" clId="{1B38EF82-2A18-458A-B611-20367DEE6114}" dt="2024-03-22T15:49:51.440" v="80" actId="47"/>
        <pc:sldMkLst>
          <pc:docMk/>
          <pc:sldMk cId="226011773" sldId="471"/>
        </pc:sldMkLst>
      </pc:sldChg>
      <pc:sldChg chg="del">
        <pc:chgData name="Conny Herzeel" userId="96d27003-4950-4f7a-997f-844a0c1b23bf" providerId="ADAL" clId="{1B38EF82-2A18-458A-B611-20367DEE6114}" dt="2024-03-22T15:50:17.590" v="81" actId="47"/>
        <pc:sldMkLst>
          <pc:docMk/>
          <pc:sldMk cId="3374886471" sldId="472"/>
        </pc:sldMkLst>
      </pc:sldChg>
      <pc:sldChg chg="del">
        <pc:chgData name="Conny Herzeel" userId="96d27003-4950-4f7a-997f-844a0c1b23bf" providerId="ADAL" clId="{1B38EF82-2A18-458A-B611-20367DEE6114}" dt="2024-04-30T08:30:51.818" v="185" actId="2696"/>
        <pc:sldMkLst>
          <pc:docMk/>
          <pc:sldMk cId="800591127" sldId="473"/>
        </pc:sldMkLst>
      </pc:sldChg>
      <pc:sldChg chg="modSp mod">
        <pc:chgData name="Conny Herzeel" userId="96d27003-4950-4f7a-997f-844a0c1b23bf" providerId="ADAL" clId="{1B38EF82-2A18-458A-B611-20367DEE6114}" dt="2024-03-22T15:54:51.655" v="160" actId="20577"/>
        <pc:sldMkLst>
          <pc:docMk/>
          <pc:sldMk cId="4234813614" sldId="483"/>
        </pc:sldMkLst>
        <pc:spChg chg="mod">
          <ac:chgData name="Conny Herzeel" userId="96d27003-4950-4f7a-997f-844a0c1b23bf" providerId="ADAL" clId="{1B38EF82-2A18-458A-B611-20367DEE6114}" dt="2024-03-22T15:54:51.655" v="160" actId="20577"/>
          <ac:spMkLst>
            <pc:docMk/>
            <pc:sldMk cId="4234813614" sldId="483"/>
            <ac:spMk id="3" creationId="{CF5893EE-631F-3F42-0841-6B1BA9A847D6}"/>
          </ac:spMkLst>
        </pc:spChg>
      </pc:sldChg>
      <pc:sldChg chg="modSp mod">
        <pc:chgData name="Conny Herzeel" userId="96d27003-4950-4f7a-997f-844a0c1b23bf" providerId="ADAL" clId="{1B38EF82-2A18-458A-B611-20367DEE6114}" dt="2024-03-22T15:51:54.833" v="132" actId="20577"/>
        <pc:sldMkLst>
          <pc:docMk/>
          <pc:sldMk cId="3953366125" sldId="491"/>
        </pc:sldMkLst>
        <pc:spChg chg="mod">
          <ac:chgData name="Conny Herzeel" userId="96d27003-4950-4f7a-997f-844a0c1b23bf" providerId="ADAL" clId="{1B38EF82-2A18-458A-B611-20367DEE6114}" dt="2024-03-22T15:51:54.833" v="132" actId="20577"/>
          <ac:spMkLst>
            <pc:docMk/>
            <pc:sldMk cId="3953366125" sldId="491"/>
            <ac:spMk id="3" creationId="{AD8840E7-F4FB-48A1-AA1A-5F9F3F6581F7}"/>
          </ac:spMkLst>
        </pc:spChg>
      </pc:sldChg>
      <pc:sldChg chg="modSp mod">
        <pc:chgData name="Conny Herzeel" userId="96d27003-4950-4f7a-997f-844a0c1b23bf" providerId="ADAL" clId="{1B38EF82-2A18-458A-B611-20367DEE6114}" dt="2024-05-03T11:33:47.291" v="245" actId="20577"/>
        <pc:sldMkLst>
          <pc:docMk/>
          <pc:sldMk cId="3568310925" sldId="498"/>
        </pc:sldMkLst>
        <pc:spChg chg="mod">
          <ac:chgData name="Conny Herzeel" userId="96d27003-4950-4f7a-997f-844a0c1b23bf" providerId="ADAL" clId="{1B38EF82-2A18-458A-B611-20367DEE6114}" dt="2024-05-03T11:33:47.291" v="245" actId="20577"/>
          <ac:spMkLst>
            <pc:docMk/>
            <pc:sldMk cId="3568310925" sldId="498"/>
            <ac:spMk id="3" creationId="{AD8840E7-F4FB-48A1-AA1A-5F9F3F6581F7}"/>
          </ac:spMkLst>
        </pc:spChg>
      </pc:sldChg>
      <pc:sldChg chg="modSp del mod">
        <pc:chgData name="Conny Herzeel" userId="96d27003-4950-4f7a-997f-844a0c1b23bf" providerId="ADAL" clId="{1B38EF82-2A18-458A-B611-20367DEE6114}" dt="2024-04-30T08:30:56.325" v="186" actId="2696"/>
        <pc:sldMkLst>
          <pc:docMk/>
          <pc:sldMk cId="2802466783" sldId="500"/>
        </pc:sldMkLst>
        <pc:spChg chg="mod">
          <ac:chgData name="Conny Herzeel" userId="96d27003-4950-4f7a-997f-844a0c1b23bf" providerId="ADAL" clId="{1B38EF82-2A18-458A-B611-20367DEE6114}" dt="2024-03-22T15:51:24.945" v="106" actId="20577"/>
          <ac:spMkLst>
            <pc:docMk/>
            <pc:sldMk cId="2802466783" sldId="500"/>
            <ac:spMk id="3" creationId="{AD8840E7-F4FB-48A1-AA1A-5F9F3F6581F7}"/>
          </ac:spMkLst>
        </pc:spChg>
      </pc:sldChg>
      <pc:sldChg chg="modSp mod">
        <pc:chgData name="Conny Herzeel" userId="96d27003-4950-4f7a-997f-844a0c1b23bf" providerId="ADAL" clId="{1B38EF82-2A18-458A-B611-20367DEE6114}" dt="2024-03-22T15:51:41.051" v="118" actId="20577"/>
        <pc:sldMkLst>
          <pc:docMk/>
          <pc:sldMk cId="479011516" sldId="501"/>
        </pc:sldMkLst>
        <pc:spChg chg="mod">
          <ac:chgData name="Conny Herzeel" userId="96d27003-4950-4f7a-997f-844a0c1b23bf" providerId="ADAL" clId="{1B38EF82-2A18-458A-B611-20367DEE6114}" dt="2024-03-22T15:51:41.051" v="118" actId="20577"/>
          <ac:spMkLst>
            <pc:docMk/>
            <pc:sldMk cId="479011516" sldId="501"/>
            <ac:spMk id="3" creationId="{AD8840E7-F4FB-48A1-AA1A-5F9F3F6581F7}"/>
          </ac:spMkLst>
        </pc:spChg>
      </pc:sldChg>
      <pc:sldChg chg="add">
        <pc:chgData name="Conny Herzeel" userId="96d27003-4950-4f7a-997f-844a0c1b23bf" providerId="ADAL" clId="{1B38EF82-2A18-458A-B611-20367DEE6114}" dt="2024-03-22T15:49:44.522" v="79"/>
        <pc:sldMkLst>
          <pc:docMk/>
          <pc:sldMk cId="3515210096" sldId="5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85558" cy="502676"/>
          </a:xfrm>
          <a:prstGeom prst="rect">
            <a:avLst/>
          </a:prstGeom>
        </p:spPr>
        <p:txBody>
          <a:bodyPr vert="horz" lIns="92446" tIns="46223" rIns="92446" bIns="46223" rtlCol="0"/>
          <a:lstStyle>
            <a:lvl1pPr algn="l">
              <a:defRPr sz="1200"/>
            </a:lvl1pPr>
          </a:lstStyle>
          <a:p>
            <a:endParaRPr lang="nl-BE"/>
          </a:p>
        </p:txBody>
      </p:sp>
      <p:sp>
        <p:nvSpPr>
          <p:cNvPr id="3" name="Tijdelijke aanduiding voor datum 2"/>
          <p:cNvSpPr>
            <a:spLocks noGrp="1"/>
          </p:cNvSpPr>
          <p:nvPr>
            <p:ph type="dt" idx="1"/>
          </p:nvPr>
        </p:nvSpPr>
        <p:spPr>
          <a:xfrm>
            <a:off x="3902598" y="0"/>
            <a:ext cx="2985558" cy="502676"/>
          </a:xfrm>
          <a:prstGeom prst="rect">
            <a:avLst/>
          </a:prstGeom>
        </p:spPr>
        <p:txBody>
          <a:bodyPr vert="horz" lIns="92446" tIns="46223" rIns="92446" bIns="46223" rtlCol="0"/>
          <a:lstStyle>
            <a:lvl1pPr algn="r">
              <a:defRPr sz="1200"/>
            </a:lvl1pPr>
          </a:lstStyle>
          <a:p>
            <a:fld id="{0A307221-D1AA-644D-A019-066F112DB1A5}" type="datetimeFigureOut">
              <a:rPr lang="nl-BE" smtClean="0"/>
              <a:t>3/05/2024</a:t>
            </a:fld>
            <a:endParaRPr lang="nl-BE"/>
          </a:p>
        </p:txBody>
      </p:sp>
      <p:sp>
        <p:nvSpPr>
          <p:cNvPr id="4" name="Tijdelijke aanduiding voor dia-afbeelding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2446" tIns="46223" rIns="92446" bIns="46223" rtlCol="0" anchor="ctr"/>
          <a:lstStyle/>
          <a:p>
            <a:endParaRPr lang="nl-BE"/>
          </a:p>
        </p:txBody>
      </p:sp>
      <p:sp>
        <p:nvSpPr>
          <p:cNvPr id="5" name="Tijdelijke aanduiding voor notities 4"/>
          <p:cNvSpPr>
            <a:spLocks noGrp="1"/>
          </p:cNvSpPr>
          <p:nvPr>
            <p:ph type="body" sz="quarter" idx="3"/>
          </p:nvPr>
        </p:nvSpPr>
        <p:spPr>
          <a:xfrm>
            <a:off x="688976" y="4821505"/>
            <a:ext cx="5511800" cy="3944869"/>
          </a:xfrm>
          <a:prstGeom prst="rect">
            <a:avLst/>
          </a:prstGeom>
        </p:spPr>
        <p:txBody>
          <a:bodyPr vert="horz" lIns="92446" tIns="46223" rIns="92446" bIns="46223"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516040"/>
            <a:ext cx="2985558" cy="502675"/>
          </a:xfrm>
          <a:prstGeom prst="rect">
            <a:avLst/>
          </a:prstGeom>
        </p:spPr>
        <p:txBody>
          <a:bodyPr vert="horz" lIns="92446" tIns="46223" rIns="92446" bIns="46223"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902598" y="9516040"/>
            <a:ext cx="2985558" cy="502675"/>
          </a:xfrm>
          <a:prstGeom prst="rect">
            <a:avLst/>
          </a:prstGeom>
        </p:spPr>
        <p:txBody>
          <a:bodyPr vert="horz" lIns="92446" tIns="46223" rIns="92446" bIns="46223" rtlCol="0" anchor="b"/>
          <a:lstStyle>
            <a:lvl1pPr algn="r">
              <a:defRPr sz="1200"/>
            </a:lvl1pPr>
          </a:lstStyle>
          <a:p>
            <a:fld id="{B32F57C1-CE4F-6642-AF1E-D3602E68FDC5}" type="slidenum">
              <a:rPr lang="nl-BE" smtClean="0"/>
              <a:t>‹nr.›</a:t>
            </a:fld>
            <a:endParaRPr lang="nl-BE"/>
          </a:p>
        </p:txBody>
      </p:sp>
    </p:spTree>
    <p:extLst>
      <p:ext uri="{BB962C8B-B14F-4D97-AF65-F5344CB8AC3E}">
        <p14:creationId xmlns:p14="http://schemas.microsoft.com/office/powerpoint/2010/main" val="152764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1</a:t>
            </a:fld>
            <a:endParaRPr lang="nl-BE"/>
          </a:p>
        </p:txBody>
      </p:sp>
    </p:spTree>
    <p:extLst>
      <p:ext uri="{BB962C8B-B14F-4D97-AF65-F5344CB8AC3E}">
        <p14:creationId xmlns:p14="http://schemas.microsoft.com/office/powerpoint/2010/main" val="280901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b="0" i="1" dirty="0">
                <a:solidFill>
                  <a:srgbClr val="333333"/>
                </a:solidFill>
                <a:effectLst/>
                <a:latin typeface="inherit"/>
              </a:rPr>
              <a:t> </a:t>
            </a:r>
            <a:r>
              <a:rPr lang="nl-NL" dirty="0">
                <a:effectLst/>
                <a:latin typeface="inherit"/>
              </a:rPr>
              <a:t>Internationaal transport en goederenverzending leidt je op voor een </a:t>
            </a:r>
            <a:r>
              <a:rPr lang="nl-NL" b="1" dirty="0">
                <a:solidFill>
                  <a:srgbClr val="474E43"/>
                </a:solidFill>
                <a:effectLst/>
                <a:latin typeface="inherit"/>
              </a:rPr>
              <a:t>administratieve functie </a:t>
            </a:r>
            <a:r>
              <a:rPr lang="nl-NL" dirty="0">
                <a:effectLst/>
                <a:latin typeface="inherit"/>
              </a:rPr>
              <a:t>in de internationale handel met het hoofdaccent op transport en logistiek. </a:t>
            </a:r>
            <a:br>
              <a:rPr lang="nl-NL" dirty="0">
                <a:effectLst/>
                <a:latin typeface="inherit"/>
              </a:rPr>
            </a:br>
            <a:r>
              <a:rPr lang="nl-NL" dirty="0">
                <a:effectLst/>
                <a:latin typeface="inherit"/>
              </a:rPr>
              <a:t>Je wordt vertrouwd gemaakt met douane-, transport- en betalingsdocumenten, met import- en exportformaliteiten.</a:t>
            </a:r>
            <a:br>
              <a:rPr lang="nl-NL" dirty="0">
                <a:effectLst/>
                <a:latin typeface="inherit"/>
              </a:rPr>
            </a:br>
            <a:r>
              <a:rPr lang="nl-NL" dirty="0">
                <a:effectLst/>
                <a:latin typeface="inherit"/>
              </a:rPr>
              <a:t>Uiteraard gaat er veel aandacht naar een vlotte omgang met ICT, een grondige talenkennis en een efficiënte zakelijke communicatie.</a:t>
            </a:r>
            <a:br>
              <a:rPr lang="nl-NL" dirty="0">
                <a:effectLst/>
                <a:latin typeface="inherit"/>
              </a:rPr>
            </a:br>
            <a:r>
              <a:rPr lang="nl-NL" dirty="0">
                <a:effectLst/>
                <a:latin typeface="inherit"/>
              </a:rPr>
              <a:t>In een internationale werkomgeving is dat vanzelfsprekend.</a:t>
            </a:r>
            <a:br>
              <a:rPr lang="nl-NL" dirty="0">
                <a:effectLst/>
                <a:latin typeface="inherit"/>
              </a:rPr>
            </a:br>
            <a:r>
              <a:rPr lang="nl-NL" dirty="0">
                <a:effectLst/>
                <a:latin typeface="inherit"/>
              </a:rPr>
              <a:t>De grote troef in je opleiding is de lange stage in een bedrijf  dat zich richt op expeditie (alle modi en combinaties), transport, het regelen van douaneformaliteiten, een warehouse of een internationale bedrijf (</a:t>
            </a:r>
            <a:r>
              <a:rPr lang="nl-NL" dirty="0" err="1">
                <a:effectLst/>
                <a:latin typeface="inherit"/>
              </a:rPr>
              <a:t>trader</a:t>
            </a:r>
            <a:r>
              <a:rPr lang="nl-NL" dirty="0">
                <a:effectLst/>
                <a:latin typeface="inherit"/>
              </a:rPr>
              <a:t>). </a:t>
            </a:r>
            <a:br>
              <a:rPr lang="nl-NL" dirty="0">
                <a:effectLst/>
                <a:latin typeface="inherit"/>
              </a:rPr>
            </a:br>
            <a:r>
              <a:rPr lang="nl-NL" dirty="0">
                <a:effectLst/>
                <a:latin typeface="inherit"/>
              </a:rPr>
              <a:t>Klemtonen liggen op:</a:t>
            </a:r>
            <a:br>
              <a:rPr lang="nl-NL" dirty="0">
                <a:effectLst/>
                <a:latin typeface="inherit"/>
              </a:rPr>
            </a:br>
            <a:r>
              <a:rPr lang="nl-NL" b="1" dirty="0">
                <a:solidFill>
                  <a:srgbClr val="474E43"/>
                </a:solidFill>
                <a:effectLst/>
                <a:latin typeface="inherit"/>
              </a:rPr>
              <a:t>Talen</a:t>
            </a:r>
            <a:br>
              <a:rPr lang="nl-NL" b="1" dirty="0">
                <a:solidFill>
                  <a:srgbClr val="474E43"/>
                </a:solidFill>
                <a:effectLst/>
                <a:latin typeface="inherit"/>
              </a:rPr>
            </a:br>
            <a:r>
              <a:rPr lang="nl-NL" dirty="0">
                <a:effectLst/>
                <a:latin typeface="inherit"/>
              </a:rPr>
              <a:t>Door het internationaal karakter van de tewerkstelling is het taalonderricht belangrijk.</a:t>
            </a:r>
            <a:br>
              <a:rPr lang="nl-NL" dirty="0">
                <a:effectLst/>
                <a:latin typeface="inherit"/>
              </a:rPr>
            </a:br>
            <a:r>
              <a:rPr lang="nl-NL" dirty="0">
                <a:effectLst/>
                <a:latin typeface="inherit"/>
              </a:rPr>
              <a:t>Men wil de woordenschat van de leerlingen uitbreiden.</a:t>
            </a:r>
            <a:br>
              <a:rPr lang="nl-NL" dirty="0">
                <a:effectLst/>
                <a:latin typeface="inherit"/>
              </a:rPr>
            </a:br>
            <a:r>
              <a:rPr lang="nl-NL" dirty="0">
                <a:effectLst/>
                <a:latin typeface="inherit"/>
              </a:rPr>
              <a:t>Bovendien maak je kennis met de specifieke termen en uitdrukkingen en afkortingen in de internationale handel. </a:t>
            </a:r>
            <a:br>
              <a:rPr lang="nl-NL" dirty="0">
                <a:effectLst/>
                <a:latin typeface="inherit"/>
              </a:rPr>
            </a:br>
            <a:r>
              <a:rPr lang="nl-NL" dirty="0">
                <a:effectLst/>
                <a:latin typeface="inherit"/>
              </a:rPr>
              <a:t>Hierbij worden begrijpend lezen, luisteren en schriftelijke en mondelinge communicatievaardigheid benadrukt. De taalvakken worden in de mate van het mogelijke gestoffeerd met gesimuleerde werksituaties waarin het taalgebruik geoefend wordt.</a:t>
            </a:r>
            <a:br>
              <a:rPr lang="nl-NL" dirty="0">
                <a:effectLst/>
                <a:latin typeface="inherit"/>
              </a:rPr>
            </a:br>
            <a:br>
              <a:rPr lang="nl-NL" dirty="0">
                <a:effectLst/>
                <a:latin typeface="inherit"/>
              </a:rPr>
            </a:br>
            <a:r>
              <a:rPr lang="nl-NL" b="1" dirty="0">
                <a:solidFill>
                  <a:srgbClr val="474E43"/>
                </a:solidFill>
                <a:effectLst/>
                <a:latin typeface="inherit"/>
              </a:rPr>
              <a:t>Stages</a:t>
            </a:r>
            <a:br>
              <a:rPr lang="nl-NL" b="1" dirty="0">
                <a:solidFill>
                  <a:srgbClr val="474E43"/>
                </a:solidFill>
                <a:effectLst/>
                <a:latin typeface="inherit"/>
              </a:rPr>
            </a:br>
            <a:r>
              <a:rPr lang="nl-NL" dirty="0">
                <a:effectLst/>
                <a:latin typeface="inherit"/>
              </a:rPr>
              <a:t>De stage is een essentieel onderdeel van de opleiding.</a:t>
            </a:r>
            <a:br>
              <a:rPr lang="nl-NL" dirty="0">
                <a:effectLst/>
                <a:latin typeface="inherit"/>
              </a:rPr>
            </a:br>
            <a:r>
              <a:rPr lang="nl-NL" dirty="0">
                <a:effectLst/>
                <a:latin typeface="inherit"/>
              </a:rPr>
              <a:t>Ze kan in een hele reeks van bedrijven uit de sector georganiseerd worden  zoals scheepvaartagenturen, rederijen, expeditiebedrijven, goederenbehandelaars, douaneagenturen, transportbedrijven en Europese distributiecentra.</a:t>
            </a:r>
            <a:br>
              <a:rPr lang="nl-NL" dirty="0">
                <a:effectLst/>
                <a:latin typeface="inherit"/>
              </a:rPr>
            </a:br>
            <a:r>
              <a:rPr lang="nl-NL" dirty="0">
                <a:effectLst/>
                <a:latin typeface="inherit"/>
              </a:rPr>
              <a:t>Je maakt er kennis met de logistieke flow (nationaal en internationaal) van documenten en goederen, de dienstverlening van het bedrijf zelf, de problemen die zich bij een internationale transactie kunnen stellen en hoe dergelijke problemen worden opgelost. </a:t>
            </a:r>
            <a:br>
              <a:rPr lang="nl-NL" dirty="0">
                <a:effectLst/>
                <a:latin typeface="inherit"/>
              </a:rPr>
            </a:br>
            <a:r>
              <a:rPr lang="nl-NL" dirty="0">
                <a:effectLst/>
                <a:latin typeface="inherit"/>
              </a:rPr>
              <a:t>Aandacht gaat naar het ontwikkelen van attitudes zoals flexibiliteit, assertiviteit, verantwoordelijkheidsbesef, en een hands-on mentaliteit (problemen zo vroeg mogelijk herkennen en hierop snel en efficiënt anticiperen)...</a:t>
            </a:r>
            <a:br>
              <a:rPr lang="nl-NL" dirty="0">
                <a:effectLst/>
                <a:latin typeface="inherit"/>
              </a:rPr>
            </a:br>
            <a:r>
              <a:rPr lang="nl-NL" dirty="0">
                <a:effectLst/>
                <a:latin typeface="inherit"/>
              </a:rPr>
              <a:t>Je leert de taken uitvoeren die in de dagelijkse bedrijfsrealiteit voorkomen.</a:t>
            </a:r>
            <a:br>
              <a:rPr lang="nl-NL" dirty="0">
                <a:effectLst/>
                <a:latin typeface="inherit"/>
              </a:rPr>
            </a:br>
            <a:r>
              <a:rPr lang="nl-NL" dirty="0">
                <a:effectLst/>
                <a:latin typeface="inherit"/>
              </a:rPr>
              <a:t>Op die wijze verkrijg je een beter inzicht in de wereld van de internationale handel.</a:t>
            </a:r>
            <a:br>
              <a:rPr lang="nl-NL" dirty="0">
                <a:effectLst/>
                <a:latin typeface="inherit"/>
              </a:rPr>
            </a:br>
            <a:br>
              <a:rPr lang="nl-NL" dirty="0">
                <a:effectLst/>
                <a:latin typeface="inherit"/>
              </a:rPr>
            </a:br>
            <a:r>
              <a:rPr lang="nl-NL" b="1" dirty="0">
                <a:solidFill>
                  <a:srgbClr val="474E43"/>
                </a:solidFill>
                <a:effectLst/>
                <a:latin typeface="inherit"/>
              </a:rPr>
              <a:t>Toegepaste economie </a:t>
            </a:r>
            <a:br>
              <a:rPr lang="nl-NL" b="1" dirty="0">
                <a:solidFill>
                  <a:srgbClr val="474E43"/>
                </a:solidFill>
                <a:effectLst/>
                <a:latin typeface="inherit"/>
              </a:rPr>
            </a:br>
            <a:r>
              <a:rPr lang="nl-NL" dirty="0">
                <a:effectLst/>
                <a:latin typeface="inherit"/>
              </a:rPr>
              <a:t>Je maakt kennis met de </a:t>
            </a:r>
            <a:r>
              <a:rPr lang="nl-NL" dirty="0" err="1">
                <a:effectLst/>
                <a:latin typeface="inherit"/>
              </a:rPr>
              <a:t>sociaal-economische</a:t>
            </a:r>
            <a:r>
              <a:rPr lang="nl-NL" dirty="0">
                <a:effectLst/>
                <a:latin typeface="inherit"/>
              </a:rPr>
              <a:t> regio en de stagebedrijven, de structuur van deze bedrijven en de verschillende functies binnen deze (internationale) organisaties.</a:t>
            </a:r>
            <a:br>
              <a:rPr lang="nl-NL" dirty="0">
                <a:effectLst/>
                <a:latin typeface="inherit"/>
              </a:rPr>
            </a:br>
            <a:r>
              <a:rPr lang="nl-NL" dirty="0">
                <a:effectLst/>
                <a:latin typeface="inherit"/>
              </a:rPr>
              <a:t>De basisbegrippen van het internationaal goederenverkeer binnen en buiten de Europese Unie worden toegelicht.</a:t>
            </a:r>
            <a:br>
              <a:rPr lang="nl-NL" dirty="0">
                <a:effectLst/>
                <a:latin typeface="inherit"/>
              </a:rPr>
            </a:br>
            <a:r>
              <a:rPr lang="nl-NL" dirty="0">
                <a:effectLst/>
                <a:latin typeface="inherit"/>
              </a:rPr>
              <a:t>De verschillende transportmodi worden belicht waarbij naar gelang van de regio waar de opleiding doorgaat meer specifieke accenten gelegd worden </a:t>
            </a:r>
            <a:r>
              <a:rPr lang="nl-NL" dirty="0" err="1">
                <a:effectLst/>
                <a:latin typeface="inherit"/>
              </a:rPr>
              <a:t>i.f.v</a:t>
            </a:r>
            <a:r>
              <a:rPr lang="nl-NL" dirty="0">
                <a:effectLst/>
                <a:latin typeface="inherit"/>
              </a:rPr>
              <a:t>. de aanwezige bedrijfswereld. Hierbij komt het zeevervoer, maar ook het spoor, de weg, de binnenvaart en de luchtvracht aan bod. </a:t>
            </a:r>
            <a:br>
              <a:rPr lang="nl-NL" dirty="0">
                <a:effectLst/>
                <a:latin typeface="inherit"/>
              </a:rPr>
            </a:br>
            <a:r>
              <a:rPr lang="nl-NL" dirty="0">
                <a:effectLst/>
                <a:latin typeface="inherit"/>
              </a:rPr>
              <a:t>Ook het gecombineerd en multimodaal vervoer worden besproken inclusief alle relevante transport- &amp; douanedocumenten, alsook documenten m.b.t. de internationale handel.</a:t>
            </a:r>
            <a:br>
              <a:rPr lang="nl-NL" dirty="0">
                <a:effectLst/>
                <a:latin typeface="inherit"/>
              </a:rPr>
            </a:br>
            <a:r>
              <a:rPr lang="nl-NL" dirty="0">
                <a:effectLst/>
                <a:latin typeface="inherit"/>
              </a:rPr>
              <a:t>De organisatie van een magazijn en de soorten magazijnen worden eveneens in de kijker geplaatst. Uiteraard worden de diverse </a:t>
            </a:r>
            <a:r>
              <a:rPr lang="nl-NL" dirty="0" err="1">
                <a:effectLst/>
                <a:latin typeface="inherit"/>
              </a:rPr>
              <a:t>subsectoren</a:t>
            </a:r>
            <a:r>
              <a:rPr lang="nl-NL" dirty="0">
                <a:effectLst/>
                <a:latin typeface="inherit"/>
              </a:rPr>
              <a:t> belicht. </a:t>
            </a:r>
            <a:br>
              <a:rPr lang="nl-NL" dirty="0">
                <a:effectLst/>
                <a:latin typeface="inherit"/>
              </a:rPr>
            </a:br>
            <a:r>
              <a:rPr lang="nl-NL" dirty="0">
                <a:effectLst/>
                <a:latin typeface="inherit"/>
              </a:rPr>
              <a:t>Verder besteed men aandacht aan goederenkennis, projectladingen, kostprijsberekening van het transport, gevaarlijke goederen.</a:t>
            </a:r>
            <a:br>
              <a:rPr lang="nl-NL" dirty="0">
                <a:effectLst/>
                <a:latin typeface="inherit"/>
              </a:rPr>
            </a:br>
            <a:r>
              <a:rPr lang="nl-NL" dirty="0">
                <a:effectLst/>
                <a:latin typeface="inherit"/>
              </a:rPr>
              <a:t>Ook specifieke nieuwe wetgevingen zoals </a:t>
            </a:r>
            <a:r>
              <a:rPr lang="nl-NL" dirty="0" err="1">
                <a:effectLst/>
                <a:latin typeface="inherit"/>
              </a:rPr>
              <a:t>Authorised</a:t>
            </a:r>
            <a:r>
              <a:rPr lang="nl-NL" dirty="0">
                <a:effectLst/>
                <a:latin typeface="inherit"/>
              </a:rPr>
              <a:t> </a:t>
            </a:r>
            <a:r>
              <a:rPr lang="nl-NL" dirty="0" err="1">
                <a:effectLst/>
                <a:latin typeface="inherit"/>
              </a:rPr>
              <a:t>Economic</a:t>
            </a:r>
            <a:r>
              <a:rPr lang="nl-NL" dirty="0">
                <a:effectLst/>
                <a:latin typeface="inherit"/>
              </a:rPr>
              <a:t> Operator worden onder de aandacht gebracht, omdat het zich in orde stellen met dergelijke regels voor een bedrijf een concurrentieel voordeel kan opleveren.</a:t>
            </a:r>
            <a:br>
              <a:rPr lang="nl-NL" dirty="0">
                <a:effectLst/>
                <a:latin typeface="inherit"/>
              </a:rPr>
            </a:br>
            <a:br>
              <a:rPr lang="nl-NL" dirty="0">
                <a:effectLst/>
                <a:latin typeface="inherit"/>
              </a:rPr>
            </a:br>
            <a:r>
              <a:rPr lang="nl-NL" b="1" dirty="0">
                <a:solidFill>
                  <a:srgbClr val="474E43"/>
                </a:solidFill>
                <a:effectLst/>
                <a:latin typeface="inherit"/>
              </a:rPr>
              <a:t>Toegepaste informatica </a:t>
            </a:r>
            <a:br>
              <a:rPr lang="nl-NL" b="1" dirty="0">
                <a:solidFill>
                  <a:srgbClr val="474E43"/>
                </a:solidFill>
                <a:effectLst/>
                <a:latin typeface="inherit"/>
              </a:rPr>
            </a:br>
            <a:r>
              <a:rPr lang="nl-NL" dirty="0">
                <a:effectLst/>
                <a:latin typeface="inherit"/>
              </a:rPr>
              <a:t>Verder bouwend op de informaticakennis die je reeds in je vooropleiding verwierf, wordt de nadruk gelegd op het zelfstandig verwerken van opdrachten omtrent tekstverwerking, gegevensbeheer en elektronisch rekenblad. Transport-, expeditie en warehouse gerichte ICT-pakketten komen hier ook aan bod alsook specifieke toepassingen zoals RFID. Ook nieuwe ICT-toepassingen in de douanewereld worden besproken.</a:t>
            </a:r>
          </a:p>
          <a:p>
            <a:pPr algn="l" fontAlgn="base"/>
            <a:r>
              <a:rPr lang="nl-NL" b="0" i="0" dirty="0">
                <a:solidFill>
                  <a:srgbClr val="333333"/>
                </a:solidFill>
                <a:effectLst/>
                <a:latin typeface="Verdana" panose="020B0604030504040204" pitchFamily="34" charset="0"/>
              </a:rPr>
              <a:t> </a:t>
            </a:r>
          </a:p>
          <a:p>
            <a:pPr fontAlgn="base"/>
            <a:r>
              <a:rPr lang="nl-NL" b="0" dirty="0">
                <a:solidFill>
                  <a:srgbClr val="283121"/>
                </a:solidFill>
                <a:effectLst/>
                <a:latin typeface="inherit"/>
              </a:rPr>
              <a:t>Alternatieve benaming(en) voor deze richting</a:t>
            </a:r>
          </a:p>
          <a:p>
            <a:pPr fontAlgn="base"/>
            <a:r>
              <a:rPr lang="nl-NL" dirty="0">
                <a:effectLst/>
                <a:latin typeface="inherit"/>
              </a:rPr>
              <a:t>Transport management </a:t>
            </a:r>
            <a:r>
              <a:rPr lang="nl-NL" dirty="0" err="1">
                <a:effectLst/>
                <a:latin typeface="inherit"/>
              </a:rPr>
              <a:t>assistant</a:t>
            </a:r>
            <a:endParaRPr lang="nl-NL" dirty="0">
              <a:effectLst/>
              <a:latin typeface="inherit"/>
            </a:endParaRPr>
          </a:p>
          <a:p>
            <a:pPr algn="l" fontAlgn="base"/>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13</a:t>
            </a:fld>
            <a:endParaRPr lang="nl-BE"/>
          </a:p>
        </p:txBody>
      </p:sp>
    </p:spTree>
    <p:extLst>
      <p:ext uri="{BB962C8B-B14F-4D97-AF65-F5344CB8AC3E}">
        <p14:creationId xmlns:p14="http://schemas.microsoft.com/office/powerpoint/2010/main" val="413405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1" dirty="0">
                <a:solidFill>
                  <a:srgbClr val="333333"/>
                </a:solidFill>
                <a:effectLst/>
                <a:latin typeface="inherit"/>
              </a:rPr>
              <a:t> </a:t>
            </a:r>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14</a:t>
            </a:fld>
            <a:endParaRPr lang="nl-BE"/>
          </a:p>
        </p:txBody>
      </p:sp>
    </p:spTree>
    <p:extLst>
      <p:ext uri="{BB962C8B-B14F-4D97-AF65-F5344CB8AC3E}">
        <p14:creationId xmlns:p14="http://schemas.microsoft.com/office/powerpoint/2010/main" val="1042694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1" dirty="0">
                <a:solidFill>
                  <a:srgbClr val="333333"/>
                </a:solidFill>
                <a:effectLst/>
                <a:latin typeface="inherit"/>
              </a:rPr>
              <a:t> </a:t>
            </a:r>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15</a:t>
            </a:fld>
            <a:endParaRPr lang="nl-BE"/>
          </a:p>
        </p:txBody>
      </p:sp>
    </p:spTree>
    <p:extLst>
      <p:ext uri="{BB962C8B-B14F-4D97-AF65-F5344CB8AC3E}">
        <p14:creationId xmlns:p14="http://schemas.microsoft.com/office/powerpoint/2010/main" val="154902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1" dirty="0">
                <a:solidFill>
                  <a:srgbClr val="333333"/>
                </a:solidFill>
                <a:effectLst/>
                <a:latin typeface="inherit"/>
              </a:rPr>
              <a:t> </a:t>
            </a:r>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16</a:t>
            </a:fld>
            <a:endParaRPr lang="nl-BE"/>
          </a:p>
        </p:txBody>
      </p:sp>
    </p:spTree>
    <p:extLst>
      <p:ext uri="{BB962C8B-B14F-4D97-AF65-F5344CB8AC3E}">
        <p14:creationId xmlns:p14="http://schemas.microsoft.com/office/powerpoint/2010/main" val="418092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BE" b="0" i="1" dirty="0">
                <a:solidFill>
                  <a:srgbClr val="333333"/>
                </a:solidFill>
                <a:effectLst/>
                <a:latin typeface="inherit"/>
              </a:rPr>
              <a:t> </a:t>
            </a:r>
            <a:endParaRPr lang="nl-BE" b="0" i="0" dirty="0">
              <a:solidFill>
                <a:srgbClr val="333333"/>
              </a:solidFill>
              <a:effectLst/>
              <a:latin typeface="Verdana" panose="020B0604030504040204" pitchFamily="34" charset="0"/>
            </a:endParaRPr>
          </a:p>
          <a:p>
            <a:pPr algn="l" fontAlgn="base"/>
            <a:r>
              <a:rPr lang="nl-NL" b="0" i="1" dirty="0">
                <a:solidFill>
                  <a:srgbClr val="333333"/>
                </a:solidFill>
                <a:effectLst/>
                <a:latin typeface="inherit"/>
              </a:rPr>
              <a:t> </a:t>
            </a:r>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pPr defTabSz="924458"/>
            <a:fld id="{B32F57C1-CE4F-6642-AF1E-D3602E68FDC5}" type="slidenum">
              <a:rPr lang="nl-BE">
                <a:solidFill>
                  <a:prstClr val="black"/>
                </a:solidFill>
                <a:latin typeface="Calibri" panose="020F0502020204030204"/>
              </a:rPr>
              <a:pPr defTabSz="924458"/>
              <a:t>17</a:t>
            </a:fld>
            <a:endParaRPr lang="nl-BE">
              <a:solidFill>
                <a:prstClr val="black"/>
              </a:solidFill>
              <a:latin typeface="Calibri" panose="020F0502020204030204"/>
            </a:endParaRPr>
          </a:p>
        </p:txBody>
      </p:sp>
    </p:spTree>
    <p:extLst>
      <p:ext uri="{BB962C8B-B14F-4D97-AF65-F5344CB8AC3E}">
        <p14:creationId xmlns:p14="http://schemas.microsoft.com/office/powerpoint/2010/main" val="2773026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BE" b="0" i="1" dirty="0">
                <a:solidFill>
                  <a:srgbClr val="333333"/>
                </a:solidFill>
                <a:effectLst/>
                <a:latin typeface="inherit"/>
              </a:rPr>
              <a:t> </a:t>
            </a:r>
            <a:r>
              <a:rPr lang="nl-BE" b="0" i="0" dirty="0">
                <a:solidFill>
                  <a:srgbClr val="0A0A0A"/>
                </a:solidFill>
                <a:effectLst/>
                <a:latin typeface="Work Sans" panose="020B0604020202020204" pitchFamily="2" charset="0"/>
              </a:rPr>
              <a:t>●   Certificaat opleiding secundair na secundair (se-n-se)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Algemeen bekwaamheidsattest bewakingsagent</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
            </a:r>
            <a:r>
              <a:rPr lang="nl-BE" b="1" i="0" dirty="0">
                <a:solidFill>
                  <a:srgbClr val="0A0A0A"/>
                </a:solidFill>
                <a:effectLst/>
                <a:latin typeface="Work Sans" panose="020B0604020202020204" pitchFamily="2" charset="0"/>
              </a:rPr>
              <a:t>Attest van voetbalsteward</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
            </a:r>
            <a:r>
              <a:rPr lang="nl-BE" b="1" i="0" dirty="0">
                <a:solidFill>
                  <a:srgbClr val="0A0A0A"/>
                </a:solidFill>
                <a:effectLst/>
                <a:latin typeface="Work Sans" panose="020B0604020202020204" pitchFamily="2" charset="0"/>
              </a:rPr>
              <a:t>Attest bedrijfshulpverlener </a:t>
            </a:r>
            <a:r>
              <a:rPr lang="nl-BE" b="0" i="0" dirty="0">
                <a:solidFill>
                  <a:srgbClr val="0A0A0A"/>
                </a:solidFill>
                <a:effectLst/>
                <a:latin typeface="Work Sans" panose="020B0604020202020204" pitchFamily="2" charset="0"/>
              </a:rPr>
              <a:t>(EHBO)  </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
            </a:r>
            <a:r>
              <a:rPr lang="nl-BE" b="1" i="0" dirty="0">
                <a:solidFill>
                  <a:srgbClr val="0A0A0A"/>
                </a:solidFill>
                <a:effectLst/>
                <a:latin typeface="Work Sans" panose="020B0604020202020204" pitchFamily="2" charset="0"/>
              </a:rPr>
              <a:t>Attest preventieadviseur </a:t>
            </a:r>
            <a:r>
              <a:rPr lang="nl-BE" b="0" i="0" dirty="0">
                <a:solidFill>
                  <a:srgbClr val="0A0A0A"/>
                </a:solidFill>
                <a:effectLst/>
                <a:latin typeface="Work Sans" panose="020B0604020202020204" pitchFamily="2" charset="0"/>
              </a:rPr>
              <a:t>(EHBO)</a:t>
            </a:r>
          </a:p>
          <a:p>
            <a:pPr algn="l" fontAlgn="base"/>
            <a:r>
              <a:rPr lang="nl-BE" b="1" i="0" dirty="0">
                <a:solidFill>
                  <a:srgbClr val="0A0A0A"/>
                </a:solidFill>
                <a:effectLst/>
                <a:latin typeface="Work Sans" panose="020B0604020202020204" pitchFamily="2" charset="0"/>
              </a:rPr>
              <a:t>Specifiek voor brandweer</a:t>
            </a:r>
          </a:p>
          <a:p>
            <a:pPr algn="l" fontAlgn="base"/>
            <a:r>
              <a:rPr lang="nl-BE" b="0" i="0" dirty="0">
                <a:solidFill>
                  <a:srgbClr val="0A0A0A"/>
                </a:solidFill>
                <a:effectLst/>
                <a:latin typeface="Work Sans" panose="020B0604020202020204" pitchFamily="2" charset="0"/>
              </a:rPr>
              <a:t>●   Attest levensreddende handelingen</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Attest ploeglid 1e interventie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Werken op hoogte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Kleine blusmiddelen</a:t>
            </a:r>
          </a:p>
          <a:p>
            <a:pPr algn="l" fontAlgn="base"/>
            <a:r>
              <a:rPr lang="nl-BE" b="1" i="0" dirty="0">
                <a:solidFill>
                  <a:srgbClr val="0A0A0A"/>
                </a:solidFill>
                <a:effectLst/>
                <a:latin typeface="Work Sans" panose="020B0604020202020204" pitchFamily="2" charset="0"/>
              </a:rPr>
              <a:t>Specifiek voor politie</a:t>
            </a:r>
          </a:p>
          <a:p>
            <a:pPr algn="l" fontAlgn="base"/>
            <a:r>
              <a:rPr lang="nl-BE" b="0" i="0" dirty="0">
                <a:solidFill>
                  <a:srgbClr val="0A0A0A"/>
                </a:solidFill>
                <a:effectLst/>
                <a:latin typeface="Work Sans" panose="020B0604020202020204" pitchFamily="2" charset="0"/>
              </a:rPr>
              <a:t>●   Deelname cognitieve testen politie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Deelname functioneel parcours politie</a:t>
            </a:r>
          </a:p>
          <a:p>
            <a:pPr algn="l" fontAlgn="base"/>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pPr defTabSz="924458"/>
            <a:fld id="{B32F57C1-CE4F-6642-AF1E-D3602E68FDC5}" type="slidenum">
              <a:rPr lang="nl-BE">
                <a:solidFill>
                  <a:prstClr val="black"/>
                </a:solidFill>
                <a:latin typeface="Calibri" panose="020F0502020204030204"/>
              </a:rPr>
              <a:pPr defTabSz="924458"/>
              <a:t>19</a:t>
            </a:fld>
            <a:endParaRPr lang="nl-BE">
              <a:solidFill>
                <a:prstClr val="black"/>
              </a:solidFill>
              <a:latin typeface="Calibri" panose="020F0502020204030204"/>
            </a:endParaRPr>
          </a:p>
        </p:txBody>
      </p:sp>
    </p:spTree>
    <p:extLst>
      <p:ext uri="{BB962C8B-B14F-4D97-AF65-F5344CB8AC3E}">
        <p14:creationId xmlns:p14="http://schemas.microsoft.com/office/powerpoint/2010/main" val="2955586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BE" b="0" i="1" dirty="0">
                <a:solidFill>
                  <a:srgbClr val="333333"/>
                </a:solidFill>
                <a:effectLst/>
                <a:latin typeface="inherit"/>
              </a:rPr>
              <a:t> </a:t>
            </a:r>
            <a:r>
              <a:rPr lang="nl-BE" b="0" i="0" dirty="0">
                <a:solidFill>
                  <a:srgbClr val="0A0A0A"/>
                </a:solidFill>
                <a:effectLst/>
                <a:latin typeface="Work Sans" panose="020B0604020202020204" pitchFamily="2" charset="0"/>
              </a:rPr>
              <a:t>●   Certificaat opleiding secundair na secundair (se-n-se)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Algemeen bekwaamheidsattest bewakingsagent</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
            </a:r>
            <a:r>
              <a:rPr lang="nl-BE" b="1" i="0" dirty="0">
                <a:solidFill>
                  <a:srgbClr val="0A0A0A"/>
                </a:solidFill>
                <a:effectLst/>
                <a:latin typeface="Work Sans" panose="020B0604020202020204" pitchFamily="2" charset="0"/>
              </a:rPr>
              <a:t>Attest van voetbalsteward</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
            </a:r>
            <a:r>
              <a:rPr lang="nl-BE" b="1" i="0" dirty="0">
                <a:solidFill>
                  <a:srgbClr val="0A0A0A"/>
                </a:solidFill>
                <a:effectLst/>
                <a:latin typeface="Work Sans" panose="020B0604020202020204" pitchFamily="2" charset="0"/>
              </a:rPr>
              <a:t>Attest bedrijfshulpverlener </a:t>
            </a:r>
            <a:r>
              <a:rPr lang="nl-BE" b="0" i="0" dirty="0">
                <a:solidFill>
                  <a:srgbClr val="0A0A0A"/>
                </a:solidFill>
                <a:effectLst/>
                <a:latin typeface="Work Sans" panose="020B0604020202020204" pitchFamily="2" charset="0"/>
              </a:rPr>
              <a:t>(EHBO)  </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
            </a:r>
            <a:r>
              <a:rPr lang="nl-BE" b="1" i="0" dirty="0">
                <a:solidFill>
                  <a:srgbClr val="0A0A0A"/>
                </a:solidFill>
                <a:effectLst/>
                <a:latin typeface="Work Sans" panose="020B0604020202020204" pitchFamily="2" charset="0"/>
              </a:rPr>
              <a:t>Attest preventieadviseur </a:t>
            </a:r>
            <a:r>
              <a:rPr lang="nl-BE" b="0" i="0" dirty="0">
                <a:solidFill>
                  <a:srgbClr val="0A0A0A"/>
                </a:solidFill>
                <a:effectLst/>
                <a:latin typeface="Work Sans" panose="020B0604020202020204" pitchFamily="2" charset="0"/>
              </a:rPr>
              <a:t>(EHBO)</a:t>
            </a:r>
          </a:p>
          <a:p>
            <a:pPr algn="l" fontAlgn="base"/>
            <a:r>
              <a:rPr lang="nl-BE" b="1" i="0" dirty="0">
                <a:solidFill>
                  <a:srgbClr val="0A0A0A"/>
                </a:solidFill>
                <a:effectLst/>
                <a:latin typeface="Work Sans" panose="020B0604020202020204" pitchFamily="2" charset="0"/>
              </a:rPr>
              <a:t>Specifiek voor brandweer</a:t>
            </a:r>
          </a:p>
          <a:p>
            <a:pPr algn="l" fontAlgn="base"/>
            <a:r>
              <a:rPr lang="nl-BE" b="0" i="0" dirty="0">
                <a:solidFill>
                  <a:srgbClr val="0A0A0A"/>
                </a:solidFill>
                <a:effectLst/>
                <a:latin typeface="Work Sans" panose="020B0604020202020204" pitchFamily="2" charset="0"/>
              </a:rPr>
              <a:t>●   Attest levensreddende handelingen</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Attest ploeglid 1e interventie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Werken op hoogte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Kleine blusmiddelen</a:t>
            </a:r>
          </a:p>
          <a:p>
            <a:pPr algn="l" fontAlgn="base"/>
            <a:r>
              <a:rPr lang="nl-BE" b="1" i="0" dirty="0">
                <a:solidFill>
                  <a:srgbClr val="0A0A0A"/>
                </a:solidFill>
                <a:effectLst/>
                <a:latin typeface="Work Sans" panose="020B0604020202020204" pitchFamily="2" charset="0"/>
              </a:rPr>
              <a:t>Specifiek voor politie</a:t>
            </a:r>
          </a:p>
          <a:p>
            <a:pPr algn="l" fontAlgn="base"/>
            <a:r>
              <a:rPr lang="nl-BE" b="0" i="0" dirty="0">
                <a:solidFill>
                  <a:srgbClr val="0A0A0A"/>
                </a:solidFill>
                <a:effectLst/>
                <a:latin typeface="Work Sans" panose="020B0604020202020204" pitchFamily="2" charset="0"/>
              </a:rPr>
              <a:t>●   Deelname cognitieve testen politie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Deelname functioneel parcours politie</a:t>
            </a:r>
          </a:p>
          <a:p>
            <a:pPr algn="l" fontAlgn="base"/>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pPr defTabSz="924458"/>
            <a:fld id="{B32F57C1-CE4F-6642-AF1E-D3602E68FDC5}" type="slidenum">
              <a:rPr lang="nl-BE">
                <a:solidFill>
                  <a:prstClr val="black"/>
                </a:solidFill>
                <a:latin typeface="Calibri" panose="020F0502020204030204"/>
              </a:rPr>
              <a:pPr defTabSz="924458"/>
              <a:t>20</a:t>
            </a:fld>
            <a:endParaRPr lang="nl-BE">
              <a:solidFill>
                <a:prstClr val="black"/>
              </a:solidFill>
              <a:latin typeface="Calibri" panose="020F0502020204030204"/>
            </a:endParaRPr>
          </a:p>
        </p:txBody>
      </p:sp>
    </p:spTree>
    <p:extLst>
      <p:ext uri="{BB962C8B-B14F-4D97-AF65-F5344CB8AC3E}">
        <p14:creationId xmlns:p14="http://schemas.microsoft.com/office/powerpoint/2010/main" val="2136577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27</a:t>
            </a:fld>
            <a:endParaRPr lang="nl-BE"/>
          </a:p>
        </p:txBody>
      </p:sp>
    </p:spTree>
    <p:extLst>
      <p:ext uri="{BB962C8B-B14F-4D97-AF65-F5344CB8AC3E}">
        <p14:creationId xmlns:p14="http://schemas.microsoft.com/office/powerpoint/2010/main" val="1215079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333333"/>
                </a:solidFill>
                <a:effectLst/>
                <a:latin typeface="Verdana" panose="020B0604030504040204" pitchFamily="34" charset="0"/>
              </a:rPr>
              <a:t> </a:t>
            </a:r>
            <a:r>
              <a:rPr lang="nl-NL" b="1" i="0" u="sng" dirty="0">
                <a:solidFill>
                  <a:srgbClr val="474E43"/>
                </a:solidFill>
                <a:effectLst/>
                <a:latin typeface="inherit"/>
              </a:rPr>
              <a:t>Module 1: Initiatie in de verpleegkunde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Dit is de startmodule.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Hier komen vakken als anatomie, visie op verpleegkunde, ethiek aan bod.</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Eenvoudige verpleegkundige zorgen worden aangeleerd zoals </a:t>
            </a:r>
            <a:r>
              <a:rPr lang="nl-NL" b="0" i="0" dirty="0" err="1">
                <a:solidFill>
                  <a:srgbClr val="333333"/>
                </a:solidFill>
                <a:effectLst/>
                <a:latin typeface="Verdana" panose="020B0604030504040204" pitchFamily="34" charset="0"/>
              </a:rPr>
              <a:t>bedopmakingen</a:t>
            </a:r>
            <a:r>
              <a:rPr lang="nl-NL" b="0" i="0" dirty="0">
                <a:solidFill>
                  <a:srgbClr val="333333"/>
                </a:solidFill>
                <a:effectLst/>
                <a:latin typeface="Verdana" panose="020B0604030504040204" pitchFamily="34" charset="0"/>
              </a:rPr>
              <a:t>, hygiëne, opname parameters, toedienen van lavementen, de eerste stappen in relationele vaardigheden. </a:t>
            </a:r>
            <a:br>
              <a:rPr lang="nl-NL" b="0" i="0" dirty="0">
                <a:solidFill>
                  <a:srgbClr val="333333"/>
                </a:solidFill>
                <a:effectLst/>
                <a:latin typeface="Verdana" panose="020B0604030504040204" pitchFamily="34" charset="0"/>
              </a:rPr>
            </a:br>
            <a:br>
              <a:rPr lang="nl-NL" b="0" i="0" dirty="0">
                <a:solidFill>
                  <a:srgbClr val="333333"/>
                </a:solidFill>
                <a:effectLst/>
                <a:latin typeface="Verdana" panose="020B0604030504040204" pitchFamily="34" charset="0"/>
              </a:rPr>
            </a:br>
            <a:r>
              <a:rPr lang="nl-NL" b="1" i="0" u="sng" dirty="0">
                <a:solidFill>
                  <a:srgbClr val="474E43"/>
                </a:solidFill>
                <a:effectLst/>
                <a:latin typeface="inherit"/>
              </a:rPr>
              <a:t>Module 2 : Verpleegkundige basiszorg</a:t>
            </a:r>
            <a:br>
              <a:rPr lang="nl-NL" b="1" i="0" u="sng" dirty="0">
                <a:solidFill>
                  <a:srgbClr val="474E43"/>
                </a:solidFill>
                <a:effectLst/>
                <a:latin typeface="inherit"/>
              </a:rPr>
            </a:br>
            <a:r>
              <a:rPr lang="nl-NL" b="0" i="0" dirty="0">
                <a:solidFill>
                  <a:srgbClr val="333333"/>
                </a:solidFill>
                <a:effectLst/>
                <a:latin typeface="Verdana" panose="020B0604030504040204" pitchFamily="34" charset="0"/>
              </a:rPr>
              <a:t>Hier wordt de theorie verder aangeboden en als verpleegtechnieken worden inspuitingen en eenvoudige verbandzorg aangeleerd.</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Na deze twee modules kan je je laten registreren als zorgkundige.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Hierna volg je de oriëntatie algemene gezondheidszorg en de oriëntatie ouderen- en geestelijke gezondheidszorg. </a:t>
            </a:r>
            <a:br>
              <a:rPr lang="nl-NL" b="0" i="0" dirty="0">
                <a:solidFill>
                  <a:srgbClr val="333333"/>
                </a:solidFill>
                <a:effectLst/>
                <a:latin typeface="Verdana" panose="020B0604030504040204" pitchFamily="34" charset="0"/>
              </a:rPr>
            </a:br>
            <a:br>
              <a:rPr lang="nl-NL" b="0" i="0" dirty="0">
                <a:solidFill>
                  <a:srgbClr val="333333"/>
                </a:solidFill>
                <a:effectLst/>
                <a:latin typeface="Verdana" panose="020B0604030504040204" pitchFamily="34" charset="0"/>
              </a:rPr>
            </a:br>
            <a:r>
              <a:rPr lang="nl-NL" b="1" i="0" u="sng" dirty="0">
                <a:solidFill>
                  <a:srgbClr val="474E43"/>
                </a:solidFill>
                <a:effectLst/>
                <a:latin typeface="inherit"/>
              </a:rPr>
              <a:t>Module 3: Oriëntatie algemene gezondheidszorg</a:t>
            </a:r>
            <a:br>
              <a:rPr lang="nl-NL" b="1" i="0" u="sng" dirty="0">
                <a:solidFill>
                  <a:srgbClr val="474E43"/>
                </a:solidFill>
                <a:effectLst/>
                <a:latin typeface="inherit"/>
              </a:rPr>
            </a:br>
            <a:r>
              <a:rPr lang="nl-NL" b="0" i="0" dirty="0">
                <a:solidFill>
                  <a:srgbClr val="333333"/>
                </a:solidFill>
                <a:effectLst/>
                <a:latin typeface="Verdana" panose="020B0604030504040204" pitchFamily="34" charset="0"/>
              </a:rPr>
              <a:t>Tijdens deze module leer en oefen  je alle (basis)vaardigheden die je als toekomstig verpleegkundige onder de knie dient te krijgen, en </a:t>
            </a:r>
            <a:r>
              <a:rPr lang="nl-NL" b="0" i="0" dirty="0" err="1">
                <a:solidFill>
                  <a:srgbClr val="333333"/>
                </a:solidFill>
                <a:effectLst/>
                <a:latin typeface="Verdana" panose="020B0604030504040204" pitchFamily="34" charset="0"/>
              </a:rPr>
              <a:t>voornamlijk</a:t>
            </a:r>
            <a:r>
              <a:rPr lang="nl-NL" b="0" i="0" dirty="0">
                <a:solidFill>
                  <a:srgbClr val="333333"/>
                </a:solidFill>
                <a:effectLst/>
                <a:latin typeface="Verdana" panose="020B0604030504040204" pitchFamily="34" charset="0"/>
              </a:rPr>
              <a:t> op </a:t>
            </a:r>
            <a:r>
              <a:rPr lang="nl-NL" b="0" i="0" dirty="0" err="1">
                <a:solidFill>
                  <a:srgbClr val="333333"/>
                </a:solidFill>
                <a:effectLst/>
                <a:latin typeface="Verdana" panose="020B0604030504040204" pitchFamily="34" charset="0"/>
              </a:rPr>
              <a:t>verpleegtechtnisch</a:t>
            </a:r>
            <a:r>
              <a:rPr lang="nl-NL" b="0" i="0" dirty="0">
                <a:solidFill>
                  <a:srgbClr val="333333"/>
                </a:solidFill>
                <a:effectLst/>
                <a:latin typeface="Verdana" panose="020B0604030504040204" pitchFamily="34" charset="0"/>
              </a:rPr>
              <a:t> vlak. </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Uiteraard gebeurt dit steeds met de nodige aandacht voor je communicatieve vaardigheden. </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loopt stage in een Algemeen Ziekenhuis, bij voorkeur op een chirurgische en een inwendige verpleegafdeling.</a:t>
            </a:r>
            <a:br>
              <a:rPr lang="nl-NL" b="1" i="0" dirty="0">
                <a:solidFill>
                  <a:srgbClr val="474E43"/>
                </a:solidFill>
                <a:effectLst/>
                <a:latin typeface="inherit"/>
              </a:rPr>
            </a:br>
            <a:br>
              <a:rPr lang="nl-NL" b="1" i="0" dirty="0">
                <a:solidFill>
                  <a:srgbClr val="474E43"/>
                </a:solidFill>
                <a:effectLst/>
                <a:latin typeface="inherit"/>
              </a:rPr>
            </a:br>
            <a:r>
              <a:rPr lang="nl-NL" b="1" i="0" u="sng" dirty="0">
                <a:solidFill>
                  <a:srgbClr val="474E43"/>
                </a:solidFill>
                <a:effectLst/>
                <a:latin typeface="inherit"/>
              </a:rPr>
              <a:t>Module 4: Oriëntatie ouderenzorg en geestelijke gezondheidszorg</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In deze module staan twee specifieke groepen van zorgvragers centraal, nl: de oudere zorgvrager en de zorgvrager in de geestelijke gezondheidszorg. </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leert tijdens deze module omgaan met verpleegproblematiek die zeer eigen is aan het verplegen van ouderen, en je leert een zorgvrager begeleiding die het psychisch moeilijk heeft.  </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Tijdens deze module loop je stage op een afdeling Acute Geriatrie van een Algemeen Ziekenhuis én je neemt een kijkje achter de schermen van een psychiatrische verpleegafdeling.</a:t>
            </a:r>
            <a:br>
              <a:rPr lang="nl-NL" b="0" i="0" dirty="0">
                <a:solidFill>
                  <a:srgbClr val="333333"/>
                </a:solidFill>
                <a:effectLst/>
                <a:latin typeface="Verdana" panose="020B0604030504040204" pitchFamily="34" charset="0"/>
              </a:rPr>
            </a:br>
            <a:br>
              <a:rPr lang="nl-NL" b="0" i="0" dirty="0">
                <a:solidFill>
                  <a:srgbClr val="333333"/>
                </a:solidFill>
                <a:effectLst/>
                <a:latin typeface="Verdana" panose="020B0604030504040204" pitchFamily="34" charset="0"/>
              </a:rPr>
            </a:br>
            <a:r>
              <a:rPr lang="nl-NL" b="1" i="0" u="sng" dirty="0">
                <a:solidFill>
                  <a:srgbClr val="474E43"/>
                </a:solidFill>
                <a:effectLst/>
                <a:latin typeface="inherit"/>
              </a:rPr>
              <a:t>Module 5: Toegepaste verpleegkunde</a:t>
            </a:r>
            <a:br>
              <a:rPr lang="nl-NL" b="1" i="0" u="sng" dirty="0">
                <a:solidFill>
                  <a:srgbClr val="474E43"/>
                </a:solidFill>
                <a:effectLst/>
                <a:latin typeface="inherit"/>
              </a:rPr>
            </a:br>
            <a:r>
              <a:rPr lang="nl-NL" b="0" i="0" dirty="0">
                <a:solidFill>
                  <a:srgbClr val="333333"/>
                </a:solidFill>
                <a:effectLst/>
                <a:latin typeface="Verdana" panose="020B0604030504040204" pitchFamily="34" charset="0"/>
              </a:rPr>
              <a:t>Afhankelijk van je interesse en je ervaringen tijdens de vorige modules, kan je in de laatste module kiezen uit drie veldoriëntaties, die de klemtoon van je opleiding sterk zullen bepalen. </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Welke keuze je ook maakt, het toepassen van je kennis en vaardigheden, het  coördineren en organiseren van verpleegkundige zorg staan in deze module centraal.  </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Ook het uitgereikte diploma blijft - ongeacht je keuze - identiek.  Je kan kiezen tussen volgende veldoriëntaties:</a:t>
            </a:r>
          </a:p>
          <a:p>
            <a:pPr algn="l" fontAlgn="base">
              <a:buFont typeface="Arial" panose="020B0604020202020204" pitchFamily="34" charset="0"/>
              <a:buChar char="•"/>
            </a:pPr>
            <a:br>
              <a:rPr lang="nl-NL" dirty="0"/>
            </a:b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Geestelijke Gezondheidzorg</a:t>
            </a:r>
          </a:p>
          <a:p>
            <a:pPr algn="l" fontAlgn="base">
              <a:buFont typeface="Arial" panose="020B0604020202020204" pitchFamily="34" charset="0"/>
              <a:buChar char="•"/>
            </a:pP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Omgaan met een beperking </a:t>
            </a:r>
          </a:p>
          <a:p>
            <a:pPr algn="l" fontAlgn="base">
              <a:buFont typeface="Arial" panose="020B0604020202020204" pitchFamily="34" charset="0"/>
              <a:buChar char="•"/>
            </a:pP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Ouderen- en Thuiszorg </a:t>
            </a:r>
          </a:p>
          <a:p>
            <a:pPr algn="l" fontAlgn="base">
              <a:buFont typeface="Arial" panose="020B0604020202020204" pitchFamily="34" charset="0"/>
              <a:buChar char="•"/>
            </a:pP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Ziekenhuisverpleegkunde </a:t>
            </a:r>
          </a:p>
          <a:p>
            <a:pPr algn="l" fontAlgn="base"/>
            <a:br>
              <a:rPr lang="nl-NL" b="0" i="0" dirty="0">
                <a:solidFill>
                  <a:srgbClr val="333333"/>
                </a:solidFill>
                <a:effectLst/>
                <a:latin typeface="Verdana" panose="020B0604030504040204" pitchFamily="34" charset="0"/>
              </a:rPr>
            </a:br>
            <a:endParaRPr lang="nl-NL" b="0" i="0" dirty="0">
              <a:solidFill>
                <a:srgbClr val="333333"/>
              </a:solidFill>
              <a:effectLst/>
              <a:latin typeface="Verdana" panose="020B0604030504040204" pitchFamily="34" charset="0"/>
            </a:endParaRPr>
          </a:p>
          <a:p>
            <a:br>
              <a:rPr lang="nl-NL" dirty="0"/>
            </a:br>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28</a:t>
            </a:fld>
            <a:endParaRPr lang="nl-BE"/>
          </a:p>
        </p:txBody>
      </p:sp>
    </p:spTree>
    <p:extLst>
      <p:ext uri="{BB962C8B-B14F-4D97-AF65-F5344CB8AC3E}">
        <p14:creationId xmlns:p14="http://schemas.microsoft.com/office/powerpoint/2010/main" val="3743215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507" y="4718653"/>
            <a:ext cx="5511800" cy="4508421"/>
          </a:xfrm>
        </p:spPr>
        <p:txBody>
          <a:bodyPr>
            <a:normAutofit/>
          </a:bodyPr>
          <a:lstStyle/>
          <a:p>
            <a:endParaRPr lang="nl-BE" sz="1000" dirty="0">
              <a:latin typeface="Verdana" pitchFamily="34" charset="0"/>
            </a:endParaRPr>
          </a:p>
        </p:txBody>
      </p:sp>
      <p:sp>
        <p:nvSpPr>
          <p:cNvPr id="4" name="Slide Number Placeholder 3"/>
          <p:cNvSpPr>
            <a:spLocks noGrp="1"/>
          </p:cNvSpPr>
          <p:nvPr>
            <p:ph type="sldNum" sz="quarter" idx="10"/>
          </p:nvPr>
        </p:nvSpPr>
        <p:spPr/>
        <p:txBody>
          <a:bodyPr/>
          <a:lstStyle/>
          <a:p>
            <a:pPr defTabSz="462229">
              <a:defRPr/>
            </a:pPr>
            <a:fld id="{7AC7872E-EBF2-4F75-8C31-04CEEFBEC1F9}" type="slidenum">
              <a:rPr lang="nl-NL">
                <a:solidFill>
                  <a:prstClr val="black"/>
                </a:solidFill>
                <a:latin typeface="Calibri"/>
              </a:rPr>
              <a:pPr defTabSz="462229">
                <a:defRPr/>
              </a:pPr>
              <a:t>31</a:t>
            </a:fld>
            <a:endParaRPr lang="nl-NL">
              <a:solidFill>
                <a:prstClr val="black"/>
              </a:solidFill>
              <a:latin typeface="Calibri"/>
            </a:endParaRPr>
          </a:p>
        </p:txBody>
      </p:sp>
    </p:spTree>
    <p:extLst>
      <p:ext uri="{BB962C8B-B14F-4D97-AF65-F5344CB8AC3E}">
        <p14:creationId xmlns:p14="http://schemas.microsoft.com/office/powerpoint/2010/main" val="82232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hoger onderwijs bestaat uit drie types van onderwijs.</a:t>
            </a:r>
          </a:p>
          <a:p>
            <a:r>
              <a:rPr lang="nl-NL"/>
              <a:t>Er is een verschil in moeilijkheid en de duur van de studie.</a:t>
            </a:r>
          </a:p>
          <a:p>
            <a:r>
              <a:rPr lang="nl-NL" b="1"/>
              <a:t>Graduaatsopleidingen</a:t>
            </a:r>
            <a:r>
              <a:rPr lang="nl-NL"/>
              <a:t> leggen vooral de nadruk op de praktijk, het werkplekleren en duurt gemiddeld 2 jaar</a:t>
            </a:r>
          </a:p>
          <a:p>
            <a:r>
              <a:rPr lang="nl-NL"/>
              <a:t>Een </a:t>
            </a:r>
            <a:r>
              <a:rPr lang="nl-NL" b="1"/>
              <a:t>professionele bachelor </a:t>
            </a:r>
            <a:r>
              <a:rPr lang="nl-NL"/>
              <a:t>bereidt je voor op een job. Je leert via theorie en praktijk. Hier leer je meer dan 1 beroep, je maakt kennis met een ruimer werkveld. Zo kan je later kiezen tussen verschillende beroepen. Duurt 180 studiepunten (3 jaar studie), behalve verpleegkunde (240SP of 4 jaar).</a:t>
            </a:r>
          </a:p>
          <a:p>
            <a:r>
              <a:rPr lang="nl-NL" b="1"/>
              <a:t>Academische bachelor</a:t>
            </a:r>
            <a:r>
              <a:rPr lang="nl-NL"/>
              <a:t>: Hier ligt de nadruk vooral op wetenschappelijk onderzoek en theoretische kennis. De academische bachelor bereidt je voor op een master. </a:t>
            </a: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F57C1-CE4F-6642-AF1E-D3602E68FDC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94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Even de structuur van het hoger onderwijs herhalen en de verschillende mogelijkheden situeren.</a:t>
            </a:r>
          </a:p>
          <a:p>
            <a:r>
              <a:rPr lang="nl-BE" dirty="0"/>
              <a:t>In dit schema wordt de </a:t>
            </a:r>
            <a:r>
              <a:rPr lang="nl-BE" dirty="0" err="1"/>
              <a:t>bama-structuur</a:t>
            </a:r>
            <a:r>
              <a:rPr lang="nl-BE" baseline="0" dirty="0"/>
              <a:t> weergegeven. Zoals eerder vermeld, zie je hier de verticale dimensie: bachelor, master en de horizontale dimensie: de professionele en academische bachelor die naast elkaar bestaan. </a:t>
            </a:r>
          </a:p>
          <a:p>
            <a:endParaRPr lang="nl-BE" baseline="0" dirty="0"/>
          </a:p>
          <a:p>
            <a:r>
              <a:rPr lang="nl-BE" baseline="0" dirty="0"/>
              <a:t>Naast deze basisstructuur zijn er nog een aantal andere doorstromingsmogelijkheden:</a:t>
            </a:r>
          </a:p>
          <a:p>
            <a:pPr marL="173336" indent="-173336">
              <a:buFont typeface="Arial" panose="020B0604020202020204" pitchFamily="34" charset="0"/>
              <a:buChar char="•"/>
            </a:pPr>
            <a:r>
              <a:rPr lang="nl-NL" b="1" dirty="0"/>
              <a:t>Graduaat</a:t>
            </a:r>
          </a:p>
          <a:p>
            <a:r>
              <a:rPr lang="nl-NL" dirty="0"/>
              <a:t>Deze opleidingen zijn kort, krachtig en praktijkgericht. Ze bereiden je voor op een concreet beroep, zoals programmeur, sociaal werker, winkelmanager of vele andere. Minstens 1/3 van de opleiding bestaat uit praktijk: leren door het te doen.</a:t>
            </a:r>
          </a:p>
          <a:p>
            <a:r>
              <a:rPr lang="nl-NL" dirty="0"/>
              <a:t>90 tot 120 studiepunten (1,5 tot 2 jaar voltijdse studie – verpleegkunde 3 jaar)</a:t>
            </a:r>
          </a:p>
          <a:p>
            <a:r>
              <a:rPr lang="nl-NL" dirty="0"/>
              <a:t>Toelatingsvoorwaarden:</a:t>
            </a:r>
          </a:p>
          <a:p>
            <a:pPr marL="173336" indent="-173336">
              <a:buFontTx/>
              <a:buChar char="-"/>
            </a:pPr>
            <a:r>
              <a:rPr lang="nl-NL" dirty="0"/>
              <a:t>Je kan inschrijven als je hebt voldaan aan de leerplicht én je minstens beschikt over 1 van volgende studiebewijzen: </a:t>
            </a:r>
          </a:p>
          <a:p>
            <a:r>
              <a:rPr lang="nl-NL" dirty="0"/>
              <a:t>	• een diploma secundair onderwijs </a:t>
            </a:r>
          </a:p>
          <a:p>
            <a:r>
              <a:rPr lang="nl-NL" dirty="0"/>
              <a:t>	• een studiegetuigschrift van het tweede leerjaar van de derde graad van het secundair onderwijs, dat minstens 3 jaar voor de inschrijving in de graduaatsopleiding behaald is</a:t>
            </a:r>
          </a:p>
          <a:p>
            <a:r>
              <a:rPr lang="nl-NL" dirty="0"/>
              <a:t>	• een certificaat van een opleiding van secundair volwassenenonderwijs (of secundair onderwijs voor sociale promotie) van minimaal 900 lestijden</a:t>
            </a:r>
          </a:p>
          <a:p>
            <a:r>
              <a:rPr lang="nl-NL" dirty="0"/>
              <a:t>	• een buitenlands studiebewijs dat als gelijkwaardig erkend is aan de Belgische diplomavoorwaarde. Hiernaast moeten buitenlandse studenten ook voldoen aan de Nederlandse taalvoorwaarde voor een graduaatsopleiding.</a:t>
            </a:r>
          </a:p>
          <a:p>
            <a:r>
              <a:rPr lang="nl-NL" dirty="0"/>
              <a:t>Details en aanvraagprocedures voor erkenning van andere diploma’s kan je opvragen bij de onderwijsinstellingen.</a:t>
            </a:r>
            <a:endParaRPr lang="nl-BE" baseline="0" dirty="0"/>
          </a:p>
          <a:p>
            <a:pPr marL="173336" indent="-173336">
              <a:buFont typeface="Arial" panose="020B0604020202020204" pitchFamily="34" charset="0"/>
              <a:buChar char="•"/>
            </a:pPr>
            <a:endParaRPr lang="nl-BE" b="1" baseline="0" dirty="0"/>
          </a:p>
          <a:p>
            <a:pPr marL="173336" indent="-173336">
              <a:buFont typeface="Arial" panose="020B0604020202020204" pitchFamily="34" charset="0"/>
              <a:buChar char="•"/>
            </a:pPr>
            <a:r>
              <a:rPr lang="nl-BE" b="1" baseline="0" dirty="0" err="1"/>
              <a:t>BanaBa</a:t>
            </a:r>
            <a:r>
              <a:rPr lang="nl-BE" baseline="0" dirty="0"/>
              <a:t> (bachelor na bachelor): voor studenten die na hun professionele bachelor (of master) ervoor kiezen om nog een andere bachelor op te starten. </a:t>
            </a:r>
            <a:r>
              <a:rPr lang="nl-BE" dirty="0"/>
              <a:t>Het is in feite een voortgezette, gespecialiseerde (verbredende of verdiepende) opleiding. </a:t>
            </a:r>
            <a:r>
              <a:rPr lang="nl-BE" baseline="0" dirty="0"/>
              <a:t>Je verkrijgt dan in 1 jaar tijd een extra diploma. Deze </a:t>
            </a:r>
            <a:r>
              <a:rPr lang="nl-BE" baseline="0" dirty="0" err="1"/>
              <a:t>BanaBa</a:t>
            </a:r>
            <a:r>
              <a:rPr lang="nl-BE" baseline="0" dirty="0"/>
              <a:t> moet wel in hetzelfde studiegebied liggen als de prof </a:t>
            </a:r>
            <a:r>
              <a:rPr lang="nl-BE" baseline="0" dirty="0" err="1"/>
              <a:t>bach</a:t>
            </a:r>
            <a:r>
              <a:rPr lang="nl-BE" baseline="0" dirty="0"/>
              <a:t>, op onderwijskiezer vind je de </a:t>
            </a:r>
            <a:r>
              <a:rPr lang="nl-BE" baseline="0" dirty="0" err="1"/>
              <a:t>banaba’s</a:t>
            </a:r>
            <a:r>
              <a:rPr lang="nl-BE" baseline="0" dirty="0"/>
              <a:t> terug die mogelijk zijn. Dit extra jaar is wel een rijkelijk gevuld jaar, dat niet altijd even goed afgestemd is, toch is het een snelle manier om een extra </a:t>
            </a:r>
            <a:r>
              <a:rPr lang="nl-BE" baseline="0" dirty="0" err="1"/>
              <a:t>bachelordiploma</a:t>
            </a:r>
            <a:r>
              <a:rPr lang="nl-BE" baseline="0" dirty="0"/>
              <a:t> te behalen. 60SP.</a:t>
            </a:r>
          </a:p>
          <a:p>
            <a:pPr marL="173336" indent="-173336">
              <a:buFont typeface="Arial" panose="020B0604020202020204" pitchFamily="34" charset="0"/>
              <a:buChar char="•"/>
            </a:pPr>
            <a:endParaRPr lang="nl-BE" b="1" baseline="0" dirty="0"/>
          </a:p>
          <a:p>
            <a:pPr marL="173336" indent="-173336">
              <a:buFont typeface="Arial" panose="020B0604020202020204" pitchFamily="34" charset="0"/>
              <a:buChar char="•"/>
            </a:pPr>
            <a:r>
              <a:rPr lang="nl-BE" b="1" baseline="0" dirty="0" err="1"/>
              <a:t>ManaMa</a:t>
            </a:r>
            <a:r>
              <a:rPr lang="nl-BE" baseline="0" dirty="0"/>
              <a:t> (master na master): een </a:t>
            </a:r>
            <a:r>
              <a:rPr lang="nl-BE" dirty="0"/>
              <a:t>specialisatie-opleiding (verbredend of verdiepend) voor mensen die al een masterdiploma hebben. Het aanbod volgt specifiek op de gevolgde master, aanbod te bekijken op onderwijskiezer. Min. 60SP</a:t>
            </a:r>
          </a:p>
          <a:p>
            <a:pPr marL="173336" indent="-173336">
              <a:buFont typeface="Arial" panose="020B0604020202020204" pitchFamily="34" charset="0"/>
              <a:buChar char="•"/>
            </a:pPr>
            <a:endParaRPr lang="nl-BE" b="1" dirty="0"/>
          </a:p>
          <a:p>
            <a:pPr marL="173336" indent="-173336">
              <a:buFont typeface="Arial" panose="020B0604020202020204" pitchFamily="34" charset="0"/>
              <a:buChar char="•"/>
            </a:pPr>
            <a:r>
              <a:rPr lang="nl-BE" b="1" dirty="0"/>
              <a:t>Voorbereidingsprogramma</a:t>
            </a:r>
            <a:r>
              <a:rPr lang="nl-BE" dirty="0"/>
              <a:t>: Dit programma kan worden opgelegd aan studenten met een academisch bachelor- of masterdiploma die wensen verder te studeren in een master waarin ze </a:t>
            </a:r>
            <a:r>
              <a:rPr lang="nl-BE" i="1" dirty="0"/>
              <a:t>niet rechtstreeks</a:t>
            </a:r>
            <a:r>
              <a:rPr lang="nl-BE" dirty="0"/>
              <a:t> toegelaten worden. Het zorgt ervoor dat je als het ware 'bijgeschoold' wordt zodat je met dezelfde voorkennis aan de Master begint als de studenten uit de academische bachelors die rechtstreeks aan de masteropleiding kunnen beginnen. Het programma wordt op maat bepaald en hangt af van het inhoudelijk verschil tussen de reeds gevolgde opleiding en de opleiding die je wenst te volgen. Minstens 60SP. Daarnaast bestaan er ook voorbereidingsprogramma’s voor bepaalde </a:t>
            </a:r>
            <a:r>
              <a:rPr lang="nl-BE" dirty="0" err="1"/>
              <a:t>BanaBa’s</a:t>
            </a:r>
            <a:r>
              <a:rPr lang="nl-BE" dirty="0"/>
              <a:t> indien je niet de juiste vooropleiding had.</a:t>
            </a:r>
          </a:p>
          <a:p>
            <a:pPr marL="173336" indent="-173336">
              <a:buFont typeface="Arial" panose="020B0604020202020204" pitchFamily="34" charset="0"/>
              <a:buChar char="•"/>
            </a:pPr>
            <a:endParaRPr lang="nl-BE" b="1" dirty="0"/>
          </a:p>
          <a:p>
            <a:pPr marL="173336" indent="-173336">
              <a:buFont typeface="Arial" panose="020B0604020202020204" pitchFamily="34" charset="0"/>
              <a:buChar char="•"/>
            </a:pPr>
            <a:r>
              <a:rPr lang="nl-BE" b="1" dirty="0"/>
              <a:t>Schakelprogramma</a:t>
            </a:r>
            <a:r>
              <a:rPr lang="nl-BE" dirty="0"/>
              <a:t>: Na een professionele bachelor kan je via een schakelprogramma de overstap maken naar een master die in hetzelfde studiegebied ligt. Voor zowat alle prof </a:t>
            </a:r>
            <a:r>
              <a:rPr lang="nl-BE" dirty="0" err="1"/>
              <a:t>bach</a:t>
            </a:r>
            <a:r>
              <a:rPr lang="nl-BE" dirty="0"/>
              <a:t> zijn er intussen aansluitende masteropleidingen voorzien. De omvang hangt af van de vooropleiding die de student reeds volgde en de specifieke master waar hij/zij naartoe wil. Bedoeling is academische vaardigheden en wetenschappelijk-disciplinaire basiskennis bijbrengen. Het levert geen academische graad of diploma op, 45-90 SP.</a:t>
            </a:r>
            <a:endParaRPr lang="nl-BE" baseline="0" dirty="0"/>
          </a:p>
          <a:p>
            <a:endParaRPr lang="nl-BE" baseline="0" dirty="0"/>
          </a:p>
          <a:p>
            <a:r>
              <a:rPr lang="nl-BE" dirty="0"/>
              <a:t>Als je overweegt</a:t>
            </a:r>
            <a:r>
              <a:rPr lang="nl-BE" baseline="0" dirty="0"/>
              <a:t> om een van deze programma’s te volgen in de toekomst, kan je dit best goed bevragen bij de studentenbegeleiding van je hogeschool/universiteit</a:t>
            </a:r>
            <a:endParaRPr lang="nl-BE" dirty="0"/>
          </a:p>
        </p:txBody>
      </p:sp>
      <p:sp>
        <p:nvSpPr>
          <p:cNvPr id="4" name="Tijdelijke aanduiding voor dianummer 3"/>
          <p:cNvSpPr>
            <a:spLocks noGrp="1"/>
          </p:cNvSpPr>
          <p:nvPr>
            <p:ph type="sldNum" sz="quarter" idx="5"/>
          </p:nvPr>
        </p:nvSpPr>
        <p:spPr/>
        <p:txBody>
          <a:bodyPr/>
          <a:lstStyle/>
          <a:p>
            <a:pPr defTabSz="924458">
              <a:defRPr/>
            </a:pPr>
            <a:fld id="{B32F57C1-CE4F-6642-AF1E-D3602E68FDC5}" type="slidenum">
              <a:rPr lang="nl-BE">
                <a:solidFill>
                  <a:prstClr val="black"/>
                </a:solidFill>
                <a:latin typeface="Calibri" panose="020F0502020204030204"/>
              </a:rPr>
              <a:pPr defTabSz="924458">
                <a:defRPr/>
              </a:pPr>
              <a:t>4</a:t>
            </a:fld>
            <a:endParaRPr lang="nl-BE">
              <a:solidFill>
                <a:prstClr val="black"/>
              </a:solidFill>
              <a:latin typeface="Calibri" panose="020F0502020204030204"/>
            </a:endParaRPr>
          </a:p>
        </p:txBody>
      </p:sp>
    </p:spTree>
    <p:extLst>
      <p:ext uri="{BB962C8B-B14F-4D97-AF65-F5344CB8AC3E}">
        <p14:creationId xmlns:p14="http://schemas.microsoft.com/office/powerpoint/2010/main" val="274937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Even de structuur van het hoger onderwijs herhalen en de verschillende mogelijkheden situeren.</a:t>
            </a:r>
          </a:p>
          <a:p>
            <a:r>
              <a:rPr lang="nl-BE" dirty="0"/>
              <a:t>In dit schema wordt de </a:t>
            </a:r>
            <a:r>
              <a:rPr lang="nl-BE" dirty="0" err="1"/>
              <a:t>bama-structuur</a:t>
            </a:r>
            <a:r>
              <a:rPr lang="nl-BE" baseline="0" dirty="0"/>
              <a:t> weergegeven. Zoals eerder vermeld, zie je hier de verticale dimensie: bachelor, master en de horizontale dimensie: de professionele en academische bachelor die naast elkaar bestaan. </a:t>
            </a:r>
          </a:p>
          <a:p>
            <a:endParaRPr lang="nl-BE" baseline="0" dirty="0"/>
          </a:p>
          <a:p>
            <a:r>
              <a:rPr lang="nl-BE" baseline="0" dirty="0"/>
              <a:t>Naast deze basisstructuur zijn er nog een aantal andere doorstromingsmogelijkheden:</a:t>
            </a:r>
          </a:p>
          <a:p>
            <a:pPr marL="173336" indent="-173336">
              <a:buFont typeface="Arial" panose="020B0604020202020204" pitchFamily="34" charset="0"/>
              <a:buChar char="•"/>
            </a:pPr>
            <a:r>
              <a:rPr lang="nl-NL" b="1" dirty="0"/>
              <a:t>Graduaat</a:t>
            </a:r>
          </a:p>
          <a:p>
            <a:r>
              <a:rPr lang="nl-NL" dirty="0"/>
              <a:t>Deze opleidingen zijn kort, krachtig en praktijkgericht. Ze bereiden je voor op een concreet beroep, zoals programmeur, sociaal werker, winkelmanager of vele andere. Minstens 1/3 van de opleiding bestaat uit praktijk: leren door het te doen.</a:t>
            </a:r>
          </a:p>
          <a:p>
            <a:r>
              <a:rPr lang="nl-NL" dirty="0"/>
              <a:t>90 tot 120 studiepunten (1,5 tot 2 jaar voltijdse studie – verpleegkunde 3 jaar)</a:t>
            </a:r>
          </a:p>
          <a:p>
            <a:r>
              <a:rPr lang="nl-NL" dirty="0"/>
              <a:t>Toelatingsvoorwaarden:</a:t>
            </a:r>
          </a:p>
          <a:p>
            <a:pPr marL="173336" indent="-173336">
              <a:buFontTx/>
              <a:buChar char="-"/>
            </a:pPr>
            <a:r>
              <a:rPr lang="nl-NL" dirty="0"/>
              <a:t>Je kan inschrijven als je hebt voldaan aan de leerplicht én je minstens beschikt over 1 van volgende studiebewijzen: </a:t>
            </a:r>
          </a:p>
          <a:p>
            <a:r>
              <a:rPr lang="nl-NL" dirty="0"/>
              <a:t>	• een diploma secundair onderwijs </a:t>
            </a:r>
          </a:p>
          <a:p>
            <a:r>
              <a:rPr lang="nl-NL" dirty="0"/>
              <a:t>	• een studiegetuigschrift van het tweede leerjaar van de derde graad van het secundair onderwijs, dat minstens 3 jaar voor de inschrijving in de graduaatsopleiding behaald is</a:t>
            </a:r>
          </a:p>
          <a:p>
            <a:r>
              <a:rPr lang="nl-NL" dirty="0"/>
              <a:t>	• een certificaat van een opleiding van secundair volwassenenonderwijs (of secundair onderwijs voor sociale promotie) van minimaal 900 lestijden</a:t>
            </a:r>
          </a:p>
          <a:p>
            <a:r>
              <a:rPr lang="nl-NL" dirty="0"/>
              <a:t>	• een buitenlands studiebewijs dat als gelijkwaardig erkend is aan de Belgische diplomavoorwaarde. Hiernaast moeten buitenlandse studenten ook voldoen aan de Nederlandse taalvoorwaarde voor een graduaatsopleiding.</a:t>
            </a:r>
          </a:p>
          <a:p>
            <a:r>
              <a:rPr lang="nl-NL" dirty="0"/>
              <a:t>Details en aanvraagprocedures voor erkenning van andere diploma’s kan je opvragen bij de onderwijsinstellingen.</a:t>
            </a:r>
            <a:endParaRPr lang="nl-BE" baseline="0" dirty="0"/>
          </a:p>
          <a:p>
            <a:pPr marL="173336" indent="-173336">
              <a:buFont typeface="Arial" panose="020B0604020202020204" pitchFamily="34" charset="0"/>
              <a:buChar char="•"/>
            </a:pPr>
            <a:endParaRPr lang="nl-BE" b="1" baseline="0" dirty="0"/>
          </a:p>
          <a:p>
            <a:pPr marL="173336" indent="-173336">
              <a:buFont typeface="Arial" panose="020B0604020202020204" pitchFamily="34" charset="0"/>
              <a:buChar char="•"/>
            </a:pPr>
            <a:r>
              <a:rPr lang="nl-BE" b="1" baseline="0" dirty="0" err="1"/>
              <a:t>BanaBa</a:t>
            </a:r>
            <a:r>
              <a:rPr lang="nl-BE" baseline="0" dirty="0"/>
              <a:t> (bachelor na bachelor): voor studenten die na hun professionele bachelor (of master) ervoor kiezen om nog een andere bachelor op te starten. </a:t>
            </a:r>
            <a:r>
              <a:rPr lang="nl-BE" dirty="0"/>
              <a:t>Het is in feite een voortgezette, gespecialiseerde (verbredende of verdiepende) opleiding. </a:t>
            </a:r>
            <a:r>
              <a:rPr lang="nl-BE" baseline="0" dirty="0"/>
              <a:t>Je verkrijgt dan in 1 jaar tijd een extra diploma. Deze </a:t>
            </a:r>
            <a:r>
              <a:rPr lang="nl-BE" baseline="0" dirty="0" err="1"/>
              <a:t>BanaBa</a:t>
            </a:r>
            <a:r>
              <a:rPr lang="nl-BE" baseline="0" dirty="0"/>
              <a:t> moet wel in hetzelfde studiegebied liggen als de prof </a:t>
            </a:r>
            <a:r>
              <a:rPr lang="nl-BE" baseline="0" dirty="0" err="1"/>
              <a:t>bach</a:t>
            </a:r>
            <a:r>
              <a:rPr lang="nl-BE" baseline="0" dirty="0"/>
              <a:t>, op onderwijskiezer vind je de </a:t>
            </a:r>
            <a:r>
              <a:rPr lang="nl-BE" baseline="0" dirty="0" err="1"/>
              <a:t>banaba’s</a:t>
            </a:r>
            <a:r>
              <a:rPr lang="nl-BE" baseline="0" dirty="0"/>
              <a:t> terug die mogelijk zijn. Dit extra jaar is wel een rijkelijk gevuld jaar, dat niet altijd even goed afgestemd is, toch is het een snelle manier om een extra </a:t>
            </a:r>
            <a:r>
              <a:rPr lang="nl-BE" baseline="0" dirty="0" err="1"/>
              <a:t>bachelordiploma</a:t>
            </a:r>
            <a:r>
              <a:rPr lang="nl-BE" baseline="0" dirty="0"/>
              <a:t> te behalen. 60SP.</a:t>
            </a:r>
          </a:p>
          <a:p>
            <a:pPr marL="173336" indent="-173336">
              <a:buFont typeface="Arial" panose="020B0604020202020204" pitchFamily="34" charset="0"/>
              <a:buChar char="•"/>
            </a:pPr>
            <a:endParaRPr lang="nl-BE" b="1" baseline="0" dirty="0"/>
          </a:p>
          <a:p>
            <a:pPr marL="173336" indent="-173336">
              <a:buFont typeface="Arial" panose="020B0604020202020204" pitchFamily="34" charset="0"/>
              <a:buChar char="•"/>
            </a:pPr>
            <a:r>
              <a:rPr lang="nl-BE" b="1" baseline="0" dirty="0" err="1"/>
              <a:t>ManaMa</a:t>
            </a:r>
            <a:r>
              <a:rPr lang="nl-BE" baseline="0" dirty="0"/>
              <a:t> (master na master): een </a:t>
            </a:r>
            <a:r>
              <a:rPr lang="nl-BE" dirty="0"/>
              <a:t>specialisatie-opleiding (verbredend of verdiepend) voor mensen die al een masterdiploma hebben. Het aanbod volgt specifiek op de gevolgde master, aanbod te bekijken op onderwijskiezer. Min. 60SP</a:t>
            </a:r>
          </a:p>
          <a:p>
            <a:pPr marL="173336" indent="-173336">
              <a:buFont typeface="Arial" panose="020B0604020202020204" pitchFamily="34" charset="0"/>
              <a:buChar char="•"/>
            </a:pPr>
            <a:endParaRPr lang="nl-BE" b="1" dirty="0"/>
          </a:p>
          <a:p>
            <a:pPr marL="173336" indent="-173336">
              <a:buFont typeface="Arial" panose="020B0604020202020204" pitchFamily="34" charset="0"/>
              <a:buChar char="•"/>
            </a:pPr>
            <a:r>
              <a:rPr lang="nl-BE" b="1" dirty="0"/>
              <a:t>Voorbereidingsprogramma</a:t>
            </a:r>
            <a:r>
              <a:rPr lang="nl-BE" dirty="0"/>
              <a:t>: Dit programma kan worden opgelegd aan studenten met een academisch bachelor- of masterdiploma die wensen verder te studeren in een master waarin ze </a:t>
            </a:r>
            <a:r>
              <a:rPr lang="nl-BE" i="1" dirty="0"/>
              <a:t>niet rechtstreeks</a:t>
            </a:r>
            <a:r>
              <a:rPr lang="nl-BE" dirty="0"/>
              <a:t> toegelaten worden. Het zorgt ervoor dat je als het ware 'bijgeschoold' wordt zodat je met dezelfde voorkennis aan de Master begint als de studenten uit de academische bachelors die rechtstreeks aan de masteropleiding kunnen beginnen. Het programma wordt op maat bepaald en hangt af van het inhoudelijk verschil tussen de reeds gevolgde opleiding en de opleiding die je wenst te volgen. Minstens 60SP. Daarnaast bestaan er ook voorbereidingsprogramma’s voor bepaalde </a:t>
            </a:r>
            <a:r>
              <a:rPr lang="nl-BE" dirty="0" err="1"/>
              <a:t>BanaBa’s</a:t>
            </a:r>
            <a:r>
              <a:rPr lang="nl-BE" dirty="0"/>
              <a:t> indien je niet de juiste vooropleiding had.</a:t>
            </a:r>
          </a:p>
          <a:p>
            <a:pPr marL="173336" indent="-173336">
              <a:buFont typeface="Arial" panose="020B0604020202020204" pitchFamily="34" charset="0"/>
              <a:buChar char="•"/>
            </a:pPr>
            <a:endParaRPr lang="nl-BE" b="1" dirty="0"/>
          </a:p>
          <a:p>
            <a:pPr marL="173336" indent="-173336">
              <a:buFont typeface="Arial" panose="020B0604020202020204" pitchFamily="34" charset="0"/>
              <a:buChar char="•"/>
            </a:pPr>
            <a:r>
              <a:rPr lang="nl-BE" b="1" dirty="0"/>
              <a:t>Schakelprogramma</a:t>
            </a:r>
            <a:r>
              <a:rPr lang="nl-BE" dirty="0"/>
              <a:t>: Na een professionele bachelor kan je via een schakelprogramma de overstap maken naar een master die in hetzelfde studiegebied ligt. Voor zowat alle prof </a:t>
            </a:r>
            <a:r>
              <a:rPr lang="nl-BE" dirty="0" err="1"/>
              <a:t>bach</a:t>
            </a:r>
            <a:r>
              <a:rPr lang="nl-BE" dirty="0"/>
              <a:t> zijn er intussen aansluitende masteropleidingen voorzien. De omvang hangt af van de vooropleiding die de student reeds volgde en de specifieke master waar hij/zij naartoe wil. Bedoeling is academische vaardigheden en wetenschappelijk-disciplinaire basiskennis bijbrengen. Het levert geen academische graad of diploma op, 45-90 SP.</a:t>
            </a:r>
            <a:endParaRPr lang="nl-BE" baseline="0" dirty="0"/>
          </a:p>
          <a:p>
            <a:endParaRPr lang="nl-BE" baseline="0" dirty="0"/>
          </a:p>
          <a:p>
            <a:r>
              <a:rPr lang="nl-BE" dirty="0"/>
              <a:t>Als je overweegt</a:t>
            </a:r>
            <a:r>
              <a:rPr lang="nl-BE" baseline="0" dirty="0"/>
              <a:t> om een van deze programma’s te volgen in de toekomst, kan je dit best goed bevragen bij de studentenbegeleiding van je hogeschool/universiteit</a:t>
            </a:r>
            <a:endParaRPr lang="nl-BE" dirty="0"/>
          </a:p>
        </p:txBody>
      </p:sp>
      <p:sp>
        <p:nvSpPr>
          <p:cNvPr id="4" name="Tijdelijke aanduiding voor dianummer 3"/>
          <p:cNvSpPr>
            <a:spLocks noGrp="1"/>
          </p:cNvSpPr>
          <p:nvPr>
            <p:ph type="sldNum" sz="quarter" idx="5"/>
          </p:nvPr>
        </p:nvSpPr>
        <p:spPr/>
        <p:txBody>
          <a:bodyPr/>
          <a:lstStyle/>
          <a:p>
            <a:pPr defTabSz="924458">
              <a:defRPr/>
            </a:pPr>
            <a:fld id="{B32F57C1-CE4F-6642-AF1E-D3602E68FDC5}" type="slidenum">
              <a:rPr lang="nl-BE">
                <a:solidFill>
                  <a:prstClr val="black"/>
                </a:solidFill>
                <a:latin typeface="Calibri" panose="020F0502020204030204"/>
              </a:rPr>
              <a:pPr defTabSz="924458">
                <a:defRPr/>
              </a:pPr>
              <a:t>5</a:t>
            </a:fld>
            <a:endParaRPr lang="nl-BE">
              <a:solidFill>
                <a:prstClr val="black"/>
              </a:solidFill>
              <a:latin typeface="Calibri" panose="020F0502020204030204"/>
            </a:endParaRPr>
          </a:p>
        </p:txBody>
      </p:sp>
    </p:spTree>
    <p:extLst>
      <p:ext uri="{BB962C8B-B14F-4D97-AF65-F5344CB8AC3E}">
        <p14:creationId xmlns:p14="http://schemas.microsoft.com/office/powerpoint/2010/main" val="24243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Verdana" panose="020B0604030504040204" pitchFamily="34" charset="0"/>
              </a:rPr>
              <a:t> </a:t>
            </a:r>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6</a:t>
            </a:fld>
            <a:endParaRPr lang="nl-BE"/>
          </a:p>
        </p:txBody>
      </p:sp>
    </p:spTree>
    <p:extLst>
      <p:ext uri="{BB962C8B-B14F-4D97-AF65-F5344CB8AC3E}">
        <p14:creationId xmlns:p14="http://schemas.microsoft.com/office/powerpoint/2010/main" val="233020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Verdana" panose="020B0604030504040204" pitchFamily="34" charset="0"/>
              </a:rPr>
              <a:t> </a:t>
            </a:r>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7</a:t>
            </a:fld>
            <a:endParaRPr lang="nl-BE"/>
          </a:p>
        </p:txBody>
      </p:sp>
    </p:spTree>
    <p:extLst>
      <p:ext uri="{BB962C8B-B14F-4D97-AF65-F5344CB8AC3E}">
        <p14:creationId xmlns:p14="http://schemas.microsoft.com/office/powerpoint/2010/main" val="219538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8</a:t>
            </a:fld>
            <a:endParaRPr lang="nl-BE"/>
          </a:p>
        </p:txBody>
      </p:sp>
    </p:spTree>
    <p:extLst>
      <p:ext uri="{BB962C8B-B14F-4D97-AF65-F5344CB8AC3E}">
        <p14:creationId xmlns:p14="http://schemas.microsoft.com/office/powerpoint/2010/main" val="97314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Verdana" panose="020B0604030504040204" pitchFamily="34" charset="0"/>
              </a:rPr>
              <a:t> </a:t>
            </a:r>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11</a:t>
            </a:fld>
            <a:endParaRPr lang="nl-BE"/>
          </a:p>
        </p:txBody>
      </p:sp>
    </p:spTree>
    <p:extLst>
      <p:ext uri="{BB962C8B-B14F-4D97-AF65-F5344CB8AC3E}">
        <p14:creationId xmlns:p14="http://schemas.microsoft.com/office/powerpoint/2010/main" val="341605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endParaRPr lang="nl-BE" b="0" i="1">
              <a:solidFill>
                <a:srgbClr val="333333"/>
              </a:solidFill>
              <a:effectLst/>
              <a:latin typeface="inherit"/>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12</a:t>
            </a:fld>
            <a:endParaRPr lang="nl-BE"/>
          </a:p>
        </p:txBody>
      </p:sp>
    </p:spTree>
    <p:extLst>
      <p:ext uri="{BB962C8B-B14F-4D97-AF65-F5344CB8AC3E}">
        <p14:creationId xmlns:p14="http://schemas.microsoft.com/office/powerpoint/2010/main" val="138710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71172-7ACB-B742-A6EE-0369B110E394}"/>
              </a:ext>
            </a:extLst>
          </p:cNvPr>
          <p:cNvSpPr>
            <a:spLocks noGrp="1"/>
          </p:cNvSpPr>
          <p:nvPr>
            <p:ph type="ctrTitle" hasCustomPrompt="1"/>
          </p:nvPr>
        </p:nvSpPr>
        <p:spPr>
          <a:xfrm>
            <a:off x="466344" y="1122363"/>
            <a:ext cx="5870448" cy="2387600"/>
          </a:xfrm>
        </p:spPr>
        <p:txBody>
          <a:bodyPr anchor="b"/>
          <a:lstStyle>
            <a:lvl1pPr algn="l">
              <a:defRPr sz="6000" b="1">
                <a:solidFill>
                  <a:srgbClr val="1D71B8"/>
                </a:solidFill>
                <a:latin typeface="Calibri" panose="020F0502020204030204" pitchFamily="34" charset="0"/>
                <a:cs typeface="Calibri" panose="020F0502020204030204" pitchFamily="34" charset="0"/>
              </a:defRPr>
            </a:lvl1pPr>
          </a:lstStyle>
          <a:p>
            <a:r>
              <a:rPr lang="nl-NL" dirty="0"/>
              <a:t>Titel</a:t>
            </a:r>
            <a:br>
              <a:rPr lang="nl-NL" dirty="0"/>
            </a:br>
            <a:r>
              <a:rPr lang="nl-NL" dirty="0"/>
              <a:t>presentatie</a:t>
            </a:r>
            <a:endParaRPr lang="nl-BE" dirty="0"/>
          </a:p>
        </p:txBody>
      </p:sp>
      <p:sp>
        <p:nvSpPr>
          <p:cNvPr id="3" name="Ondertitel 2">
            <a:extLst>
              <a:ext uri="{FF2B5EF4-FFF2-40B4-BE49-F238E27FC236}">
                <a16:creationId xmlns:a16="http://schemas.microsoft.com/office/drawing/2014/main" id="{FDEFE893-4724-BA4E-B645-D0509FC6FBFD}"/>
              </a:ext>
            </a:extLst>
          </p:cNvPr>
          <p:cNvSpPr>
            <a:spLocks noGrp="1"/>
          </p:cNvSpPr>
          <p:nvPr>
            <p:ph type="subTitle" idx="1" hasCustomPrompt="1"/>
          </p:nvPr>
        </p:nvSpPr>
        <p:spPr>
          <a:xfrm>
            <a:off x="466344" y="3602038"/>
            <a:ext cx="5870448" cy="622490"/>
          </a:xfrm>
        </p:spPr>
        <p:txBody>
          <a:bodyPr>
            <a:normAutofit/>
          </a:bodyPr>
          <a:lstStyle>
            <a:lvl1pPr marL="0" indent="0" algn="l">
              <a:buNone/>
              <a:defRPr sz="3600" b="1">
                <a:solidFill>
                  <a:srgbClr val="008D3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endParaRPr lang="nl-BE" dirty="0"/>
          </a:p>
        </p:txBody>
      </p:sp>
    </p:spTree>
    <p:extLst>
      <p:ext uri="{BB962C8B-B14F-4D97-AF65-F5344CB8AC3E}">
        <p14:creationId xmlns:p14="http://schemas.microsoft.com/office/powerpoint/2010/main" val="84708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1D71B8"/>
                </a:solidFill>
              </a:defRPr>
            </a:lvl1pPr>
          </a:lstStyle>
          <a:p>
            <a:r>
              <a:rPr lang="nl-NL" dirty="0"/>
              <a:t>Klik om de stijl te bewerken</a:t>
            </a:r>
            <a:endParaRPr lang="nl-BE" dirty="0"/>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72649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008D36"/>
                </a:solidFill>
              </a:defRPr>
            </a:lvl1pPr>
          </a:lstStyle>
          <a:p>
            <a:r>
              <a:rPr lang="nl-NL" dirty="0"/>
              <a:t>Klik om de stijl te bewerken</a:t>
            </a:r>
            <a:endParaRPr lang="nl-BE" dirty="0"/>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2771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1D71B8"/>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Tree>
    <p:extLst>
      <p:ext uri="{BB962C8B-B14F-4D97-AF65-F5344CB8AC3E}">
        <p14:creationId xmlns:p14="http://schemas.microsoft.com/office/powerpoint/2010/main" val="383492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008D36"/>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Tree>
    <p:extLst>
      <p:ext uri="{BB962C8B-B14F-4D97-AF65-F5344CB8AC3E}">
        <p14:creationId xmlns:p14="http://schemas.microsoft.com/office/powerpoint/2010/main" val="262237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1D71B8"/>
                </a:solidFill>
              </a:defRPr>
            </a:lvl1pPr>
          </a:lstStyle>
          <a:p>
            <a:r>
              <a:rPr lang="nl-NL" dirty="0"/>
              <a:t>Klik om de stijl te bewerken</a:t>
            </a:r>
            <a:endParaRPr lang="nl-BE" dirty="0"/>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Tree>
    <p:extLst>
      <p:ext uri="{BB962C8B-B14F-4D97-AF65-F5344CB8AC3E}">
        <p14:creationId xmlns:p14="http://schemas.microsoft.com/office/powerpoint/2010/main" val="296458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008D36"/>
                </a:solidFill>
              </a:defRPr>
            </a:lvl1pPr>
          </a:lstStyle>
          <a:p>
            <a:r>
              <a:rPr lang="nl-NL" dirty="0"/>
              <a:t>Klik om de stijl te bewerken</a:t>
            </a:r>
            <a:endParaRPr lang="nl-BE" dirty="0"/>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Tree>
    <p:extLst>
      <p:ext uri="{BB962C8B-B14F-4D97-AF65-F5344CB8AC3E}">
        <p14:creationId xmlns:p14="http://schemas.microsoft.com/office/powerpoint/2010/main" val="355161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81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71172-7ACB-B742-A6EE-0369B110E394}"/>
              </a:ext>
            </a:extLst>
          </p:cNvPr>
          <p:cNvSpPr>
            <a:spLocks noGrp="1"/>
          </p:cNvSpPr>
          <p:nvPr>
            <p:ph type="ctrTitle" hasCustomPrompt="1"/>
          </p:nvPr>
        </p:nvSpPr>
        <p:spPr>
          <a:xfrm>
            <a:off x="466344" y="1122363"/>
            <a:ext cx="5870448" cy="2387600"/>
          </a:xfrm>
        </p:spPr>
        <p:txBody>
          <a:bodyPr anchor="b"/>
          <a:lstStyle>
            <a:lvl1pPr algn="l">
              <a:defRPr sz="4500" b="1">
                <a:solidFill>
                  <a:srgbClr val="1D71B8"/>
                </a:solidFill>
                <a:latin typeface="Calibri" panose="020F0502020204030204" pitchFamily="34" charset="0"/>
                <a:cs typeface="Calibri" panose="020F0502020204030204" pitchFamily="34" charset="0"/>
              </a:defRPr>
            </a:lvl1pPr>
          </a:lstStyle>
          <a:p>
            <a:r>
              <a:rPr lang="nl-NL" dirty="0"/>
              <a:t>Titel</a:t>
            </a:r>
            <a:br>
              <a:rPr lang="nl-NL" dirty="0"/>
            </a:br>
            <a:r>
              <a:rPr lang="nl-NL" dirty="0"/>
              <a:t>presentatie</a:t>
            </a:r>
            <a:endParaRPr lang="nl-BE" dirty="0"/>
          </a:p>
        </p:txBody>
      </p:sp>
      <p:sp>
        <p:nvSpPr>
          <p:cNvPr id="3" name="Ondertitel 2">
            <a:extLst>
              <a:ext uri="{FF2B5EF4-FFF2-40B4-BE49-F238E27FC236}">
                <a16:creationId xmlns:a16="http://schemas.microsoft.com/office/drawing/2014/main" id="{FDEFE893-4724-BA4E-B645-D0509FC6FBFD}"/>
              </a:ext>
            </a:extLst>
          </p:cNvPr>
          <p:cNvSpPr>
            <a:spLocks noGrp="1"/>
          </p:cNvSpPr>
          <p:nvPr>
            <p:ph type="subTitle" idx="1" hasCustomPrompt="1"/>
          </p:nvPr>
        </p:nvSpPr>
        <p:spPr>
          <a:xfrm>
            <a:off x="466344" y="3602038"/>
            <a:ext cx="5870448" cy="622490"/>
          </a:xfrm>
        </p:spPr>
        <p:txBody>
          <a:bodyPr>
            <a:normAutofit/>
          </a:bodyPr>
          <a:lstStyle>
            <a:lvl1pPr marL="0" indent="0" algn="l">
              <a:buNone/>
              <a:defRPr sz="2700" b="1">
                <a:solidFill>
                  <a:srgbClr val="008D3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Ondertitel presentatie</a:t>
            </a:r>
            <a:endParaRPr lang="nl-BE" dirty="0"/>
          </a:p>
        </p:txBody>
      </p:sp>
    </p:spTree>
    <p:extLst>
      <p:ext uri="{BB962C8B-B14F-4D97-AF65-F5344CB8AC3E}">
        <p14:creationId xmlns:p14="http://schemas.microsoft.com/office/powerpoint/2010/main" val="250224874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ekop">
    <p:bg>
      <p:bgPr>
        <a:solidFill>
          <a:srgbClr val="2086C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66344" y="1664020"/>
            <a:ext cx="11247120" cy="2852737"/>
          </a:xfrm>
        </p:spPr>
        <p:txBody>
          <a:bodyPr anchor="b"/>
          <a:lstStyle>
            <a:lvl1pPr>
              <a:defRPr sz="4500">
                <a:solidFill>
                  <a:schemeClr val="bg1"/>
                </a:solidFill>
              </a:defRPr>
            </a:lvl1pPr>
          </a:lstStyle>
          <a:p>
            <a:r>
              <a:rPr lang="nl-NL"/>
              <a:t>Klik om stijl te bewerken</a:t>
            </a:r>
            <a:endParaRPr lang="nl-BE" dirty="0"/>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2581357216"/>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Sectiekop">
    <p:bg>
      <p:bgPr>
        <a:solidFill>
          <a:srgbClr val="008D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75488" y="1664020"/>
            <a:ext cx="11247120" cy="2852737"/>
          </a:xfrm>
        </p:spPr>
        <p:txBody>
          <a:bodyPr anchor="b"/>
          <a:lstStyle>
            <a:lvl1pPr>
              <a:defRPr sz="4500">
                <a:solidFill>
                  <a:schemeClr val="bg1"/>
                </a:solidFill>
              </a:defRPr>
            </a:lvl1pPr>
          </a:lstStyle>
          <a:p>
            <a:r>
              <a:rPr lang="nl-NL"/>
              <a:t>Klik om stijl te bewerken</a:t>
            </a:r>
            <a:endParaRPr lang="nl-BE" dirty="0"/>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226430752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rgbClr val="2086C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66344" y="1664018"/>
            <a:ext cx="11247120" cy="2852737"/>
          </a:xfrm>
        </p:spPr>
        <p:txBody>
          <a:bodyPr anchor="b"/>
          <a:lstStyle>
            <a:lvl1pPr>
              <a:defRPr sz="6000">
                <a:solidFill>
                  <a:schemeClr val="bg1"/>
                </a:solidFill>
              </a:defRPr>
            </a:lvl1pPr>
          </a:lstStyle>
          <a:p>
            <a:r>
              <a:rPr lang="nl-NL" dirty="0"/>
              <a:t>Klik om de stijl te bewerken</a:t>
            </a:r>
            <a:endParaRPr lang="nl-BE" dirty="0"/>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1252391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531001223"/>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dirty="0"/>
          </a:p>
        </p:txBody>
      </p:sp>
    </p:spTree>
    <p:extLst>
      <p:ext uri="{BB962C8B-B14F-4D97-AF65-F5344CB8AC3E}">
        <p14:creationId xmlns:p14="http://schemas.microsoft.com/office/powerpoint/2010/main" val="1332745515"/>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89806575"/>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321040987"/>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3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dirty="0"/>
          </a:p>
        </p:txBody>
      </p:sp>
    </p:spTree>
    <p:extLst>
      <p:ext uri="{BB962C8B-B14F-4D97-AF65-F5344CB8AC3E}">
        <p14:creationId xmlns:p14="http://schemas.microsoft.com/office/powerpoint/2010/main" val="948467372"/>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98013139"/>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7"/>
            <a:ext cx="11247120" cy="1325563"/>
          </a:xfrm>
        </p:spPr>
        <p:txBody>
          <a:bodyPr/>
          <a:lstStyle>
            <a:lvl1pPr>
              <a:defRPr>
                <a:solidFill>
                  <a:srgbClr val="1D71B8"/>
                </a:solidFill>
              </a:defRPr>
            </a:lvl1pPr>
          </a:lstStyle>
          <a:p>
            <a:r>
              <a:rPr lang="nl-NL"/>
              <a:t>Klik om stijl te bewerken</a:t>
            </a:r>
            <a:endParaRPr lang="nl-BE" dirty="0"/>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1800" b="1">
                <a:solidFill>
                  <a:srgbClr val="008D3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1800" b="1">
                <a:solidFill>
                  <a:srgbClr val="008D3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107408578"/>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7"/>
            <a:ext cx="11247120" cy="1325563"/>
          </a:xfrm>
        </p:spPr>
        <p:txBody>
          <a:bodyPr/>
          <a:lstStyle>
            <a:lvl1pPr>
              <a:defRPr>
                <a:solidFill>
                  <a:srgbClr val="008D36"/>
                </a:solidFill>
              </a:defRPr>
            </a:lvl1pPr>
          </a:lstStyle>
          <a:p>
            <a:r>
              <a:rPr lang="nl-NL"/>
              <a:t>Klik om stijl te bewerken</a:t>
            </a:r>
            <a:endParaRPr lang="nl-BE" dirty="0"/>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1800" b="1">
                <a:solidFill>
                  <a:srgbClr val="1D71B8"/>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1800" b="1">
                <a:solidFill>
                  <a:srgbClr val="1D71B8"/>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2215172"/>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9" y="457200"/>
            <a:ext cx="4296537" cy="1600200"/>
          </a:xfrm>
        </p:spPr>
        <p:txBody>
          <a:bodyPr anchor="b"/>
          <a:lstStyle>
            <a:lvl1pPr>
              <a:defRPr sz="2400">
                <a:solidFill>
                  <a:srgbClr val="1D71B8"/>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9" y="987427"/>
            <a:ext cx="653027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9" y="2057400"/>
            <a:ext cx="42965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617706869"/>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9" y="457200"/>
            <a:ext cx="4296537" cy="1600200"/>
          </a:xfrm>
        </p:spPr>
        <p:txBody>
          <a:bodyPr anchor="b"/>
          <a:lstStyle>
            <a:lvl1pPr>
              <a:defRPr sz="2400">
                <a:solidFill>
                  <a:srgbClr val="008D36"/>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9" y="987427"/>
            <a:ext cx="653027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9" y="2057400"/>
            <a:ext cx="42965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399482045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ekop">
    <p:bg>
      <p:bgPr>
        <a:solidFill>
          <a:srgbClr val="008D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75488" y="1664018"/>
            <a:ext cx="11247120" cy="2852737"/>
          </a:xfrm>
        </p:spPr>
        <p:txBody>
          <a:bodyPr anchor="b"/>
          <a:lstStyle>
            <a:lvl1pPr>
              <a:defRPr sz="6000">
                <a:solidFill>
                  <a:schemeClr val="bg1"/>
                </a:solidFill>
              </a:defRPr>
            </a:lvl1pPr>
          </a:lstStyle>
          <a:p>
            <a:r>
              <a:rPr lang="nl-NL" dirty="0"/>
              <a:t>Klik om de stijl te bewerken</a:t>
            </a:r>
            <a:endParaRPr lang="nl-BE" dirty="0"/>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3993015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5" y="457200"/>
            <a:ext cx="4305681" cy="1600200"/>
          </a:xfrm>
        </p:spPr>
        <p:txBody>
          <a:bodyPr anchor="b"/>
          <a:lstStyle>
            <a:lvl1pPr>
              <a:defRPr sz="2400">
                <a:solidFill>
                  <a:srgbClr val="1D71B8"/>
                </a:solidFill>
              </a:defRPr>
            </a:lvl1pPr>
          </a:lstStyle>
          <a:p>
            <a:r>
              <a:rPr lang="nl-NL"/>
              <a:t>Klik om stijl te bewerken</a:t>
            </a:r>
            <a:endParaRPr lang="nl-BE" dirty="0"/>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9" y="987427"/>
            <a:ext cx="6521132"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5" y="2057400"/>
            <a:ext cx="430568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680567033"/>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5" y="457200"/>
            <a:ext cx="4305681" cy="1600200"/>
          </a:xfrm>
        </p:spPr>
        <p:txBody>
          <a:bodyPr anchor="b"/>
          <a:lstStyle>
            <a:lvl1pPr>
              <a:defRPr sz="2400">
                <a:solidFill>
                  <a:srgbClr val="008D36"/>
                </a:solidFill>
              </a:defRPr>
            </a:lvl1pPr>
          </a:lstStyle>
          <a:p>
            <a:r>
              <a:rPr lang="nl-NL"/>
              <a:t>Klik om stijl te bewerken</a:t>
            </a:r>
            <a:endParaRPr lang="nl-BE" dirty="0"/>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9" y="987427"/>
            <a:ext cx="6521132"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5" y="2057400"/>
            <a:ext cx="430568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1719462536"/>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1999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1D71B8"/>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37437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1D71B8"/>
                </a:solidFill>
              </a:defRPr>
            </a:lvl1pPr>
          </a:lstStyle>
          <a:p>
            <a:r>
              <a:rPr lang="nl-NL" dirty="0"/>
              <a:t>Klik om de stijl te bewerken</a:t>
            </a:r>
            <a:endParaRPr lang="nl-BE" dirty="0"/>
          </a:p>
        </p:txBody>
      </p:sp>
    </p:spTree>
    <p:extLst>
      <p:ext uri="{BB962C8B-B14F-4D97-AF65-F5344CB8AC3E}">
        <p14:creationId xmlns:p14="http://schemas.microsoft.com/office/powerpoint/2010/main" val="72445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1D71B8"/>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3675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008D36"/>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8247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008D36"/>
                </a:solidFill>
              </a:defRPr>
            </a:lvl1pPr>
          </a:lstStyle>
          <a:p>
            <a:r>
              <a:rPr lang="nl-NL" dirty="0"/>
              <a:t>Klik om de stijl te bewerken</a:t>
            </a:r>
            <a:endParaRPr lang="nl-BE" dirty="0"/>
          </a:p>
        </p:txBody>
      </p:sp>
    </p:spTree>
    <p:extLst>
      <p:ext uri="{BB962C8B-B14F-4D97-AF65-F5344CB8AC3E}">
        <p14:creationId xmlns:p14="http://schemas.microsoft.com/office/powerpoint/2010/main" val="12778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008D36"/>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68406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19F593-FF93-AB40-A810-AE1041F5FFC8}"/>
              </a:ext>
            </a:extLst>
          </p:cNvPr>
          <p:cNvSpPr>
            <a:spLocks noGrp="1"/>
          </p:cNvSpPr>
          <p:nvPr>
            <p:ph type="title"/>
          </p:nvPr>
        </p:nvSpPr>
        <p:spPr>
          <a:xfrm>
            <a:off x="399288" y="365125"/>
            <a:ext cx="1132332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a:extLst>
              <a:ext uri="{FF2B5EF4-FFF2-40B4-BE49-F238E27FC236}">
                <a16:creationId xmlns:a16="http://schemas.microsoft.com/office/drawing/2014/main" id="{2A5B8B13-E8BE-4C48-8C18-13868B7C2F6B}"/>
              </a:ext>
            </a:extLst>
          </p:cNvPr>
          <p:cNvSpPr>
            <a:spLocks noGrp="1"/>
          </p:cNvSpPr>
          <p:nvPr>
            <p:ph type="body" idx="1"/>
          </p:nvPr>
        </p:nvSpPr>
        <p:spPr>
          <a:xfrm>
            <a:off x="399288" y="1825625"/>
            <a:ext cx="1132332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a:extLst>
              <a:ext uri="{FF2B5EF4-FFF2-40B4-BE49-F238E27FC236}">
                <a16:creationId xmlns:a16="http://schemas.microsoft.com/office/drawing/2014/main" id="{FA6E8D1B-943F-634E-9BF6-1A3EABA651E6}"/>
              </a:ext>
            </a:extLst>
          </p:cNvPr>
          <p:cNvPicPr>
            <a:picLocks noChangeAspect="1"/>
          </p:cNvPicPr>
          <p:nvPr userDrawn="1"/>
        </p:nvPicPr>
        <p:blipFill>
          <a:blip r:embed="rId18"/>
          <a:stretch>
            <a:fillRect/>
          </a:stretch>
        </p:blipFill>
        <p:spPr>
          <a:xfrm>
            <a:off x="399288" y="6494490"/>
            <a:ext cx="720000" cy="101818"/>
          </a:xfrm>
          <a:prstGeom prst="rect">
            <a:avLst/>
          </a:prstGeom>
        </p:spPr>
      </p:pic>
    </p:spTree>
    <p:extLst>
      <p:ext uri="{BB962C8B-B14F-4D97-AF65-F5344CB8AC3E}">
        <p14:creationId xmlns:p14="http://schemas.microsoft.com/office/powerpoint/2010/main" val="347057494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9" r:id="rId5"/>
    <p:sldLayoutId id="2147483652" r:id="rId6"/>
    <p:sldLayoutId id="2147483664" r:id="rId7"/>
    <p:sldLayoutId id="2147483665" r:id="rId8"/>
    <p:sldLayoutId id="2147483666" r:id="rId9"/>
    <p:sldLayoutId id="2147483653" r:id="rId10"/>
    <p:sldLayoutId id="2147483661" r:id="rId11"/>
    <p:sldLayoutId id="2147483656" r:id="rId12"/>
    <p:sldLayoutId id="2147483662" r:id="rId13"/>
    <p:sldLayoutId id="2147483657" r:id="rId14"/>
    <p:sldLayoutId id="2147483663" r:id="rId15"/>
    <p:sldLayoutId id="2147483655" r:id="rId16"/>
  </p:sldLayoutIdLst>
  <p:txStyles>
    <p:titleStyle>
      <a:lvl1pPr algn="l" defTabSz="914400" rtl="0" eaLnBrk="1" latinLnBrk="0" hangingPunct="1">
        <a:lnSpc>
          <a:spcPct val="90000"/>
        </a:lnSpc>
        <a:spcBef>
          <a:spcPct val="0"/>
        </a:spcBef>
        <a:buNone/>
        <a:defRPr sz="4400" b="1" kern="1200">
          <a:solidFill>
            <a:srgbClr val="2086C5"/>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19F593-FF93-AB40-A810-AE1041F5FFC8}"/>
              </a:ext>
            </a:extLst>
          </p:cNvPr>
          <p:cNvSpPr>
            <a:spLocks noGrp="1"/>
          </p:cNvSpPr>
          <p:nvPr>
            <p:ph type="title"/>
          </p:nvPr>
        </p:nvSpPr>
        <p:spPr>
          <a:xfrm>
            <a:off x="399288" y="365127"/>
            <a:ext cx="1132332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a:extLst>
              <a:ext uri="{FF2B5EF4-FFF2-40B4-BE49-F238E27FC236}">
                <a16:creationId xmlns:a16="http://schemas.microsoft.com/office/drawing/2014/main" id="{2A5B8B13-E8BE-4C48-8C18-13868B7C2F6B}"/>
              </a:ext>
            </a:extLst>
          </p:cNvPr>
          <p:cNvSpPr>
            <a:spLocks noGrp="1"/>
          </p:cNvSpPr>
          <p:nvPr>
            <p:ph type="body" idx="1"/>
          </p:nvPr>
        </p:nvSpPr>
        <p:spPr>
          <a:xfrm>
            <a:off x="399288" y="1825625"/>
            <a:ext cx="1132332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a:extLst>
              <a:ext uri="{FF2B5EF4-FFF2-40B4-BE49-F238E27FC236}">
                <a16:creationId xmlns:a16="http://schemas.microsoft.com/office/drawing/2014/main" id="{FA6E8D1B-943F-634E-9BF6-1A3EABA651E6}"/>
              </a:ext>
            </a:extLst>
          </p:cNvPr>
          <p:cNvPicPr>
            <a:picLocks noChangeAspect="1"/>
          </p:cNvPicPr>
          <p:nvPr/>
        </p:nvPicPr>
        <p:blipFill>
          <a:blip r:embed="rId18"/>
          <a:stretch>
            <a:fillRect/>
          </a:stretch>
        </p:blipFill>
        <p:spPr>
          <a:xfrm>
            <a:off x="399288" y="6494490"/>
            <a:ext cx="720000" cy="101818"/>
          </a:xfrm>
          <a:prstGeom prst="rect">
            <a:avLst/>
          </a:prstGeom>
        </p:spPr>
      </p:pic>
    </p:spTree>
    <p:extLst>
      <p:ext uri="{BB962C8B-B14F-4D97-AF65-F5344CB8AC3E}">
        <p14:creationId xmlns:p14="http://schemas.microsoft.com/office/powerpoint/2010/main" val="8005405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hdr="0"/>
  <p:txStyles>
    <p:titleStyle>
      <a:lvl1pPr algn="l" defTabSz="685800" rtl="0" eaLnBrk="1" latinLnBrk="0" hangingPunct="1">
        <a:lnSpc>
          <a:spcPct val="90000"/>
        </a:lnSpc>
        <a:spcBef>
          <a:spcPct val="0"/>
        </a:spcBef>
        <a:buNone/>
        <a:defRPr sz="3300" b="1" kern="1200">
          <a:solidFill>
            <a:srgbClr val="2086C5"/>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Helvetica" pitchFamily="2"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Helvetica" pitchFamily="2"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Helvetica" pitchFamily="2"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Helvetica" pitchFamily="2"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Helvetica" pitchFamily="2"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mailto:c.herzeel@vclbpb.be" TargetMode="External"/><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6A37-5D58-244F-92BF-D62A0534ED12}"/>
              </a:ext>
            </a:extLst>
          </p:cNvPr>
          <p:cNvSpPr>
            <a:spLocks noGrp="1"/>
          </p:cNvSpPr>
          <p:nvPr>
            <p:ph type="ctrTitle"/>
          </p:nvPr>
        </p:nvSpPr>
        <p:spPr/>
        <p:txBody>
          <a:bodyPr/>
          <a:lstStyle/>
          <a:p>
            <a:r>
              <a:rPr lang="nl-NL" dirty="0">
                <a:solidFill>
                  <a:srgbClr val="1D71B8"/>
                </a:solidFill>
              </a:rPr>
              <a:t>Praktijkgericht verder studeren</a:t>
            </a:r>
            <a:endParaRPr lang="nl-BE" dirty="0">
              <a:solidFill>
                <a:srgbClr val="1D71B8"/>
              </a:solidFill>
            </a:endParaRPr>
          </a:p>
        </p:txBody>
      </p:sp>
      <p:sp>
        <p:nvSpPr>
          <p:cNvPr id="3" name="Ondertitel 2">
            <a:extLst>
              <a:ext uri="{FF2B5EF4-FFF2-40B4-BE49-F238E27FC236}">
                <a16:creationId xmlns:a16="http://schemas.microsoft.com/office/drawing/2014/main" id="{953C8DBC-9C8A-DC46-8AF4-C0ABD107320C}"/>
              </a:ext>
            </a:extLst>
          </p:cNvPr>
          <p:cNvSpPr>
            <a:spLocks noGrp="1"/>
          </p:cNvSpPr>
          <p:nvPr>
            <p:ph type="subTitle" idx="1"/>
          </p:nvPr>
        </p:nvSpPr>
        <p:spPr>
          <a:xfrm>
            <a:off x="466344" y="3638209"/>
            <a:ext cx="5870448" cy="622490"/>
          </a:xfrm>
        </p:spPr>
        <p:txBody>
          <a:bodyPr>
            <a:normAutofit/>
          </a:bodyPr>
          <a:lstStyle/>
          <a:p>
            <a:r>
              <a:rPr lang="nl-NL" dirty="0"/>
              <a:t> Conny Herzeel </a:t>
            </a:r>
            <a:endParaRPr lang="nl-BE"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053" y="4260699"/>
            <a:ext cx="3177887" cy="2304000"/>
          </a:xfrm>
          <a:prstGeom prst="rect">
            <a:avLst/>
          </a:prstGeom>
        </p:spPr>
      </p:pic>
      <p:pic>
        <p:nvPicPr>
          <p:cNvPr id="7" name="Afbeelding 6">
            <a:extLst>
              <a:ext uri="{FF2B5EF4-FFF2-40B4-BE49-F238E27FC236}">
                <a16:creationId xmlns:a16="http://schemas.microsoft.com/office/drawing/2014/main" id="{F1444BEF-EB47-4B40-B19C-464DBEAD2E17}"/>
              </a:ext>
            </a:extLst>
          </p:cNvPr>
          <p:cNvPicPr>
            <a:picLocks noChangeAspect="1"/>
          </p:cNvPicPr>
          <p:nvPr/>
        </p:nvPicPr>
        <p:blipFill>
          <a:blip r:embed="rId4"/>
          <a:stretch>
            <a:fillRect/>
          </a:stretch>
        </p:blipFill>
        <p:spPr>
          <a:xfrm>
            <a:off x="8809382" y="4363278"/>
            <a:ext cx="2881884" cy="2089404"/>
          </a:xfrm>
          <a:prstGeom prst="rect">
            <a:avLst/>
          </a:prstGeom>
        </p:spPr>
      </p:pic>
    </p:spTree>
    <p:extLst>
      <p:ext uri="{BB962C8B-B14F-4D97-AF65-F5344CB8AC3E}">
        <p14:creationId xmlns:p14="http://schemas.microsoft.com/office/powerpoint/2010/main" val="139715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44047-803A-289D-F118-52F9B0D62282}"/>
              </a:ext>
            </a:extLst>
          </p:cNvPr>
          <p:cNvSpPr>
            <a:spLocks noGrp="1"/>
          </p:cNvSpPr>
          <p:nvPr>
            <p:ph type="title"/>
          </p:nvPr>
        </p:nvSpPr>
        <p:spPr/>
        <p:txBody>
          <a:bodyPr/>
          <a:lstStyle/>
          <a:p>
            <a:r>
              <a:rPr lang="nl-NL" dirty="0"/>
              <a:t>Structuur van het Secundair Onderwijs</a:t>
            </a:r>
            <a:endParaRPr lang="nl-BE" dirty="0"/>
          </a:p>
        </p:txBody>
      </p:sp>
      <p:pic>
        <p:nvPicPr>
          <p:cNvPr id="9" name="Tijdelijke aanduiding voor inhoud 8">
            <a:extLst>
              <a:ext uri="{FF2B5EF4-FFF2-40B4-BE49-F238E27FC236}">
                <a16:creationId xmlns:a16="http://schemas.microsoft.com/office/drawing/2014/main" id="{6B602AED-64BB-AD0A-00D7-15CE9C52D0EC}"/>
              </a:ext>
            </a:extLst>
          </p:cNvPr>
          <p:cNvPicPr>
            <a:picLocks noGrp="1" noChangeAspect="1"/>
          </p:cNvPicPr>
          <p:nvPr>
            <p:ph idx="1"/>
          </p:nvPr>
        </p:nvPicPr>
        <p:blipFill>
          <a:blip r:embed="rId2"/>
          <a:stretch>
            <a:fillRect/>
          </a:stretch>
        </p:blipFill>
        <p:spPr>
          <a:xfrm>
            <a:off x="897776" y="1266338"/>
            <a:ext cx="8530092" cy="5051335"/>
          </a:xfrm>
        </p:spPr>
      </p:pic>
      <p:sp>
        <p:nvSpPr>
          <p:cNvPr id="3" name="Ovaal 2">
            <a:extLst>
              <a:ext uri="{FF2B5EF4-FFF2-40B4-BE49-F238E27FC236}">
                <a16:creationId xmlns:a16="http://schemas.microsoft.com/office/drawing/2014/main" id="{ABCA49C8-1F87-2C2F-C4E5-1831A02C86B8}"/>
              </a:ext>
            </a:extLst>
          </p:cNvPr>
          <p:cNvSpPr/>
          <p:nvPr/>
        </p:nvSpPr>
        <p:spPr>
          <a:xfrm>
            <a:off x="4006736" y="1454727"/>
            <a:ext cx="1961802" cy="113717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02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1D90B-CB63-4294-B527-77CE2AF04410}"/>
              </a:ext>
            </a:extLst>
          </p:cNvPr>
          <p:cNvSpPr>
            <a:spLocks noGrp="1"/>
          </p:cNvSpPr>
          <p:nvPr>
            <p:ph type="title"/>
          </p:nvPr>
        </p:nvSpPr>
        <p:spPr/>
        <p:txBody>
          <a:bodyPr/>
          <a:lstStyle/>
          <a:p>
            <a:pPr algn="ctr"/>
            <a:r>
              <a:rPr lang="nl-NL" dirty="0"/>
              <a:t>Zevende jaar: WAT?  </a:t>
            </a:r>
            <a:endParaRPr lang="nl-BE" dirty="0"/>
          </a:p>
        </p:txBody>
      </p:sp>
      <p:sp>
        <p:nvSpPr>
          <p:cNvPr id="3" name="Tijdelijke aanduiding voor inhoud 2">
            <a:extLst>
              <a:ext uri="{FF2B5EF4-FFF2-40B4-BE49-F238E27FC236}">
                <a16:creationId xmlns:a16="http://schemas.microsoft.com/office/drawing/2014/main" id="{B39C0B20-902F-4662-9DAF-2712033926C4}"/>
              </a:ext>
            </a:extLst>
          </p:cNvPr>
          <p:cNvSpPr>
            <a:spLocks noGrp="1"/>
          </p:cNvSpPr>
          <p:nvPr>
            <p:ph idx="1"/>
          </p:nvPr>
        </p:nvSpPr>
        <p:spPr/>
        <p:txBody>
          <a:bodyPr/>
          <a:lstStyle/>
          <a:p>
            <a:pPr>
              <a:buFont typeface="Arial" panose="020B0604020202020204" pitchFamily="34" charset="0"/>
              <a:buChar char="•"/>
            </a:pPr>
            <a:r>
              <a:rPr lang="nl-NL" dirty="0"/>
              <a:t>Organisatie vanuit het Secundair Onderwijs</a:t>
            </a:r>
          </a:p>
          <a:p>
            <a:pPr>
              <a:buFont typeface="Arial" panose="020B0604020202020204" pitchFamily="34" charset="0"/>
              <a:buChar char="•"/>
            </a:pPr>
            <a:r>
              <a:rPr lang="nl-NL" dirty="0"/>
              <a:t>Een specialisatiejaar binnen (TSO en KSO)</a:t>
            </a:r>
          </a:p>
          <a:p>
            <a:pPr>
              <a:buFont typeface="Arial" panose="020B0604020202020204" pitchFamily="34" charset="0"/>
              <a:buChar char="•"/>
            </a:pPr>
            <a:r>
              <a:rPr lang="nl-NL" dirty="0"/>
              <a:t>Binnen hetzelfde studiegebied (m.u.v. Integrale Veiligheid)</a:t>
            </a:r>
          </a:p>
          <a:p>
            <a:pPr>
              <a:buFont typeface="Arial" panose="020B0604020202020204" pitchFamily="34" charset="0"/>
              <a:buChar char="•"/>
            </a:pPr>
            <a:r>
              <a:rPr lang="nl-NL" dirty="0"/>
              <a:t>Sterk gericht naar de arbeidsmarkt</a:t>
            </a:r>
          </a:p>
          <a:p>
            <a:pPr>
              <a:buFont typeface="Arial" panose="020B0604020202020204" pitchFamily="34" charset="0"/>
              <a:buChar char="•"/>
            </a:pPr>
            <a:r>
              <a:rPr lang="nl-NL" dirty="0"/>
              <a:t>Duur: 1 jaar</a:t>
            </a:r>
          </a:p>
          <a:p>
            <a:pPr marL="0" indent="0">
              <a:buNone/>
            </a:pPr>
            <a:endParaRPr lang="nl-BE" dirty="0"/>
          </a:p>
        </p:txBody>
      </p:sp>
    </p:spTree>
    <p:extLst>
      <p:ext uri="{BB962C8B-B14F-4D97-AF65-F5344CB8AC3E}">
        <p14:creationId xmlns:p14="http://schemas.microsoft.com/office/powerpoint/2010/main" val="21451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lstStyle/>
          <a:p>
            <a:pPr algn="ctr"/>
            <a:r>
              <a:rPr lang="nl-NL" dirty="0"/>
              <a:t>Studiegebied Handel</a:t>
            </a:r>
            <a:endParaRPr lang="nl-BE"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lstStyle/>
          <a:p>
            <a:pPr marL="0" indent="0">
              <a:buNone/>
            </a:pPr>
            <a:r>
              <a:rPr lang="nl-NL" dirty="0"/>
              <a:t>Na de richting Kantoor:</a:t>
            </a:r>
          </a:p>
          <a:p>
            <a:pPr lvl="1">
              <a:buFont typeface="Arial" panose="020B0604020202020204" pitchFamily="34" charset="0"/>
              <a:buChar char="•"/>
            </a:pPr>
            <a:r>
              <a:rPr lang="nl-NL" sz="3200">
                <a:solidFill>
                  <a:srgbClr val="00B050"/>
                </a:solidFill>
              </a:rPr>
              <a:t>(Immobiliënbeheer)</a:t>
            </a:r>
            <a:endParaRPr lang="nl-NL" sz="3200" dirty="0">
              <a:solidFill>
                <a:srgbClr val="00B050"/>
              </a:solidFill>
            </a:endParaRPr>
          </a:p>
          <a:p>
            <a:pPr lvl="1">
              <a:buFont typeface="Arial" panose="020B0604020202020204" pitchFamily="34" charset="0"/>
              <a:buChar char="•"/>
            </a:pPr>
            <a:r>
              <a:rPr lang="nl-NL" sz="3200" dirty="0">
                <a:solidFill>
                  <a:srgbClr val="00B050"/>
                </a:solidFill>
              </a:rPr>
              <a:t>Internationaal Transport en goederenverzending</a:t>
            </a:r>
          </a:p>
          <a:p>
            <a:pPr lvl="1">
              <a:buFont typeface="Arial" panose="020B0604020202020204" pitchFamily="34" charset="0"/>
              <a:buChar char="•"/>
            </a:pPr>
            <a:r>
              <a:rPr lang="nl-NL" sz="3200" dirty="0" err="1">
                <a:solidFill>
                  <a:srgbClr val="00B050"/>
                </a:solidFill>
              </a:rPr>
              <a:t>Medico</a:t>
            </a:r>
            <a:r>
              <a:rPr lang="nl-NL" sz="3200" dirty="0">
                <a:solidFill>
                  <a:srgbClr val="00B050"/>
                </a:solidFill>
              </a:rPr>
              <a:t>- sociale administratie</a:t>
            </a:r>
          </a:p>
          <a:p>
            <a:pPr lvl="1">
              <a:buFont typeface="Arial" panose="020B0604020202020204" pitchFamily="34" charset="0"/>
              <a:buChar char="•"/>
            </a:pPr>
            <a:r>
              <a:rPr lang="nl-NL" sz="3200" dirty="0">
                <a:solidFill>
                  <a:srgbClr val="00B050"/>
                </a:solidFill>
              </a:rPr>
              <a:t>(Administratie vrije beroepen/Commercieel </a:t>
            </a:r>
            <a:r>
              <a:rPr lang="nl-NL" sz="3200" dirty="0" err="1">
                <a:solidFill>
                  <a:srgbClr val="00B050"/>
                </a:solidFill>
              </a:rPr>
              <a:t>webverkeer</a:t>
            </a:r>
            <a:r>
              <a:rPr lang="nl-NL" sz="3200" dirty="0">
                <a:solidFill>
                  <a:srgbClr val="00B050"/>
                </a:solidFill>
              </a:rPr>
              <a:t>/KMO-administratie/Verkoop en distributie) </a:t>
            </a:r>
          </a:p>
          <a:p>
            <a:pPr marL="0" indent="0">
              <a:buNone/>
            </a:pPr>
            <a:endParaRPr lang="nl-BE" dirty="0"/>
          </a:p>
        </p:txBody>
      </p:sp>
    </p:spTree>
    <p:extLst>
      <p:ext uri="{BB962C8B-B14F-4D97-AF65-F5344CB8AC3E}">
        <p14:creationId xmlns:p14="http://schemas.microsoft.com/office/powerpoint/2010/main" val="18979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sz="2800" dirty="0"/>
              <a:t>Studiegebied Handel</a:t>
            </a:r>
            <a:br>
              <a:rPr lang="nl-NL" dirty="0"/>
            </a:br>
            <a:r>
              <a:rPr lang="nl-NL" sz="3600" dirty="0">
                <a:solidFill>
                  <a:srgbClr val="92D050"/>
                </a:solidFill>
              </a:rPr>
              <a:t>Internationaal transport en goederenverzending</a:t>
            </a:r>
            <a:endParaRPr lang="nl-BE" sz="3600" dirty="0">
              <a:solidFill>
                <a:srgbClr val="92D050"/>
              </a:solidFill>
            </a:endParaRPr>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a:bodyPr>
          <a:lstStyle/>
          <a:p>
            <a:pPr marL="0" indent="0">
              <a:buNone/>
            </a:pPr>
            <a:r>
              <a:rPr lang="nl-NL" dirty="0"/>
              <a:t> </a:t>
            </a:r>
            <a:r>
              <a:rPr lang="nl-NL" sz="3200" dirty="0"/>
              <a:t>Wat?</a:t>
            </a:r>
          </a:p>
          <a:p>
            <a:r>
              <a:rPr lang="nl-NL" sz="3200" dirty="0"/>
              <a:t>Administratieve functie in de internationale handel- transport en logistiek</a:t>
            </a:r>
          </a:p>
          <a:p>
            <a:r>
              <a:rPr lang="nl-NL" sz="3200" dirty="0"/>
              <a:t>Kennismaking met douane-, transport- en betalingsdocumenten, met import- en exportformaliteiten.</a:t>
            </a:r>
          </a:p>
          <a:p>
            <a:r>
              <a:rPr lang="nl-NL" sz="3200" dirty="0"/>
              <a:t>Digitale vaardigheden (toegepaste informatica</a:t>
            </a:r>
          </a:p>
          <a:p>
            <a:r>
              <a:rPr lang="nl-NL" sz="3200" dirty="0"/>
              <a:t>Talen en communicatie</a:t>
            </a:r>
          </a:p>
          <a:p>
            <a:r>
              <a:rPr lang="nl-NL" sz="3200" dirty="0"/>
              <a:t>Blokstages van 5 weken</a:t>
            </a:r>
          </a:p>
          <a:p>
            <a:endParaRPr lang="nl-BE" dirty="0"/>
          </a:p>
        </p:txBody>
      </p:sp>
    </p:spTree>
    <p:extLst>
      <p:ext uri="{BB962C8B-B14F-4D97-AF65-F5344CB8AC3E}">
        <p14:creationId xmlns:p14="http://schemas.microsoft.com/office/powerpoint/2010/main" val="104716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sz="2800" dirty="0"/>
              <a:t>Studiegebied Handel</a:t>
            </a:r>
            <a:br>
              <a:rPr lang="nl-NL" dirty="0"/>
            </a:br>
            <a:r>
              <a:rPr lang="nl-NL" sz="3600" dirty="0">
                <a:solidFill>
                  <a:srgbClr val="92D050"/>
                </a:solidFill>
              </a:rPr>
              <a:t>Internationaal transport en goederenverzending</a:t>
            </a:r>
            <a:endParaRPr lang="nl-BE" sz="3600" dirty="0">
              <a:solidFill>
                <a:srgbClr val="92D050"/>
              </a:solidFill>
            </a:endParaRPr>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fontScale="92500"/>
          </a:bodyPr>
          <a:lstStyle/>
          <a:p>
            <a:pPr marL="0" indent="0">
              <a:buNone/>
            </a:pPr>
            <a:r>
              <a:rPr lang="nl-NL" dirty="0"/>
              <a:t> </a:t>
            </a:r>
            <a:r>
              <a:rPr lang="nl-NL" sz="3200" dirty="0">
                <a:solidFill>
                  <a:srgbClr val="00B050"/>
                </a:solidFill>
              </a:rPr>
              <a:t> </a:t>
            </a:r>
            <a:r>
              <a:rPr lang="nl-NL" sz="3200" dirty="0"/>
              <a:t>Waar?</a:t>
            </a:r>
          </a:p>
          <a:p>
            <a:r>
              <a:rPr lang="nl-NL" sz="3200" dirty="0"/>
              <a:t>Antwerpen/ Hasselt/ Blankenberge</a:t>
            </a:r>
          </a:p>
          <a:p>
            <a:pPr marL="0" indent="0">
              <a:buNone/>
            </a:pPr>
            <a:r>
              <a:rPr lang="nl-NL" sz="3200" dirty="0"/>
              <a:t>Wat behaal je?</a:t>
            </a:r>
          </a:p>
          <a:p>
            <a:r>
              <a:rPr lang="nl-NL" sz="3200" dirty="0"/>
              <a:t>Certificaat van een opleiding zevende jaar</a:t>
            </a:r>
          </a:p>
          <a:p>
            <a:pPr marL="0" indent="0">
              <a:buNone/>
            </a:pPr>
            <a:r>
              <a:rPr lang="nl-NL" sz="3200" dirty="0"/>
              <a:t>Wat na…?</a:t>
            </a:r>
          </a:p>
          <a:p>
            <a:r>
              <a:rPr lang="nl-NL" sz="3200" dirty="0"/>
              <a:t>Gaan werken (magazijnbeheerder, planner goederenbehandeling, douanedeclarant,…)</a:t>
            </a:r>
          </a:p>
          <a:p>
            <a:r>
              <a:rPr lang="nl-NL" sz="3200" dirty="0"/>
              <a:t>Verder studeren graduaatsopleiding/</a:t>
            </a:r>
            <a:r>
              <a:rPr lang="nl-NL" sz="3200" dirty="0" err="1"/>
              <a:t>Prof.Bach</a:t>
            </a:r>
            <a:r>
              <a:rPr lang="nl-NL" sz="3200" dirty="0"/>
              <a:t> logistiek management</a:t>
            </a:r>
            <a:endParaRPr lang="nl-BE" dirty="0"/>
          </a:p>
        </p:txBody>
      </p:sp>
    </p:spTree>
    <p:extLst>
      <p:ext uri="{BB962C8B-B14F-4D97-AF65-F5344CB8AC3E}">
        <p14:creationId xmlns:p14="http://schemas.microsoft.com/office/powerpoint/2010/main" val="47901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sz="2800" dirty="0"/>
              <a:t>Studiegebied Handel</a:t>
            </a:r>
            <a:br>
              <a:rPr lang="nl-NL" dirty="0"/>
            </a:br>
            <a:r>
              <a:rPr lang="nl-NL" sz="3600" dirty="0" err="1">
                <a:solidFill>
                  <a:srgbClr val="92D050"/>
                </a:solidFill>
              </a:rPr>
              <a:t>Medico</a:t>
            </a:r>
            <a:r>
              <a:rPr lang="nl-NL" sz="3600" dirty="0">
                <a:solidFill>
                  <a:srgbClr val="92D050"/>
                </a:solidFill>
              </a:rPr>
              <a:t>-sociale administratie</a:t>
            </a:r>
            <a:endParaRPr lang="nl-BE" sz="3600" dirty="0">
              <a:solidFill>
                <a:srgbClr val="92D050"/>
              </a:solidFill>
            </a:endParaRPr>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a:bodyPr>
          <a:lstStyle/>
          <a:p>
            <a:pPr marL="0" indent="0">
              <a:buNone/>
            </a:pPr>
            <a:r>
              <a:rPr lang="nl-NL" dirty="0"/>
              <a:t> </a:t>
            </a:r>
            <a:r>
              <a:rPr lang="nl-NL" sz="3200" dirty="0">
                <a:solidFill>
                  <a:srgbClr val="00B050"/>
                </a:solidFill>
              </a:rPr>
              <a:t> </a:t>
            </a:r>
            <a:r>
              <a:rPr lang="nl-BE" dirty="0"/>
              <a:t>Wat?</a:t>
            </a:r>
          </a:p>
          <a:p>
            <a:r>
              <a:rPr lang="nl-BE" dirty="0"/>
              <a:t>Administratieve taken</a:t>
            </a:r>
          </a:p>
          <a:p>
            <a:r>
              <a:rPr lang="nl-BE" dirty="0"/>
              <a:t>Interesse in</a:t>
            </a:r>
          </a:p>
          <a:p>
            <a:pPr lvl="1"/>
            <a:r>
              <a:rPr lang="nl-BE" dirty="0"/>
              <a:t>Administratie</a:t>
            </a:r>
          </a:p>
          <a:p>
            <a:pPr lvl="1"/>
            <a:r>
              <a:rPr lang="nl-BE" dirty="0"/>
              <a:t>Talen</a:t>
            </a:r>
          </a:p>
          <a:p>
            <a:pPr lvl="1"/>
            <a:r>
              <a:rPr lang="nl-BE" dirty="0"/>
              <a:t>Medische wereld</a:t>
            </a:r>
          </a:p>
          <a:p>
            <a:r>
              <a:rPr lang="nl-BE" dirty="0"/>
              <a:t>Stage</a:t>
            </a:r>
          </a:p>
          <a:p>
            <a:r>
              <a:rPr lang="nl-BE" dirty="0"/>
              <a:t>Vakken:</a:t>
            </a:r>
          </a:p>
          <a:p>
            <a:pPr lvl="1"/>
            <a:r>
              <a:rPr lang="nl-BE" dirty="0"/>
              <a:t>Talen, toegepaste economie, toegepaste informatica, toegepaste psychologie</a:t>
            </a:r>
          </a:p>
          <a:p>
            <a:pPr marL="0" indent="0">
              <a:buNone/>
            </a:pPr>
            <a:endParaRPr lang="nl-BE" dirty="0"/>
          </a:p>
        </p:txBody>
      </p:sp>
    </p:spTree>
    <p:extLst>
      <p:ext uri="{BB962C8B-B14F-4D97-AF65-F5344CB8AC3E}">
        <p14:creationId xmlns:p14="http://schemas.microsoft.com/office/powerpoint/2010/main" val="14206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sz="2800" dirty="0"/>
              <a:t>Studiegebied Handel</a:t>
            </a:r>
            <a:br>
              <a:rPr lang="nl-NL" dirty="0"/>
            </a:br>
            <a:r>
              <a:rPr lang="nl-NL" sz="3600" dirty="0" err="1">
                <a:solidFill>
                  <a:srgbClr val="92D050"/>
                </a:solidFill>
              </a:rPr>
              <a:t>Medico</a:t>
            </a:r>
            <a:r>
              <a:rPr lang="nl-NL" sz="3600" dirty="0">
                <a:solidFill>
                  <a:srgbClr val="92D050"/>
                </a:solidFill>
              </a:rPr>
              <a:t>-sociale administratie</a:t>
            </a:r>
            <a:endParaRPr lang="nl-BE" sz="3600" dirty="0">
              <a:solidFill>
                <a:srgbClr val="92D050"/>
              </a:solidFill>
            </a:endParaRPr>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fontScale="77500" lnSpcReduction="20000"/>
          </a:bodyPr>
          <a:lstStyle/>
          <a:p>
            <a:pPr marL="0" indent="0">
              <a:buNone/>
            </a:pPr>
            <a:r>
              <a:rPr lang="nl-BE" dirty="0"/>
              <a:t>Waar?</a:t>
            </a:r>
          </a:p>
          <a:p>
            <a:r>
              <a:rPr lang="nl-BE" dirty="0"/>
              <a:t>Hasselt, Oostende</a:t>
            </a:r>
          </a:p>
          <a:p>
            <a:r>
              <a:rPr lang="nl-BE" dirty="0"/>
              <a:t>DVM, Aalst</a:t>
            </a:r>
          </a:p>
          <a:p>
            <a:pPr marL="0" indent="0">
              <a:buNone/>
            </a:pPr>
            <a:endParaRPr lang="nl-BE" dirty="0"/>
          </a:p>
          <a:p>
            <a:pPr marL="0" indent="0">
              <a:buNone/>
            </a:pPr>
            <a:r>
              <a:rPr lang="nl-BE" dirty="0"/>
              <a:t>Wat behaal je?</a:t>
            </a:r>
          </a:p>
          <a:p>
            <a:r>
              <a:rPr lang="nl-BE" dirty="0"/>
              <a:t>Het certificaat van een opleiding zevende jaar</a:t>
            </a:r>
          </a:p>
          <a:p>
            <a:pPr marL="0" indent="0">
              <a:buNone/>
            </a:pPr>
            <a:endParaRPr lang="nl-BE" dirty="0"/>
          </a:p>
          <a:p>
            <a:pPr marL="0" indent="0">
              <a:buNone/>
            </a:pPr>
            <a:r>
              <a:rPr lang="nl-BE" dirty="0"/>
              <a:t>Wat na…?</a:t>
            </a:r>
          </a:p>
          <a:p>
            <a:pPr>
              <a:buFontTx/>
              <a:buChar char="-"/>
            </a:pPr>
            <a:r>
              <a:rPr lang="nl-BE" dirty="0"/>
              <a:t>Gaan werken (ziekenhuis, woonzorgcentrum, mutualiteit,…)</a:t>
            </a:r>
          </a:p>
          <a:p>
            <a:pPr>
              <a:buFontTx/>
              <a:buChar char="-"/>
            </a:pPr>
            <a:r>
              <a:rPr lang="nl-BE" dirty="0"/>
              <a:t>Verder studeren (verpleegkunde, </a:t>
            </a:r>
            <a:r>
              <a:rPr lang="nl-BE" dirty="0" err="1"/>
              <a:t>prof.Bach</a:t>
            </a:r>
            <a:r>
              <a:rPr lang="nl-BE" dirty="0"/>
              <a:t>. Health care management, office management,..)</a:t>
            </a:r>
          </a:p>
          <a:p>
            <a:pPr marL="0" indent="0">
              <a:buNone/>
            </a:pPr>
            <a:r>
              <a:rPr lang="nl-NL" dirty="0"/>
              <a:t> </a:t>
            </a:r>
            <a:r>
              <a:rPr lang="nl-NL" sz="3200" dirty="0">
                <a:solidFill>
                  <a:srgbClr val="00B050"/>
                </a:solidFill>
              </a:rPr>
              <a:t> </a:t>
            </a:r>
            <a:r>
              <a:rPr lang="nl-BE" dirty="0"/>
              <a:t> </a:t>
            </a:r>
          </a:p>
          <a:p>
            <a:pPr marL="0" indent="0">
              <a:buNone/>
            </a:pPr>
            <a:endParaRPr lang="nl-BE" dirty="0"/>
          </a:p>
        </p:txBody>
      </p:sp>
    </p:spTree>
    <p:extLst>
      <p:ext uri="{BB962C8B-B14F-4D97-AF65-F5344CB8AC3E}">
        <p14:creationId xmlns:p14="http://schemas.microsoft.com/office/powerpoint/2010/main" val="395336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dirty="0"/>
              <a:t> </a:t>
            </a:r>
            <a:r>
              <a:rPr lang="nl-NL" sz="2800" dirty="0"/>
              <a:t>Studiegebied Maatschappelijke veiligheid </a:t>
            </a:r>
            <a:br>
              <a:rPr lang="nl-NL" sz="6000" dirty="0"/>
            </a:br>
            <a:r>
              <a:rPr lang="nl-NL" sz="3600" dirty="0">
                <a:solidFill>
                  <a:srgbClr val="00B050"/>
                </a:solidFill>
              </a:rPr>
              <a:t>Integrale veiligheid</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a:bodyPr>
          <a:lstStyle/>
          <a:p>
            <a:pPr lvl="1">
              <a:buFont typeface="Arial" panose="020B0604020202020204" pitchFamily="34" charset="0"/>
              <a:buChar char="•"/>
            </a:pPr>
            <a:r>
              <a:rPr lang="nl-NL" dirty="0"/>
              <a:t>Toegankelijk vanuit elk studiegebied, mits een aantal voorwaarden:</a:t>
            </a:r>
          </a:p>
          <a:p>
            <a:pPr lvl="2">
              <a:buFont typeface="Arial" panose="020B0604020202020204" pitchFamily="34" charset="0"/>
              <a:buChar char="•"/>
            </a:pPr>
            <a:r>
              <a:rPr lang="nl-NL" dirty="0"/>
              <a:t>Medisch geschikt zijn</a:t>
            </a:r>
          </a:p>
          <a:p>
            <a:pPr lvl="2">
              <a:buFont typeface="Arial" panose="020B0604020202020204" pitchFamily="34" charset="0"/>
              <a:buChar char="•"/>
            </a:pPr>
            <a:r>
              <a:rPr lang="nl-NL" dirty="0"/>
              <a:t>Van onberispelijk gedrag zijn</a:t>
            </a:r>
          </a:p>
          <a:p>
            <a:pPr lvl="2">
              <a:buFont typeface="Arial" panose="020B0604020202020204" pitchFamily="34" charset="0"/>
              <a:buChar char="•"/>
            </a:pPr>
            <a:r>
              <a:rPr lang="nl-NL" dirty="0"/>
              <a:t>Een gunstig advies van de toelatingsklassenraad</a:t>
            </a:r>
          </a:p>
          <a:p>
            <a:pPr lvl="2">
              <a:buFont typeface="Arial" panose="020B0604020202020204" pitchFamily="34" charset="0"/>
              <a:buChar char="•"/>
            </a:pPr>
            <a:r>
              <a:rPr lang="nl-NL" dirty="0"/>
              <a:t>Identiteitsdocument waaruit blijkt dat je onderdaan bent van de Europees Economische Ruimte</a:t>
            </a:r>
          </a:p>
          <a:p>
            <a:pPr marL="914400" lvl="2" indent="0">
              <a:buNone/>
            </a:pPr>
            <a:endParaRPr lang="nl-NL" dirty="0"/>
          </a:p>
          <a:p>
            <a:pPr lvl="1">
              <a:buFont typeface="Arial" panose="020B0604020202020204" pitchFamily="34" charset="0"/>
              <a:buChar char="•"/>
            </a:pPr>
            <a:r>
              <a:rPr lang="nl-NL" dirty="0"/>
              <a:t>Voor Wie?</a:t>
            </a:r>
          </a:p>
          <a:p>
            <a:pPr lvl="2">
              <a:buFont typeface="Arial" panose="020B0604020202020204" pitchFamily="34" charset="0"/>
              <a:buChar char="•"/>
            </a:pPr>
            <a:r>
              <a:rPr lang="nl-NL" dirty="0"/>
              <a:t>Veiligheids- en bewakingssector</a:t>
            </a:r>
          </a:p>
          <a:p>
            <a:pPr lvl="2">
              <a:buFont typeface="Arial" panose="020B0604020202020204" pitchFamily="34" charset="0"/>
              <a:buChar char="•"/>
            </a:pPr>
            <a:r>
              <a:rPr lang="nl-NL" dirty="0"/>
              <a:t> job als bewakingsagent, brandweerman (behalen van certificaten), politieagent (attesten voor vrijstellingen aan toelatingsproeven), voetbalsteward en andere veiligheidsfuncties</a:t>
            </a:r>
          </a:p>
          <a:p>
            <a:pPr lvl="2">
              <a:buFont typeface="Arial" panose="020B0604020202020204" pitchFamily="34" charset="0"/>
              <a:buChar char="•"/>
            </a:pPr>
            <a:endParaRPr lang="nl-NL" dirty="0"/>
          </a:p>
          <a:p>
            <a:pPr marL="0" indent="0">
              <a:buNone/>
            </a:pPr>
            <a:r>
              <a:rPr lang="nl-BE" dirty="0"/>
              <a:t>   </a:t>
            </a:r>
          </a:p>
          <a:p>
            <a:pPr marL="0" indent="0">
              <a:buNone/>
            </a:pPr>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72362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dirty="0"/>
              <a:t> </a:t>
            </a:r>
            <a:r>
              <a:rPr lang="nl-NL" sz="2800" dirty="0"/>
              <a:t>Studiegebied Maatschappelijke veiligheid </a:t>
            </a:r>
            <a:br>
              <a:rPr lang="nl-NL" sz="8800" dirty="0"/>
            </a:br>
            <a:r>
              <a:rPr lang="nl-NL" sz="3600" dirty="0">
                <a:solidFill>
                  <a:srgbClr val="00B050"/>
                </a:solidFill>
              </a:rPr>
              <a:t>Integrale veiligheid</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a:xfrm>
            <a:off x="434340" y="1825625"/>
            <a:ext cx="11323320" cy="4351338"/>
          </a:xfrm>
        </p:spPr>
        <p:txBody>
          <a:bodyPr>
            <a:normAutofit/>
          </a:bodyPr>
          <a:lstStyle/>
          <a:p>
            <a:pPr lvl="1">
              <a:buFont typeface="Arial" panose="020B0604020202020204" pitchFamily="34" charset="0"/>
              <a:buChar char="•"/>
            </a:pPr>
            <a:r>
              <a:rPr lang="nl-NL" dirty="0"/>
              <a:t>inhoud</a:t>
            </a:r>
          </a:p>
          <a:p>
            <a:pPr lvl="2">
              <a:buFont typeface="Arial" panose="020B0604020202020204" pitchFamily="34" charset="0"/>
              <a:buChar char="•"/>
            </a:pPr>
            <a:r>
              <a:rPr lang="nl-NL" dirty="0"/>
              <a:t>Kennis en vaardigheden nodig voor functie in deze sector (omgaan met agressie, stressbestendigheid in noodsituaties, psychologische conflicthantering…) </a:t>
            </a:r>
          </a:p>
          <a:p>
            <a:pPr lvl="2">
              <a:buFont typeface="Arial" panose="020B0604020202020204" pitchFamily="34" charset="0"/>
              <a:buChar char="•"/>
            </a:pPr>
            <a:r>
              <a:rPr lang="nl-NL" dirty="0"/>
              <a:t>Zowel zelfstandig als in teamverband kunnen werken.</a:t>
            </a:r>
          </a:p>
          <a:p>
            <a:pPr lvl="2">
              <a:buFont typeface="Arial" panose="020B0604020202020204" pitchFamily="34" charset="0"/>
              <a:buChar char="•"/>
            </a:pPr>
            <a:r>
              <a:rPr lang="nl-NL" dirty="0"/>
              <a:t>Observeren en rapporteren</a:t>
            </a:r>
          </a:p>
          <a:p>
            <a:pPr lvl="2">
              <a:buFont typeface="Arial" panose="020B0604020202020204" pitchFamily="34" charset="0"/>
              <a:buChar char="•"/>
            </a:pPr>
            <a:r>
              <a:rPr lang="nl-NL" dirty="0"/>
              <a:t>Inbraak-, brand- en camerabeveiliging</a:t>
            </a:r>
          </a:p>
          <a:p>
            <a:pPr lvl="2">
              <a:buFont typeface="Arial" panose="020B0604020202020204" pitchFamily="34" charset="0"/>
              <a:buChar char="•"/>
            </a:pPr>
            <a:endParaRPr lang="nl-NL" dirty="0"/>
          </a:p>
          <a:p>
            <a:pPr lvl="1">
              <a:buFont typeface="Arial" panose="020B0604020202020204" pitchFamily="34" charset="0"/>
              <a:buChar char="•"/>
            </a:pPr>
            <a:endParaRPr lang="nl-NL" sz="3600" dirty="0"/>
          </a:p>
          <a:p>
            <a:pPr lvl="1">
              <a:buFont typeface="Arial" panose="020B0604020202020204" pitchFamily="34" charset="0"/>
              <a:buChar char="•"/>
            </a:pPr>
            <a:endParaRPr lang="nl-NL" sz="3600" dirty="0"/>
          </a:p>
          <a:p>
            <a:pPr marL="0" indent="0">
              <a:buNone/>
            </a:pPr>
            <a:endParaRPr lang="nl-NL" sz="4000" dirty="0">
              <a:solidFill>
                <a:srgbClr val="00B050"/>
              </a:solidFill>
            </a:endParaRPr>
          </a:p>
          <a:p>
            <a:pPr marL="457200" lvl="1" indent="0">
              <a:buNone/>
            </a:pPr>
            <a:endParaRPr lang="nl-NL" dirty="0"/>
          </a:p>
          <a:p>
            <a:pPr marL="914400" lvl="2" indent="0">
              <a:buNone/>
            </a:pPr>
            <a:endParaRPr lang="nl-NL" dirty="0"/>
          </a:p>
          <a:p>
            <a:pPr lvl="2">
              <a:buFont typeface="Arial" panose="020B0604020202020204" pitchFamily="34" charset="0"/>
              <a:buChar char="•"/>
            </a:pPr>
            <a:endParaRPr lang="nl-NL" dirty="0"/>
          </a:p>
          <a:p>
            <a:pPr marL="457200" lvl="1" indent="0">
              <a:buNone/>
            </a:pPr>
            <a:endParaRPr lang="nl-NL" dirty="0"/>
          </a:p>
          <a:p>
            <a:pPr marL="914400" lvl="2" indent="0">
              <a:buNone/>
            </a:pPr>
            <a:endParaRPr lang="nl-NL" dirty="0"/>
          </a:p>
        </p:txBody>
      </p:sp>
    </p:spTree>
    <p:extLst>
      <p:ext uri="{BB962C8B-B14F-4D97-AF65-F5344CB8AC3E}">
        <p14:creationId xmlns:p14="http://schemas.microsoft.com/office/powerpoint/2010/main" val="131978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dirty="0"/>
              <a:t> </a:t>
            </a:r>
            <a:r>
              <a:rPr lang="nl-NL" sz="3100" dirty="0"/>
              <a:t>Studiegebied Maatschappelijke veiligheid </a:t>
            </a:r>
            <a:br>
              <a:rPr lang="nl-NL" sz="8800" dirty="0"/>
            </a:br>
            <a:r>
              <a:rPr lang="nl-NL" sz="4000" dirty="0">
                <a:solidFill>
                  <a:srgbClr val="00B050"/>
                </a:solidFill>
              </a:rPr>
              <a:t>Integrale veiligheid</a:t>
            </a:r>
            <a:endParaRPr lang="nl-BE" sz="40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lnSpcReduction="10000"/>
          </a:bodyPr>
          <a:lstStyle/>
          <a:p>
            <a:pPr marL="0" indent="0">
              <a:buNone/>
            </a:pPr>
            <a:r>
              <a:rPr lang="nl-BE" sz="2800" dirty="0"/>
              <a:t>Waar?</a:t>
            </a:r>
          </a:p>
          <a:p>
            <a:r>
              <a:rPr lang="nl-BE" sz="2800" dirty="0"/>
              <a:t>GO! KTA Campus De Brug, Vilvoorde</a:t>
            </a:r>
          </a:p>
          <a:p>
            <a:r>
              <a:rPr lang="nl-BE" sz="2800" dirty="0"/>
              <a:t>Sint Guido Anderlecht</a:t>
            </a:r>
          </a:p>
          <a:p>
            <a:r>
              <a:rPr lang="nl-BE" sz="2800" dirty="0"/>
              <a:t>Mechelen, Gent,…</a:t>
            </a:r>
          </a:p>
          <a:p>
            <a:pPr marL="0" indent="0">
              <a:buNone/>
            </a:pPr>
            <a:endParaRPr lang="nl-BE" sz="2800" dirty="0"/>
          </a:p>
          <a:p>
            <a:pPr marL="0" indent="0">
              <a:buNone/>
            </a:pPr>
            <a:r>
              <a:rPr lang="nl-BE" sz="2800" dirty="0"/>
              <a:t>Wat behaal je?</a:t>
            </a:r>
          </a:p>
          <a:p>
            <a:r>
              <a:rPr lang="nl-BE" sz="2800" dirty="0"/>
              <a:t>Certificaat van een opleiding zevende jaar</a:t>
            </a:r>
          </a:p>
          <a:p>
            <a:r>
              <a:rPr lang="nl-BE" sz="2800" dirty="0"/>
              <a:t>Alg bekwaamheidsattest bewakingsagent</a:t>
            </a:r>
          </a:p>
          <a:p>
            <a:r>
              <a:rPr lang="nl-BE" sz="2800" dirty="0"/>
              <a:t>Attest van voetbalsteward,…</a:t>
            </a:r>
          </a:p>
          <a:p>
            <a:pPr marL="0" indent="0">
              <a:buNone/>
            </a:pPr>
            <a:endParaRPr lang="nl-BE" sz="2800" dirty="0"/>
          </a:p>
          <a:p>
            <a:pPr marL="0" indent="0">
              <a:buNone/>
            </a:pPr>
            <a:endParaRPr lang="nl-BE" sz="2800" dirty="0"/>
          </a:p>
          <a:p>
            <a:pPr marL="0" indent="0">
              <a:buNone/>
            </a:pPr>
            <a:endParaRPr lang="nl-BE" dirty="0"/>
          </a:p>
        </p:txBody>
      </p:sp>
    </p:spTree>
    <p:extLst>
      <p:ext uri="{BB962C8B-B14F-4D97-AF65-F5344CB8AC3E}">
        <p14:creationId xmlns:p14="http://schemas.microsoft.com/office/powerpoint/2010/main" val="356831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28CC0-BD01-5CA0-72CD-33F7D511A4A1}"/>
              </a:ext>
            </a:extLst>
          </p:cNvPr>
          <p:cNvSpPr>
            <a:spLocks noGrp="1"/>
          </p:cNvSpPr>
          <p:nvPr>
            <p:ph type="title"/>
          </p:nvPr>
        </p:nvSpPr>
        <p:spPr/>
        <p:txBody>
          <a:bodyPr/>
          <a:lstStyle/>
          <a:p>
            <a:r>
              <a:rPr lang="nl-NL" dirty="0"/>
              <a:t>Structuur Hoger Onderwijs</a:t>
            </a:r>
            <a:endParaRPr lang="nl-BE" dirty="0"/>
          </a:p>
        </p:txBody>
      </p:sp>
    </p:spTree>
    <p:extLst>
      <p:ext uri="{BB962C8B-B14F-4D97-AF65-F5344CB8AC3E}">
        <p14:creationId xmlns:p14="http://schemas.microsoft.com/office/powerpoint/2010/main" val="2262405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dirty="0"/>
              <a:t> </a:t>
            </a:r>
            <a:r>
              <a:rPr lang="nl-NL" sz="3100" dirty="0"/>
              <a:t>Studiegebied Maatschappelijke veiligheid </a:t>
            </a:r>
            <a:br>
              <a:rPr lang="nl-NL" sz="8800" dirty="0"/>
            </a:br>
            <a:r>
              <a:rPr lang="nl-NL" sz="4000" dirty="0">
                <a:solidFill>
                  <a:srgbClr val="00B050"/>
                </a:solidFill>
              </a:rPr>
              <a:t>Integrale veiligheid</a:t>
            </a:r>
            <a:endParaRPr lang="nl-BE" sz="40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a:xfrm>
            <a:off x="469392" y="1690688"/>
            <a:ext cx="11323320" cy="4351338"/>
          </a:xfrm>
        </p:spPr>
        <p:txBody>
          <a:bodyPr>
            <a:normAutofit/>
          </a:bodyPr>
          <a:lstStyle/>
          <a:p>
            <a:pPr marL="0" indent="0">
              <a:buNone/>
            </a:pPr>
            <a:r>
              <a:rPr lang="nl-BE" sz="2800" dirty="0"/>
              <a:t> Wat na…?</a:t>
            </a:r>
          </a:p>
          <a:p>
            <a:r>
              <a:rPr lang="nl-BE" dirty="0"/>
              <a:t>Gaan werken </a:t>
            </a:r>
          </a:p>
          <a:p>
            <a:pPr lvl="1"/>
            <a:r>
              <a:rPr lang="nl-BE" dirty="0"/>
              <a:t>Bewakingsagent</a:t>
            </a:r>
          </a:p>
          <a:p>
            <a:pPr lvl="1"/>
            <a:r>
              <a:rPr lang="nl-BE" dirty="0"/>
              <a:t>Voetbalsteward</a:t>
            </a:r>
          </a:p>
          <a:p>
            <a:pPr lvl="1"/>
            <a:r>
              <a:rPr lang="nl-BE" dirty="0"/>
              <a:t>Bedrijfshulpverlener</a:t>
            </a:r>
          </a:p>
          <a:p>
            <a:pPr lvl="1"/>
            <a:r>
              <a:rPr lang="nl-BE" dirty="0"/>
              <a:t>brandweer</a:t>
            </a:r>
          </a:p>
          <a:p>
            <a:r>
              <a:rPr lang="nl-BE" sz="2800" dirty="0"/>
              <a:t>Verder studeren </a:t>
            </a:r>
          </a:p>
          <a:p>
            <a:pPr lvl="1"/>
            <a:r>
              <a:rPr lang="nl-BE" dirty="0"/>
              <a:t>Politie</a:t>
            </a:r>
          </a:p>
          <a:p>
            <a:pPr lvl="1"/>
            <a:r>
              <a:rPr lang="nl-BE" dirty="0"/>
              <a:t>Hoger onderwijs</a:t>
            </a:r>
          </a:p>
          <a:p>
            <a:pPr marL="0" indent="0">
              <a:buNone/>
            </a:pPr>
            <a:endParaRPr lang="nl-BE" sz="2800" dirty="0"/>
          </a:p>
          <a:p>
            <a:pPr marL="0" indent="0">
              <a:buNone/>
            </a:pPr>
            <a:endParaRPr lang="nl-BE" sz="2800" dirty="0"/>
          </a:p>
          <a:p>
            <a:pPr marL="0" indent="0">
              <a:buNone/>
            </a:pPr>
            <a:endParaRPr lang="nl-BE" sz="2800" dirty="0"/>
          </a:p>
          <a:p>
            <a:pPr marL="0" indent="0">
              <a:buNone/>
            </a:pPr>
            <a:endParaRPr lang="nl-BE" dirty="0"/>
          </a:p>
        </p:txBody>
      </p:sp>
    </p:spTree>
    <p:extLst>
      <p:ext uri="{BB962C8B-B14F-4D97-AF65-F5344CB8AC3E}">
        <p14:creationId xmlns:p14="http://schemas.microsoft.com/office/powerpoint/2010/main" val="1963366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C6A62-1590-436D-AD98-7FB679B7C703}"/>
              </a:ext>
            </a:extLst>
          </p:cNvPr>
          <p:cNvSpPr>
            <a:spLocks noGrp="1"/>
          </p:cNvSpPr>
          <p:nvPr>
            <p:ph type="title"/>
          </p:nvPr>
        </p:nvSpPr>
        <p:spPr/>
        <p:txBody>
          <a:bodyPr/>
          <a:lstStyle/>
          <a:p>
            <a:pPr algn="ctr"/>
            <a:r>
              <a:rPr lang="nl-NL" dirty="0"/>
              <a:t>www.onderwijskiezer.be</a:t>
            </a:r>
            <a:endParaRPr lang="nl-BE" dirty="0"/>
          </a:p>
        </p:txBody>
      </p:sp>
      <p:sp>
        <p:nvSpPr>
          <p:cNvPr id="3" name="Tijdelijke aanduiding voor inhoud 2">
            <a:extLst>
              <a:ext uri="{FF2B5EF4-FFF2-40B4-BE49-F238E27FC236}">
                <a16:creationId xmlns:a16="http://schemas.microsoft.com/office/drawing/2014/main" id="{81EDEC97-7A15-4A66-9E66-AD3E8F1428D3}"/>
              </a:ext>
            </a:extLst>
          </p:cNvPr>
          <p:cNvSpPr>
            <a:spLocks noGrp="1"/>
          </p:cNvSpPr>
          <p:nvPr>
            <p:ph idx="1"/>
          </p:nvPr>
        </p:nvSpPr>
        <p:spPr/>
        <p:txBody>
          <a:bodyPr/>
          <a:lstStyle/>
          <a:p>
            <a:r>
              <a:rPr lang="nl-NL" dirty="0"/>
              <a:t>Alle objectieve informatie</a:t>
            </a:r>
          </a:p>
          <a:p>
            <a:r>
              <a:rPr lang="nl-NL" dirty="0"/>
              <a:t>Over secundair onderwijs, hoger onderwijs, volwassenonderwijs</a:t>
            </a:r>
          </a:p>
          <a:p>
            <a:r>
              <a:rPr lang="nl-NL" dirty="0"/>
              <a:t>Je kan op verschillende manier zoeken: via huidige studierichting (Wat na?),  belangstelling, schoolvakken, studiegebied, graduaat, professionele bachelor, academische bachelor, beroepen,…</a:t>
            </a:r>
          </a:p>
          <a:p>
            <a:pPr marL="0" indent="0">
              <a:buNone/>
            </a:pPr>
            <a:endParaRPr lang="nl-BE" dirty="0"/>
          </a:p>
        </p:txBody>
      </p:sp>
    </p:spTree>
    <p:extLst>
      <p:ext uri="{BB962C8B-B14F-4D97-AF65-F5344CB8AC3E}">
        <p14:creationId xmlns:p14="http://schemas.microsoft.com/office/powerpoint/2010/main" val="2558602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5C914-9D98-4E2C-874A-E6CC8039625A}"/>
              </a:ext>
            </a:extLst>
          </p:cNvPr>
          <p:cNvSpPr>
            <a:spLocks noGrp="1"/>
          </p:cNvSpPr>
          <p:nvPr>
            <p:ph type="title"/>
          </p:nvPr>
        </p:nvSpPr>
        <p:spPr>
          <a:xfrm>
            <a:off x="434340" y="537780"/>
            <a:ext cx="11323320" cy="1325563"/>
          </a:xfrm>
        </p:spPr>
        <p:txBody>
          <a:bodyPr/>
          <a:lstStyle/>
          <a:p>
            <a:pPr algn="ctr"/>
            <a:r>
              <a:rPr lang="nl-NL" dirty="0"/>
              <a:t>www.onderwijskiezer.be</a:t>
            </a:r>
            <a:endParaRPr lang="nl-BE" dirty="0"/>
          </a:p>
        </p:txBody>
      </p:sp>
      <p:pic>
        <p:nvPicPr>
          <p:cNvPr id="8" name="Tijdelijke aanduiding voor inhoud 7">
            <a:extLst>
              <a:ext uri="{FF2B5EF4-FFF2-40B4-BE49-F238E27FC236}">
                <a16:creationId xmlns:a16="http://schemas.microsoft.com/office/drawing/2014/main" id="{BB3C2D3B-4B73-1E68-3528-329CF5B3795B}"/>
              </a:ext>
            </a:extLst>
          </p:cNvPr>
          <p:cNvPicPr>
            <a:picLocks noGrp="1" noChangeAspect="1"/>
          </p:cNvPicPr>
          <p:nvPr>
            <p:ph idx="1"/>
          </p:nvPr>
        </p:nvPicPr>
        <p:blipFill>
          <a:blip r:embed="rId2"/>
          <a:stretch>
            <a:fillRect/>
          </a:stretch>
        </p:blipFill>
        <p:spPr>
          <a:xfrm>
            <a:off x="626935" y="1685543"/>
            <a:ext cx="10868025" cy="4029075"/>
          </a:xfrm>
        </p:spPr>
      </p:pic>
      <p:sp>
        <p:nvSpPr>
          <p:cNvPr id="9" name="Ovaal 8">
            <a:extLst>
              <a:ext uri="{FF2B5EF4-FFF2-40B4-BE49-F238E27FC236}">
                <a16:creationId xmlns:a16="http://schemas.microsoft.com/office/drawing/2014/main" id="{D0E35BD8-12AC-BCF0-F4E2-A9500B2CEFC0}"/>
              </a:ext>
            </a:extLst>
          </p:cNvPr>
          <p:cNvSpPr/>
          <p:nvPr/>
        </p:nvSpPr>
        <p:spPr>
          <a:xfrm>
            <a:off x="4797911" y="1452181"/>
            <a:ext cx="2054710" cy="105435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659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DEE9D-2AD3-6C7F-3978-C29B294A4F3A}"/>
              </a:ext>
            </a:extLst>
          </p:cNvPr>
          <p:cNvSpPr>
            <a:spLocks noGrp="1"/>
          </p:cNvSpPr>
          <p:nvPr>
            <p:ph type="title"/>
          </p:nvPr>
        </p:nvSpPr>
        <p:spPr/>
        <p:txBody>
          <a:bodyPr/>
          <a:lstStyle/>
          <a:p>
            <a:endParaRPr lang="nl-BE"/>
          </a:p>
        </p:txBody>
      </p:sp>
      <p:pic>
        <p:nvPicPr>
          <p:cNvPr id="5" name="Tijdelijke aanduiding voor inhoud 4">
            <a:extLst>
              <a:ext uri="{FF2B5EF4-FFF2-40B4-BE49-F238E27FC236}">
                <a16:creationId xmlns:a16="http://schemas.microsoft.com/office/drawing/2014/main" id="{0221D013-FADF-F5DB-1A94-42F232C2DFCB}"/>
              </a:ext>
            </a:extLst>
          </p:cNvPr>
          <p:cNvPicPr>
            <a:picLocks noGrp="1" noChangeAspect="1"/>
          </p:cNvPicPr>
          <p:nvPr>
            <p:ph idx="1"/>
          </p:nvPr>
        </p:nvPicPr>
        <p:blipFill>
          <a:blip r:embed="rId2"/>
          <a:stretch>
            <a:fillRect/>
          </a:stretch>
        </p:blipFill>
        <p:spPr>
          <a:xfrm>
            <a:off x="1788900" y="2409713"/>
            <a:ext cx="7970677" cy="2896506"/>
          </a:xfrm>
        </p:spPr>
      </p:pic>
      <p:sp>
        <p:nvSpPr>
          <p:cNvPr id="6" name="Ovaal 5">
            <a:extLst>
              <a:ext uri="{FF2B5EF4-FFF2-40B4-BE49-F238E27FC236}">
                <a16:creationId xmlns:a16="http://schemas.microsoft.com/office/drawing/2014/main" id="{A68355A6-ED81-5F8A-973B-B2FD7B43E8FD}"/>
              </a:ext>
            </a:extLst>
          </p:cNvPr>
          <p:cNvSpPr/>
          <p:nvPr/>
        </p:nvSpPr>
        <p:spPr>
          <a:xfrm>
            <a:off x="1897621" y="2076225"/>
            <a:ext cx="2401162" cy="114513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538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6E36899-7295-BA50-502C-2A35F75C578E}"/>
              </a:ext>
            </a:extLst>
          </p:cNvPr>
          <p:cNvPicPr>
            <a:picLocks noGrp="1" noChangeAspect="1"/>
          </p:cNvPicPr>
          <p:nvPr>
            <p:ph idx="1"/>
          </p:nvPr>
        </p:nvPicPr>
        <p:blipFill>
          <a:blip r:embed="rId2"/>
          <a:stretch>
            <a:fillRect/>
          </a:stretch>
        </p:blipFill>
        <p:spPr>
          <a:xfrm>
            <a:off x="643467" y="1725083"/>
            <a:ext cx="10905066" cy="3407832"/>
          </a:xfrm>
          <a:prstGeom prst="rect">
            <a:avLst/>
          </a:prstGeom>
        </p:spPr>
      </p:pic>
      <p:sp>
        <p:nvSpPr>
          <p:cNvPr id="8" name="Ovaal 7">
            <a:extLst>
              <a:ext uri="{FF2B5EF4-FFF2-40B4-BE49-F238E27FC236}">
                <a16:creationId xmlns:a16="http://schemas.microsoft.com/office/drawing/2014/main" id="{115B689B-67D0-5A19-EE11-DF22A12359F4}"/>
              </a:ext>
            </a:extLst>
          </p:cNvPr>
          <p:cNvSpPr/>
          <p:nvPr/>
        </p:nvSpPr>
        <p:spPr>
          <a:xfrm>
            <a:off x="4270786" y="3429000"/>
            <a:ext cx="2054710" cy="78799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745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C9890-D5AF-BFBA-367B-B24DE3F2B497}"/>
              </a:ext>
            </a:extLst>
          </p:cNvPr>
          <p:cNvSpPr>
            <a:spLocks noGrp="1"/>
          </p:cNvSpPr>
          <p:nvPr>
            <p:ph type="title"/>
          </p:nvPr>
        </p:nvSpPr>
        <p:spPr/>
        <p:txBody>
          <a:bodyPr/>
          <a:lstStyle/>
          <a:p>
            <a:endParaRPr lang="nl-BE"/>
          </a:p>
        </p:txBody>
      </p:sp>
      <p:pic>
        <p:nvPicPr>
          <p:cNvPr id="9" name="Tijdelijke aanduiding voor inhoud 8">
            <a:extLst>
              <a:ext uri="{FF2B5EF4-FFF2-40B4-BE49-F238E27FC236}">
                <a16:creationId xmlns:a16="http://schemas.microsoft.com/office/drawing/2014/main" id="{6F9B21B9-2133-B517-9694-718247DCA960}"/>
              </a:ext>
            </a:extLst>
          </p:cNvPr>
          <p:cNvPicPr>
            <a:picLocks noGrp="1" noChangeAspect="1"/>
          </p:cNvPicPr>
          <p:nvPr>
            <p:ph idx="1"/>
          </p:nvPr>
        </p:nvPicPr>
        <p:blipFill>
          <a:blip r:embed="rId2"/>
          <a:stretch>
            <a:fillRect/>
          </a:stretch>
        </p:blipFill>
        <p:spPr>
          <a:xfrm>
            <a:off x="1341437" y="2205831"/>
            <a:ext cx="9439275" cy="3590925"/>
          </a:xfrm>
        </p:spPr>
      </p:pic>
      <p:sp>
        <p:nvSpPr>
          <p:cNvPr id="10" name="Pijl: rechts 9">
            <a:extLst>
              <a:ext uri="{FF2B5EF4-FFF2-40B4-BE49-F238E27FC236}">
                <a16:creationId xmlns:a16="http://schemas.microsoft.com/office/drawing/2014/main" id="{EBDD9431-509C-456C-136A-C04599A00117}"/>
              </a:ext>
            </a:extLst>
          </p:cNvPr>
          <p:cNvSpPr/>
          <p:nvPr/>
        </p:nvSpPr>
        <p:spPr>
          <a:xfrm>
            <a:off x="658791" y="3633039"/>
            <a:ext cx="978408" cy="3682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519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2F274-D135-70B2-72B0-DCEA8916B049}"/>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9DBEFB58-38B1-8E5F-B1F4-06C1E6E8E74D}"/>
              </a:ext>
            </a:extLst>
          </p:cNvPr>
          <p:cNvSpPr>
            <a:spLocks noGrp="1"/>
          </p:cNvSpPr>
          <p:nvPr>
            <p:ph idx="1"/>
          </p:nvPr>
        </p:nvSpPr>
        <p:spPr/>
        <p:txBody>
          <a:bodyPr/>
          <a:lstStyle/>
          <a:p>
            <a:endParaRPr lang="nl-BE"/>
          </a:p>
        </p:txBody>
      </p:sp>
      <p:pic>
        <p:nvPicPr>
          <p:cNvPr id="5" name="Afbeelding 4">
            <a:extLst>
              <a:ext uri="{FF2B5EF4-FFF2-40B4-BE49-F238E27FC236}">
                <a16:creationId xmlns:a16="http://schemas.microsoft.com/office/drawing/2014/main" id="{CAE245A6-45E2-D16B-B412-A27B10F6DF30}"/>
              </a:ext>
            </a:extLst>
          </p:cNvPr>
          <p:cNvPicPr>
            <a:picLocks noChangeAspect="1"/>
          </p:cNvPicPr>
          <p:nvPr/>
        </p:nvPicPr>
        <p:blipFill>
          <a:blip r:embed="rId2"/>
          <a:stretch>
            <a:fillRect/>
          </a:stretch>
        </p:blipFill>
        <p:spPr>
          <a:xfrm>
            <a:off x="117793" y="365125"/>
            <a:ext cx="11952287" cy="6127751"/>
          </a:xfrm>
          <a:prstGeom prst="rect">
            <a:avLst/>
          </a:prstGeom>
        </p:spPr>
      </p:pic>
    </p:spTree>
    <p:extLst>
      <p:ext uri="{BB962C8B-B14F-4D97-AF65-F5344CB8AC3E}">
        <p14:creationId xmlns:p14="http://schemas.microsoft.com/office/powerpoint/2010/main" val="3004484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6A37-5D58-244F-92BF-D62A0534ED12}"/>
              </a:ext>
            </a:extLst>
          </p:cNvPr>
          <p:cNvSpPr>
            <a:spLocks noGrp="1"/>
          </p:cNvSpPr>
          <p:nvPr>
            <p:ph type="ctrTitle"/>
          </p:nvPr>
        </p:nvSpPr>
        <p:spPr/>
        <p:txBody>
          <a:bodyPr>
            <a:normAutofit fontScale="90000"/>
          </a:bodyPr>
          <a:lstStyle/>
          <a:p>
            <a:r>
              <a:rPr lang="nl-NL" dirty="0">
                <a:solidFill>
                  <a:srgbClr val="1D71B8"/>
                </a:solidFill>
              </a:rPr>
              <a:t>HBO 5 basisverpleegkunde</a:t>
            </a:r>
            <a:endParaRPr lang="nl-BE" dirty="0">
              <a:solidFill>
                <a:srgbClr val="1D71B8"/>
              </a:solidFill>
            </a:endParaRPr>
          </a:p>
        </p:txBody>
      </p:sp>
      <p:sp>
        <p:nvSpPr>
          <p:cNvPr id="3" name="Ondertitel 2">
            <a:extLst>
              <a:ext uri="{FF2B5EF4-FFF2-40B4-BE49-F238E27FC236}">
                <a16:creationId xmlns:a16="http://schemas.microsoft.com/office/drawing/2014/main" id="{953C8DBC-9C8A-DC46-8AF4-C0ABD107320C}"/>
              </a:ext>
            </a:extLst>
          </p:cNvPr>
          <p:cNvSpPr>
            <a:spLocks noGrp="1"/>
          </p:cNvSpPr>
          <p:nvPr>
            <p:ph type="subTitle" idx="1"/>
          </p:nvPr>
        </p:nvSpPr>
        <p:spPr/>
        <p:txBody>
          <a:bodyPr>
            <a:normAutofit/>
          </a:bodyPr>
          <a:lstStyle/>
          <a:p>
            <a:r>
              <a:rPr lang="nl-NL" dirty="0"/>
              <a:t>Graduaatsopleiding (S.O.)</a:t>
            </a:r>
            <a:endParaRPr lang="nl-BE"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053" y="4260699"/>
            <a:ext cx="3177887" cy="2304000"/>
          </a:xfrm>
          <a:prstGeom prst="rect">
            <a:avLst/>
          </a:prstGeom>
        </p:spPr>
      </p:pic>
      <p:pic>
        <p:nvPicPr>
          <p:cNvPr id="7" name="Afbeelding 6">
            <a:extLst>
              <a:ext uri="{FF2B5EF4-FFF2-40B4-BE49-F238E27FC236}">
                <a16:creationId xmlns:a16="http://schemas.microsoft.com/office/drawing/2014/main" id="{F1444BEF-EB47-4B40-B19C-464DBEAD2E17}"/>
              </a:ext>
            </a:extLst>
          </p:cNvPr>
          <p:cNvPicPr>
            <a:picLocks noChangeAspect="1"/>
          </p:cNvPicPr>
          <p:nvPr/>
        </p:nvPicPr>
        <p:blipFill>
          <a:blip r:embed="rId4"/>
          <a:stretch>
            <a:fillRect/>
          </a:stretch>
        </p:blipFill>
        <p:spPr>
          <a:xfrm>
            <a:off x="8809382" y="4363278"/>
            <a:ext cx="2881884" cy="2089404"/>
          </a:xfrm>
          <a:prstGeom prst="rect">
            <a:avLst/>
          </a:prstGeom>
        </p:spPr>
      </p:pic>
    </p:spTree>
    <p:extLst>
      <p:ext uri="{BB962C8B-B14F-4D97-AF65-F5344CB8AC3E}">
        <p14:creationId xmlns:p14="http://schemas.microsoft.com/office/powerpoint/2010/main" val="266164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1D90B-CB63-4294-B527-77CE2AF04410}"/>
              </a:ext>
            </a:extLst>
          </p:cNvPr>
          <p:cNvSpPr>
            <a:spLocks noGrp="1"/>
          </p:cNvSpPr>
          <p:nvPr>
            <p:ph type="title"/>
          </p:nvPr>
        </p:nvSpPr>
        <p:spPr/>
        <p:txBody>
          <a:bodyPr/>
          <a:lstStyle/>
          <a:p>
            <a:pPr algn="ctr"/>
            <a:r>
              <a:rPr lang="nl-NL" dirty="0"/>
              <a:t>WAT?  </a:t>
            </a:r>
            <a:endParaRPr lang="nl-BE" dirty="0"/>
          </a:p>
        </p:txBody>
      </p:sp>
      <p:sp>
        <p:nvSpPr>
          <p:cNvPr id="3" name="Tijdelijke aanduiding voor inhoud 2">
            <a:extLst>
              <a:ext uri="{FF2B5EF4-FFF2-40B4-BE49-F238E27FC236}">
                <a16:creationId xmlns:a16="http://schemas.microsoft.com/office/drawing/2014/main" id="{B39C0B20-902F-4662-9DAF-2712033926C4}"/>
              </a:ext>
            </a:extLst>
          </p:cNvPr>
          <p:cNvSpPr>
            <a:spLocks noGrp="1"/>
          </p:cNvSpPr>
          <p:nvPr>
            <p:ph idx="1"/>
          </p:nvPr>
        </p:nvSpPr>
        <p:spPr/>
        <p:txBody>
          <a:bodyPr>
            <a:normAutofit lnSpcReduction="10000"/>
          </a:bodyPr>
          <a:lstStyle/>
          <a:p>
            <a:pPr>
              <a:buFont typeface="Arial" panose="020B0604020202020204" pitchFamily="34" charset="0"/>
              <a:buChar char="•"/>
            </a:pPr>
            <a:r>
              <a:rPr lang="nl-NL" dirty="0"/>
              <a:t>Organisatie vanuit het Secundair Onderwijs</a:t>
            </a:r>
          </a:p>
          <a:p>
            <a:pPr>
              <a:buFont typeface="Arial" panose="020B0604020202020204" pitchFamily="34" charset="0"/>
              <a:buChar char="•"/>
            </a:pPr>
            <a:r>
              <a:rPr lang="nl-NL" dirty="0"/>
              <a:t>MAAR behoort tot het Hoger Onderwijs</a:t>
            </a:r>
          </a:p>
          <a:p>
            <a:pPr>
              <a:buFont typeface="Arial" panose="020B0604020202020204" pitchFamily="34" charset="0"/>
              <a:buChar char="•"/>
            </a:pPr>
            <a:r>
              <a:rPr lang="nl-NL" dirty="0"/>
              <a:t>Duur: 3 jaar</a:t>
            </a:r>
          </a:p>
          <a:p>
            <a:pPr>
              <a:buFont typeface="Arial" panose="020B0604020202020204" pitchFamily="34" charset="0"/>
              <a:buChar char="•"/>
            </a:pPr>
            <a:r>
              <a:rPr lang="nl-NL" dirty="0"/>
              <a:t>5 modules verspreid over 6 semesters</a:t>
            </a:r>
          </a:p>
          <a:p>
            <a:pPr lvl="1">
              <a:buFont typeface="Arial" panose="020B0604020202020204" pitchFamily="34" charset="0"/>
              <a:buChar char="•"/>
            </a:pPr>
            <a:r>
              <a:rPr lang="nl-NL" dirty="0"/>
              <a:t>Initiatie verpleegkunde</a:t>
            </a:r>
          </a:p>
          <a:p>
            <a:pPr lvl="1">
              <a:buFont typeface="Arial" panose="020B0604020202020204" pitchFamily="34" charset="0"/>
              <a:buChar char="•"/>
            </a:pPr>
            <a:r>
              <a:rPr lang="nl-NL" dirty="0"/>
              <a:t>Verpleegkundige basiszorg</a:t>
            </a:r>
          </a:p>
          <a:p>
            <a:pPr lvl="1">
              <a:buFont typeface="Arial" panose="020B0604020202020204" pitchFamily="34" charset="0"/>
              <a:buChar char="•"/>
            </a:pPr>
            <a:r>
              <a:rPr lang="nl-NL" dirty="0"/>
              <a:t>Oriëntatie algemene gezondheidszorg</a:t>
            </a:r>
          </a:p>
          <a:p>
            <a:pPr lvl="1">
              <a:buFont typeface="Arial" panose="020B0604020202020204" pitchFamily="34" charset="0"/>
              <a:buChar char="•"/>
            </a:pPr>
            <a:r>
              <a:rPr lang="nl-NL" dirty="0"/>
              <a:t>Oriëntatie ouderenzorg en geestelijke gezondheidszorg</a:t>
            </a:r>
          </a:p>
          <a:p>
            <a:pPr lvl="1">
              <a:buFont typeface="Arial" panose="020B0604020202020204" pitchFamily="34" charset="0"/>
              <a:buChar char="•"/>
            </a:pPr>
            <a:r>
              <a:rPr lang="nl-NL" dirty="0"/>
              <a:t>Toegepaste verpleegkunde</a:t>
            </a:r>
          </a:p>
          <a:p>
            <a:pPr>
              <a:buFont typeface="Arial" panose="020B0604020202020204" pitchFamily="34" charset="0"/>
              <a:buChar char="•"/>
            </a:pPr>
            <a:r>
              <a:rPr lang="nl-NL" dirty="0"/>
              <a:t>Sterk praktijkgericht, veel stages (vb. 4 weken les, 4 weken stage)</a:t>
            </a:r>
          </a:p>
          <a:p>
            <a:pPr>
              <a:buFont typeface="Arial" panose="020B0604020202020204" pitchFamily="34" charset="0"/>
              <a:buChar char="•"/>
            </a:pPr>
            <a:endParaRPr lang="nl-NL" dirty="0"/>
          </a:p>
          <a:p>
            <a:pPr>
              <a:buFont typeface="Arial" panose="020B0604020202020204" pitchFamily="34" charset="0"/>
              <a:buChar char="•"/>
            </a:pPr>
            <a:endParaRPr lang="nl-NL" dirty="0"/>
          </a:p>
          <a:p>
            <a:pPr marL="0" indent="0">
              <a:buNone/>
            </a:pPr>
            <a:endParaRPr lang="nl-BE" dirty="0"/>
          </a:p>
        </p:txBody>
      </p:sp>
    </p:spTree>
    <p:extLst>
      <p:ext uri="{BB962C8B-B14F-4D97-AF65-F5344CB8AC3E}">
        <p14:creationId xmlns:p14="http://schemas.microsoft.com/office/powerpoint/2010/main" val="2678049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5DFB5-0686-DAA9-3CBC-16BA2F7CF696}"/>
              </a:ext>
            </a:extLst>
          </p:cNvPr>
          <p:cNvSpPr>
            <a:spLocks noGrp="1"/>
          </p:cNvSpPr>
          <p:nvPr>
            <p:ph type="title"/>
          </p:nvPr>
        </p:nvSpPr>
        <p:spPr/>
        <p:txBody>
          <a:bodyPr/>
          <a:lstStyle/>
          <a:p>
            <a:r>
              <a:rPr lang="nl-NL" dirty="0"/>
              <a:t>HBO5 verpleegkunde </a:t>
            </a:r>
            <a:endParaRPr lang="nl-BE" dirty="0"/>
          </a:p>
        </p:txBody>
      </p:sp>
      <p:sp>
        <p:nvSpPr>
          <p:cNvPr id="3" name="Tijdelijke aanduiding voor inhoud 2">
            <a:extLst>
              <a:ext uri="{FF2B5EF4-FFF2-40B4-BE49-F238E27FC236}">
                <a16:creationId xmlns:a16="http://schemas.microsoft.com/office/drawing/2014/main" id="{CF5893EE-631F-3F42-0841-6B1BA9A847D6}"/>
              </a:ext>
            </a:extLst>
          </p:cNvPr>
          <p:cNvSpPr>
            <a:spLocks noGrp="1"/>
          </p:cNvSpPr>
          <p:nvPr>
            <p:ph idx="1"/>
          </p:nvPr>
        </p:nvSpPr>
        <p:spPr/>
        <p:txBody>
          <a:bodyPr/>
          <a:lstStyle/>
          <a:p>
            <a:pPr marL="0" indent="0">
              <a:buNone/>
            </a:pPr>
            <a:r>
              <a:rPr lang="nl-NL" dirty="0"/>
              <a:t>Waar?</a:t>
            </a:r>
          </a:p>
          <a:p>
            <a:r>
              <a:rPr lang="nl-NL" dirty="0"/>
              <a:t>Sint Guido, Anderlecht</a:t>
            </a:r>
          </a:p>
          <a:p>
            <a:r>
              <a:rPr lang="nl-NL" dirty="0" err="1"/>
              <a:t>Busleyden</a:t>
            </a:r>
            <a:r>
              <a:rPr lang="nl-NL" dirty="0"/>
              <a:t> Atheneum (Erasmus), Jette</a:t>
            </a:r>
          </a:p>
          <a:p>
            <a:r>
              <a:rPr lang="nl-NL" dirty="0"/>
              <a:t>Sint Augustinus instituut, Aalst</a:t>
            </a:r>
          </a:p>
          <a:p>
            <a:r>
              <a:rPr lang="nl-NL" dirty="0" err="1"/>
              <a:t>Vesaliusinstituut</a:t>
            </a:r>
            <a:r>
              <a:rPr lang="nl-NL" dirty="0"/>
              <a:t>, Aalst</a:t>
            </a:r>
          </a:p>
          <a:p>
            <a:pPr marL="0" indent="0">
              <a:buNone/>
            </a:pPr>
            <a:r>
              <a:rPr lang="nl-NL" dirty="0"/>
              <a:t>Wat behaal je?</a:t>
            </a:r>
          </a:p>
          <a:p>
            <a:r>
              <a:rPr lang="nl-NL"/>
              <a:t>Graduaatsdiploma basisverpleegkunde</a:t>
            </a:r>
            <a:endParaRPr lang="nl-NL" dirty="0"/>
          </a:p>
          <a:p>
            <a:pPr marL="0" indent="0">
              <a:buNone/>
            </a:pPr>
            <a:r>
              <a:rPr lang="nl-NL" dirty="0"/>
              <a:t> </a:t>
            </a:r>
          </a:p>
          <a:p>
            <a:pPr marL="0" indent="0">
              <a:buNone/>
            </a:pPr>
            <a:endParaRPr lang="nl-BE" dirty="0"/>
          </a:p>
        </p:txBody>
      </p:sp>
    </p:spTree>
    <p:extLst>
      <p:ext uri="{BB962C8B-B14F-4D97-AF65-F5344CB8AC3E}">
        <p14:creationId xmlns:p14="http://schemas.microsoft.com/office/powerpoint/2010/main" val="423481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CA7D0-8292-DB7A-0F68-63906756FB49}"/>
              </a:ext>
            </a:extLst>
          </p:cNvPr>
          <p:cNvSpPr>
            <a:spLocks noGrp="1"/>
          </p:cNvSpPr>
          <p:nvPr>
            <p:ph type="title"/>
          </p:nvPr>
        </p:nvSpPr>
        <p:spPr/>
        <p:txBody>
          <a:bodyPr/>
          <a:lstStyle/>
          <a:p>
            <a:r>
              <a:rPr lang="nl-BE"/>
              <a:t>Structuur HO</a:t>
            </a:r>
          </a:p>
        </p:txBody>
      </p:sp>
      <p:pic>
        <p:nvPicPr>
          <p:cNvPr id="7" name="Afbeelding 7" descr="Afbeelding met tekst&#10;&#10;Automatisch gegenereerde beschrijving">
            <a:extLst>
              <a:ext uri="{FF2B5EF4-FFF2-40B4-BE49-F238E27FC236}">
                <a16:creationId xmlns:a16="http://schemas.microsoft.com/office/drawing/2014/main" id="{9F3FF007-A008-52A8-BACE-AF9068D76278}"/>
              </a:ext>
            </a:extLst>
          </p:cNvPr>
          <p:cNvPicPr>
            <a:picLocks noChangeAspect="1"/>
          </p:cNvPicPr>
          <p:nvPr/>
        </p:nvPicPr>
        <p:blipFill>
          <a:blip r:embed="rId3"/>
          <a:stretch>
            <a:fillRect/>
          </a:stretch>
        </p:blipFill>
        <p:spPr>
          <a:xfrm>
            <a:off x="4421418" y="4368116"/>
            <a:ext cx="1639530" cy="1639530"/>
          </a:xfrm>
          <a:prstGeom prst="rect">
            <a:avLst/>
          </a:prstGeom>
        </p:spPr>
      </p:pic>
      <p:sp>
        <p:nvSpPr>
          <p:cNvPr id="3" name="Rechthoek: afgeronde hoeken 2">
            <a:extLst>
              <a:ext uri="{FF2B5EF4-FFF2-40B4-BE49-F238E27FC236}">
                <a16:creationId xmlns:a16="http://schemas.microsoft.com/office/drawing/2014/main" id="{A8ADC2D3-0392-1AAB-F309-2BF86E1F74D8}"/>
              </a:ext>
            </a:extLst>
          </p:cNvPr>
          <p:cNvSpPr/>
          <p:nvPr/>
        </p:nvSpPr>
        <p:spPr>
          <a:xfrm>
            <a:off x="276225" y="276225"/>
            <a:ext cx="11630025" cy="62103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253E8947-CB98-0EE2-C10A-55FEF99CC3B3}"/>
              </a:ext>
            </a:extLst>
          </p:cNvPr>
          <p:cNvSpPr/>
          <p:nvPr/>
        </p:nvSpPr>
        <p:spPr>
          <a:xfrm>
            <a:off x="635077" y="2551935"/>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92D050"/>
                </a:solidFill>
                <a:effectLst/>
                <a:uLnTx/>
                <a:uFillTx/>
                <a:latin typeface="Calibri" panose="020F0502020204030204"/>
                <a:ea typeface="+mn-ea"/>
                <a:cs typeface="+mn-cs"/>
              </a:rPr>
              <a:t>Graduaatsopleiding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92D050"/>
                </a:solidFill>
                <a:effectLst/>
                <a:uLnTx/>
                <a:uFillTx/>
                <a:latin typeface="Calibri" panose="020F0502020204030204"/>
                <a:ea typeface="+mn-ea"/>
                <a:cs typeface="+mn-cs"/>
              </a:rPr>
              <a:t>(+ HBO 5 Basisverpleegkunde)</a:t>
            </a:r>
            <a:endParaRPr kumimoji="0" lang="nl-BE" sz="2400" b="0" i="0" u="none" strike="noStrike" kern="1200" cap="none" spc="0" normalizeH="0" baseline="0" noProof="0" dirty="0">
              <a:ln>
                <a:noFill/>
              </a:ln>
              <a:solidFill>
                <a:srgbClr val="92D05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90 - 120sp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7B95F89A-D297-28C8-32D1-BDD2389FEB8A}"/>
              </a:ext>
            </a:extLst>
          </p:cNvPr>
          <p:cNvSpPr/>
          <p:nvPr/>
        </p:nvSpPr>
        <p:spPr>
          <a:xfrm>
            <a:off x="4595004" y="2551935"/>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Professionele 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PBA - 180sp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hthoek 7">
            <a:extLst>
              <a:ext uri="{FF2B5EF4-FFF2-40B4-BE49-F238E27FC236}">
                <a16:creationId xmlns:a16="http://schemas.microsoft.com/office/drawing/2014/main" id="{D27523ED-3E5F-7802-A0F3-BDC39B10AE2F}"/>
              </a:ext>
            </a:extLst>
          </p:cNvPr>
          <p:cNvSpPr/>
          <p:nvPr/>
        </p:nvSpPr>
        <p:spPr>
          <a:xfrm>
            <a:off x="8390131" y="2494335"/>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Academische 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ABA - 180sp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hthoek 9">
            <a:extLst>
              <a:ext uri="{FF2B5EF4-FFF2-40B4-BE49-F238E27FC236}">
                <a16:creationId xmlns:a16="http://schemas.microsoft.com/office/drawing/2014/main" id="{55E37F93-4D6A-BBF7-E4CD-B7127FE550B1}"/>
              </a:ext>
            </a:extLst>
          </p:cNvPr>
          <p:cNvSpPr/>
          <p:nvPr/>
        </p:nvSpPr>
        <p:spPr>
          <a:xfrm>
            <a:off x="8390131" y="1369466"/>
            <a:ext cx="3001992"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Master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ma – minstens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cxnSp>
        <p:nvCxnSpPr>
          <p:cNvPr id="28" name="Rechte verbindingslijn met pijl 27">
            <a:extLst>
              <a:ext uri="{FF2B5EF4-FFF2-40B4-BE49-F238E27FC236}">
                <a16:creationId xmlns:a16="http://schemas.microsoft.com/office/drawing/2014/main" id="{2C281D24-CF39-A1CA-91E1-119A98BC317F}"/>
              </a:ext>
            </a:extLst>
          </p:cNvPr>
          <p:cNvCxnSpPr>
            <a:stCxn id="8" idx="0"/>
          </p:cNvCxnSpPr>
          <p:nvPr/>
        </p:nvCxnSpPr>
        <p:spPr>
          <a:xfrm flipV="1">
            <a:off x="9891127" y="2154380"/>
            <a:ext cx="0" cy="339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versnelling instellen wiel tandwiel pictogram witte achtergrond 4057334 -  Download Free Vectors, Vector Bestanden, Ontwerpen Templates">
            <a:extLst>
              <a:ext uri="{FF2B5EF4-FFF2-40B4-BE49-F238E27FC236}">
                <a16:creationId xmlns:a16="http://schemas.microsoft.com/office/drawing/2014/main" id="{68ABE420-C040-634F-D116-5447AA8411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33" t="23888" r="23018" b="22667"/>
          <a:stretch/>
        </p:blipFill>
        <p:spPr bwMode="auto">
          <a:xfrm>
            <a:off x="558955" y="4414320"/>
            <a:ext cx="1368906" cy="14137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versnelling instellen wiel tandwiel pictogram witte achtergrond 4057334 -  Download Free Vectors, Vector Bestanden, Ontwerpen Templates">
            <a:extLst>
              <a:ext uri="{FF2B5EF4-FFF2-40B4-BE49-F238E27FC236}">
                <a16:creationId xmlns:a16="http://schemas.microsoft.com/office/drawing/2014/main" id="{BA8D2515-377A-35EF-3C47-09FEB33CB0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33" t="23888" r="23018" b="22667"/>
          <a:stretch/>
        </p:blipFill>
        <p:spPr bwMode="auto">
          <a:xfrm>
            <a:off x="1927861" y="4443027"/>
            <a:ext cx="1368906" cy="141378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versnelling instellen wiel tandwiel pictogram witte achtergrond 4057334 -  Download Free Vectors, Vector Bestanden, Ontwerpen Templates">
            <a:extLst>
              <a:ext uri="{FF2B5EF4-FFF2-40B4-BE49-F238E27FC236}">
                <a16:creationId xmlns:a16="http://schemas.microsoft.com/office/drawing/2014/main" id="{5767BEA4-D80A-DF46-7A89-9DD03111D4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33" t="23888" r="23018" b="22667"/>
          <a:stretch/>
        </p:blipFill>
        <p:spPr bwMode="auto">
          <a:xfrm>
            <a:off x="6207225" y="4480989"/>
            <a:ext cx="1368906" cy="1413784"/>
          </a:xfrm>
          <a:prstGeom prst="rect">
            <a:avLst/>
          </a:prstGeom>
          <a:noFill/>
          <a:extLst>
            <a:ext uri="{909E8E84-426E-40DD-AFC4-6F175D3DCCD1}">
              <a14:hiddenFill xmlns:a14="http://schemas.microsoft.com/office/drawing/2010/main">
                <a:solidFill>
                  <a:srgbClr val="FFFFFF"/>
                </a:solidFill>
              </a14:hiddenFill>
            </a:ext>
          </a:extLst>
        </p:spPr>
      </p:pic>
      <p:pic>
        <p:nvPicPr>
          <p:cNvPr id="35" name="Afbeelding 7" descr="Afbeelding met tekst&#10;&#10;Automatisch gegenereerde beschrijving">
            <a:extLst>
              <a:ext uri="{FF2B5EF4-FFF2-40B4-BE49-F238E27FC236}">
                <a16:creationId xmlns:a16="http://schemas.microsoft.com/office/drawing/2014/main" id="{CC3482CB-EB12-25BE-6C2C-ABEAC08B5ABC}"/>
              </a:ext>
            </a:extLst>
          </p:cNvPr>
          <p:cNvPicPr>
            <a:picLocks noChangeAspect="1"/>
          </p:cNvPicPr>
          <p:nvPr/>
        </p:nvPicPr>
        <p:blipFill>
          <a:blip r:embed="rId3"/>
          <a:stretch>
            <a:fillRect/>
          </a:stretch>
        </p:blipFill>
        <p:spPr>
          <a:xfrm>
            <a:off x="8390131" y="4264923"/>
            <a:ext cx="1639530" cy="1639530"/>
          </a:xfrm>
          <a:prstGeom prst="rect">
            <a:avLst/>
          </a:prstGeom>
        </p:spPr>
      </p:pic>
      <p:pic>
        <p:nvPicPr>
          <p:cNvPr id="36" name="Afbeelding 7" descr="Afbeelding met tekst&#10;&#10;Automatisch gegenereerde beschrijving">
            <a:extLst>
              <a:ext uri="{FF2B5EF4-FFF2-40B4-BE49-F238E27FC236}">
                <a16:creationId xmlns:a16="http://schemas.microsoft.com/office/drawing/2014/main" id="{EB83AB67-BD05-A65A-0B43-C1AADF1C740D}"/>
              </a:ext>
            </a:extLst>
          </p:cNvPr>
          <p:cNvPicPr>
            <a:picLocks noChangeAspect="1"/>
          </p:cNvPicPr>
          <p:nvPr/>
        </p:nvPicPr>
        <p:blipFill>
          <a:blip r:embed="rId3"/>
          <a:stretch>
            <a:fillRect/>
          </a:stretch>
        </p:blipFill>
        <p:spPr>
          <a:xfrm>
            <a:off x="9925923" y="4218002"/>
            <a:ext cx="1639530" cy="1639530"/>
          </a:xfrm>
          <a:prstGeom prst="rect">
            <a:avLst/>
          </a:prstGeom>
        </p:spPr>
      </p:pic>
    </p:spTree>
    <p:extLst>
      <p:ext uri="{BB962C8B-B14F-4D97-AF65-F5344CB8AC3E}">
        <p14:creationId xmlns:p14="http://schemas.microsoft.com/office/powerpoint/2010/main" val="164545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5DFB5-0686-DAA9-3CBC-16BA2F7CF696}"/>
              </a:ext>
            </a:extLst>
          </p:cNvPr>
          <p:cNvSpPr>
            <a:spLocks noGrp="1"/>
          </p:cNvSpPr>
          <p:nvPr>
            <p:ph type="title"/>
          </p:nvPr>
        </p:nvSpPr>
        <p:spPr/>
        <p:txBody>
          <a:bodyPr/>
          <a:lstStyle/>
          <a:p>
            <a:r>
              <a:rPr lang="nl-NL" dirty="0"/>
              <a:t>HBO5 verpleegkunde </a:t>
            </a:r>
            <a:endParaRPr lang="nl-BE" dirty="0"/>
          </a:p>
        </p:txBody>
      </p:sp>
      <p:sp>
        <p:nvSpPr>
          <p:cNvPr id="3" name="Tijdelijke aanduiding voor inhoud 2">
            <a:extLst>
              <a:ext uri="{FF2B5EF4-FFF2-40B4-BE49-F238E27FC236}">
                <a16:creationId xmlns:a16="http://schemas.microsoft.com/office/drawing/2014/main" id="{CF5893EE-631F-3F42-0841-6B1BA9A847D6}"/>
              </a:ext>
            </a:extLst>
          </p:cNvPr>
          <p:cNvSpPr>
            <a:spLocks noGrp="1"/>
          </p:cNvSpPr>
          <p:nvPr>
            <p:ph idx="1"/>
          </p:nvPr>
        </p:nvSpPr>
        <p:spPr/>
        <p:txBody>
          <a:bodyPr/>
          <a:lstStyle/>
          <a:p>
            <a:pPr marL="0" indent="0">
              <a:buNone/>
            </a:pPr>
            <a:r>
              <a:rPr lang="nl-NL" dirty="0"/>
              <a:t>Wat na..?</a:t>
            </a:r>
          </a:p>
          <a:p>
            <a:r>
              <a:rPr lang="nl-NL" dirty="0"/>
              <a:t>Gaan werken als verpleegkundige</a:t>
            </a:r>
          </a:p>
          <a:p>
            <a:r>
              <a:rPr lang="nl-NL" dirty="0"/>
              <a:t>Verder studeren:</a:t>
            </a:r>
          </a:p>
          <a:p>
            <a:pPr lvl="1"/>
            <a:r>
              <a:rPr lang="nl-NL" dirty="0"/>
              <a:t>Via verkort traject overstap naar prof. bachelor</a:t>
            </a:r>
          </a:p>
          <a:p>
            <a:pPr marL="0" indent="0">
              <a:buNone/>
            </a:pPr>
            <a:r>
              <a:rPr lang="nl-NL" dirty="0"/>
              <a:t> </a:t>
            </a:r>
          </a:p>
          <a:p>
            <a:pPr marL="0" indent="0">
              <a:buNone/>
            </a:pPr>
            <a:endParaRPr lang="nl-BE" dirty="0"/>
          </a:p>
        </p:txBody>
      </p:sp>
    </p:spTree>
    <p:extLst>
      <p:ext uri="{BB962C8B-B14F-4D97-AF65-F5344CB8AC3E}">
        <p14:creationId xmlns:p14="http://schemas.microsoft.com/office/powerpoint/2010/main" val="2239110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2768600" y="360363"/>
            <a:ext cx="7899400" cy="1123950"/>
          </a:xfrm>
        </p:spPr>
        <p:txBody>
          <a:bodyPr>
            <a:normAutofit/>
          </a:bodyPr>
          <a:lstStyle/>
          <a:p>
            <a:r>
              <a:rPr lang="nl-BE" sz="4000" dirty="0">
                <a:solidFill>
                  <a:srgbClr val="0070C0"/>
                </a:solidFill>
                <a:latin typeface="Arial Black" pitchFamily="34" charset="0"/>
              </a:rPr>
              <a:t>Contactgegevens</a:t>
            </a:r>
            <a:endParaRPr lang="nl-NL" sz="4000" dirty="0">
              <a:solidFill>
                <a:srgbClr val="0070C0"/>
              </a:solidFill>
            </a:endParaRPr>
          </a:p>
        </p:txBody>
      </p:sp>
      <p:sp>
        <p:nvSpPr>
          <p:cNvPr id="3" name="Tekstvak 2">
            <a:extLst>
              <a:ext uri="{FF2B5EF4-FFF2-40B4-BE49-F238E27FC236}">
                <a16:creationId xmlns:a16="http://schemas.microsoft.com/office/drawing/2014/main" id="{EBE75E7C-7C81-4BDB-8118-0B22EB31761C}"/>
              </a:ext>
            </a:extLst>
          </p:cNvPr>
          <p:cNvSpPr txBox="1"/>
          <p:nvPr/>
        </p:nvSpPr>
        <p:spPr>
          <a:xfrm>
            <a:off x="2168578" y="1529915"/>
            <a:ext cx="7540052" cy="2831544"/>
          </a:xfrm>
          <a:prstGeom prst="rect">
            <a:avLst/>
          </a:prstGeom>
          <a:noFill/>
        </p:spPr>
        <p:txBody>
          <a:bodyPr wrap="square" rtlCol="0">
            <a:spAutoFit/>
          </a:bodyPr>
          <a:lstStyle/>
          <a:p>
            <a:pPr marL="203200" defTabSz="457200"/>
            <a:r>
              <a:rPr lang="nl-BE" sz="3200" dirty="0">
                <a:solidFill>
                  <a:srgbClr val="70AD47"/>
                </a:solidFill>
                <a:latin typeface="Calibri"/>
                <a:ea typeface="Calibri"/>
                <a:cs typeface="Calibri"/>
              </a:rPr>
              <a:t>Conny Herzeel</a:t>
            </a:r>
          </a:p>
          <a:p>
            <a:pPr marL="203200" defTabSz="457200"/>
            <a:r>
              <a:rPr lang="nl-BE" sz="3200" dirty="0">
                <a:solidFill>
                  <a:srgbClr val="70AD47"/>
                </a:solidFill>
                <a:latin typeface="Calibri"/>
                <a:ea typeface="Calibri"/>
                <a:cs typeface="Calibri"/>
                <a:hlinkClick r:id="rId3"/>
              </a:rPr>
              <a:t>c.herzeel@vclbpb.be</a:t>
            </a:r>
            <a:endParaRPr lang="nl-BE" sz="3200" dirty="0">
              <a:solidFill>
                <a:srgbClr val="70AD47"/>
              </a:solidFill>
              <a:latin typeface="Calibri"/>
              <a:ea typeface="Calibri"/>
              <a:cs typeface="Calibri"/>
            </a:endParaRPr>
          </a:p>
          <a:p>
            <a:pPr marL="203200" defTabSz="457200"/>
            <a:endParaRPr lang="nl-BE" sz="3200" dirty="0">
              <a:solidFill>
                <a:srgbClr val="70AD47"/>
              </a:solidFill>
              <a:latin typeface="Calibri"/>
              <a:ea typeface="Calibri"/>
              <a:cs typeface="Calibri"/>
            </a:endParaRPr>
          </a:p>
          <a:p>
            <a:pPr marL="203200" defTabSz="457200"/>
            <a:endParaRPr lang="nl-BE" sz="3200" dirty="0">
              <a:solidFill>
                <a:srgbClr val="70AD47"/>
              </a:solidFill>
              <a:latin typeface="Calibri"/>
              <a:ea typeface="Calibri"/>
              <a:cs typeface="Calibri"/>
            </a:endParaRPr>
          </a:p>
          <a:p>
            <a:pPr marL="203200" defTabSz="457200"/>
            <a:r>
              <a:rPr lang="nl-BE" sz="3200" dirty="0">
                <a:solidFill>
                  <a:srgbClr val="70AD47"/>
                </a:solidFill>
                <a:latin typeface="Calibri"/>
                <a:ea typeface="Calibri"/>
                <a:cs typeface="Calibri"/>
              </a:rPr>
              <a:t> via smartschool</a:t>
            </a:r>
          </a:p>
          <a:p>
            <a:pPr defTabSz="457200"/>
            <a:r>
              <a:rPr lang="nl-NL" dirty="0">
                <a:solidFill>
                  <a:prstClr val="black"/>
                </a:solidFill>
                <a:latin typeface="Calibri" panose="020F0502020204030204"/>
              </a:rPr>
              <a:t>         </a:t>
            </a:r>
            <a:endParaRPr lang="nl-BE" dirty="0">
              <a:solidFill>
                <a:prstClr val="black"/>
              </a:solidFill>
              <a:latin typeface="Calibri" panose="020F0502020204030204"/>
            </a:endParaRPr>
          </a:p>
        </p:txBody>
      </p:sp>
      <p:pic>
        <p:nvPicPr>
          <p:cNvPr id="4" name="Afbeelding 3">
            <a:extLst>
              <a:ext uri="{FF2B5EF4-FFF2-40B4-BE49-F238E27FC236}">
                <a16:creationId xmlns:a16="http://schemas.microsoft.com/office/drawing/2014/main" id="{31F2EBAB-066A-4DF7-A5E1-E29CC3CB0116}"/>
              </a:ext>
            </a:extLst>
          </p:cNvPr>
          <p:cNvPicPr>
            <a:picLocks noChangeAspect="1"/>
          </p:cNvPicPr>
          <p:nvPr/>
        </p:nvPicPr>
        <p:blipFill>
          <a:blip r:embed="rId4"/>
          <a:stretch>
            <a:fillRect/>
          </a:stretch>
        </p:blipFill>
        <p:spPr>
          <a:xfrm>
            <a:off x="7426351" y="4528154"/>
            <a:ext cx="2881884" cy="2089404"/>
          </a:xfrm>
          <a:prstGeom prst="rect">
            <a:avLst/>
          </a:prstGeom>
        </p:spPr>
      </p:pic>
    </p:spTree>
    <p:extLst>
      <p:ext uri="{BB962C8B-B14F-4D97-AF65-F5344CB8AC3E}">
        <p14:creationId xmlns:p14="http://schemas.microsoft.com/office/powerpoint/2010/main" val="2390205140"/>
      </p:ext>
    </p:extLst>
  </p:cSld>
  <p:clrMapOvr>
    <a:masterClrMapping/>
  </p:clrMapOvr>
  <p:transition advClick="0" advTm="30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2A67C7D-FF91-3FD5-26C2-FA6AA64EB3D9}"/>
              </a:ext>
            </a:extLst>
          </p:cNvPr>
          <p:cNvSpPr/>
          <p:nvPr/>
        </p:nvSpPr>
        <p:spPr>
          <a:xfrm>
            <a:off x="276225" y="276225"/>
            <a:ext cx="11630025" cy="62103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E043FDF8-B90D-AAC8-B06F-22598012D0CD}"/>
              </a:ext>
            </a:extLst>
          </p:cNvPr>
          <p:cNvSpPr/>
          <p:nvPr/>
        </p:nvSpPr>
        <p:spPr>
          <a:xfrm>
            <a:off x="932237" y="4589252"/>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92D050"/>
                </a:solidFill>
                <a:effectLst/>
                <a:uLnTx/>
                <a:uFillTx/>
                <a:latin typeface="Calibri" panose="020F0502020204030204"/>
                <a:ea typeface="+mn-ea"/>
                <a:cs typeface="+mn-cs"/>
              </a:rPr>
              <a:t>Graduaatsopleiding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92D050"/>
                </a:solidFill>
                <a:effectLst/>
                <a:uLnTx/>
                <a:uFillTx/>
                <a:latin typeface="Calibri" panose="020F0502020204030204"/>
                <a:ea typeface="+mn-ea"/>
                <a:cs typeface="+mn-cs"/>
              </a:rPr>
              <a:t>(+ HBO 5 Basisverpleegkunde)</a:t>
            </a:r>
            <a:endParaRPr kumimoji="0" lang="nl-BE" sz="2400" b="0" i="0" u="none" strike="noStrike" kern="1200" cap="none" spc="0" normalizeH="0" baseline="0" noProof="0" dirty="0">
              <a:ln>
                <a:noFill/>
              </a:ln>
              <a:solidFill>
                <a:srgbClr val="92D05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90 - 120sp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B0E3E3D4-3A9E-0D6C-B173-A8878B30A61D}"/>
              </a:ext>
            </a:extLst>
          </p:cNvPr>
          <p:cNvSpPr/>
          <p:nvPr/>
        </p:nvSpPr>
        <p:spPr>
          <a:xfrm>
            <a:off x="4590241" y="4589252"/>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Professionele 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PBA - 180sp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D7569418-8631-23BF-7008-C81CACD7BD04}"/>
              </a:ext>
            </a:extLst>
          </p:cNvPr>
          <p:cNvSpPr/>
          <p:nvPr/>
        </p:nvSpPr>
        <p:spPr>
          <a:xfrm>
            <a:off x="8248245" y="4589252"/>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Academische 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ABA - 180sp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hthoek 7">
            <a:extLst>
              <a:ext uri="{FF2B5EF4-FFF2-40B4-BE49-F238E27FC236}">
                <a16:creationId xmlns:a16="http://schemas.microsoft.com/office/drawing/2014/main" id="{24F6A3BE-E827-3EF4-90FD-65CB5771E205}"/>
              </a:ext>
            </a:extLst>
          </p:cNvPr>
          <p:cNvSpPr/>
          <p:nvPr/>
        </p:nvSpPr>
        <p:spPr>
          <a:xfrm>
            <a:off x="10032429" y="586508"/>
            <a:ext cx="1217808"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Doctor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dr.</a:t>
            </a:r>
          </a:p>
        </p:txBody>
      </p:sp>
      <p:sp>
        <p:nvSpPr>
          <p:cNvPr id="9" name="Rechthoek 8">
            <a:extLst>
              <a:ext uri="{FF2B5EF4-FFF2-40B4-BE49-F238E27FC236}">
                <a16:creationId xmlns:a16="http://schemas.microsoft.com/office/drawing/2014/main" id="{74E3891D-5BDC-5BBC-126B-BDB41C2ABE43}"/>
              </a:ext>
            </a:extLst>
          </p:cNvPr>
          <p:cNvSpPr/>
          <p:nvPr/>
        </p:nvSpPr>
        <p:spPr>
          <a:xfrm>
            <a:off x="8696818" y="3007884"/>
            <a:ext cx="2553419"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Master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ma – minstens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hthoek 9">
            <a:extLst>
              <a:ext uri="{FF2B5EF4-FFF2-40B4-BE49-F238E27FC236}">
                <a16:creationId xmlns:a16="http://schemas.microsoft.com/office/drawing/2014/main" id="{9DA1D578-2439-9D1F-2531-C66B298AB334}"/>
              </a:ext>
            </a:extLst>
          </p:cNvPr>
          <p:cNvSpPr/>
          <p:nvPr/>
        </p:nvSpPr>
        <p:spPr>
          <a:xfrm>
            <a:off x="6205174" y="3521379"/>
            <a:ext cx="2267357" cy="5627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a:ln>
                  <a:noFill/>
                </a:ln>
                <a:solidFill>
                  <a:srgbClr val="92D050"/>
                </a:solidFill>
                <a:effectLst/>
                <a:uLnTx/>
                <a:uFillTx/>
                <a:latin typeface="Calibri" panose="020F0502020204030204"/>
                <a:ea typeface="+mn-ea"/>
                <a:cs typeface="+mn-cs"/>
              </a:rPr>
              <a:t>Schakelprogramma</a:t>
            </a:r>
            <a:endPar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45 tot 90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06820C90-7854-791B-735B-15A8E6F22650}"/>
              </a:ext>
            </a:extLst>
          </p:cNvPr>
          <p:cNvSpPr/>
          <p:nvPr/>
        </p:nvSpPr>
        <p:spPr>
          <a:xfrm>
            <a:off x="7340672" y="1467175"/>
            <a:ext cx="2655452"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Master-na-master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manama</a:t>
            </a: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 – minstens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hthoek 11">
            <a:extLst>
              <a:ext uri="{FF2B5EF4-FFF2-40B4-BE49-F238E27FC236}">
                <a16:creationId xmlns:a16="http://schemas.microsoft.com/office/drawing/2014/main" id="{FB017FEA-3FFF-A41F-C13E-1581211CBB31}"/>
              </a:ext>
            </a:extLst>
          </p:cNvPr>
          <p:cNvSpPr/>
          <p:nvPr/>
        </p:nvSpPr>
        <p:spPr>
          <a:xfrm>
            <a:off x="4644179" y="2454900"/>
            <a:ext cx="2894116"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Bachelor-na-bachelor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banaba</a:t>
            </a: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 –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hthoek 12">
            <a:extLst>
              <a:ext uri="{FF2B5EF4-FFF2-40B4-BE49-F238E27FC236}">
                <a16:creationId xmlns:a16="http://schemas.microsoft.com/office/drawing/2014/main" id="{6AA8EE82-8E23-AD1C-3483-C020DA5F6AA3}"/>
              </a:ext>
            </a:extLst>
          </p:cNvPr>
          <p:cNvSpPr/>
          <p:nvPr/>
        </p:nvSpPr>
        <p:spPr>
          <a:xfrm>
            <a:off x="2423732" y="3688026"/>
            <a:ext cx="2220447" cy="541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Verkort traject</a:t>
            </a:r>
          </a:p>
        </p:txBody>
      </p:sp>
      <p:cxnSp>
        <p:nvCxnSpPr>
          <p:cNvPr id="20" name="Rechte verbindingslijn met pijl 19">
            <a:extLst>
              <a:ext uri="{FF2B5EF4-FFF2-40B4-BE49-F238E27FC236}">
                <a16:creationId xmlns:a16="http://schemas.microsoft.com/office/drawing/2014/main" id="{D11B9BA4-9833-8F52-A8B2-0C1031DB5BE2}"/>
              </a:ext>
            </a:extLst>
          </p:cNvPr>
          <p:cNvCxnSpPr>
            <a:cxnSpLocks/>
          </p:cNvCxnSpPr>
          <p:nvPr/>
        </p:nvCxnSpPr>
        <p:spPr>
          <a:xfrm flipH="1" flipV="1">
            <a:off x="10955547" y="3792798"/>
            <a:ext cx="8627" cy="7964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07C6AF91-2150-913F-D32F-299765A774F4}"/>
              </a:ext>
            </a:extLst>
          </p:cNvPr>
          <p:cNvCxnSpPr>
            <a:cxnSpLocks/>
          </p:cNvCxnSpPr>
          <p:nvPr/>
        </p:nvCxnSpPr>
        <p:spPr>
          <a:xfrm flipV="1">
            <a:off x="10946850" y="1371422"/>
            <a:ext cx="8697" cy="16364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6F294FF4-B566-A388-4890-A58D2C450C61}"/>
              </a:ext>
            </a:extLst>
          </p:cNvPr>
          <p:cNvCxnSpPr>
            <a:cxnSpLocks/>
          </p:cNvCxnSpPr>
          <p:nvPr/>
        </p:nvCxnSpPr>
        <p:spPr>
          <a:xfrm flipV="1">
            <a:off x="7392838" y="4084170"/>
            <a:ext cx="0" cy="505082"/>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2E09EC77-A287-EE7E-E488-72734242F8E1}"/>
              </a:ext>
            </a:extLst>
          </p:cNvPr>
          <p:cNvCxnSpPr>
            <a:stCxn id="6" idx="0"/>
            <a:endCxn id="12" idx="2"/>
          </p:cNvCxnSpPr>
          <p:nvPr/>
        </p:nvCxnSpPr>
        <p:spPr>
          <a:xfrm flipV="1">
            <a:off x="6091237" y="3239814"/>
            <a:ext cx="0" cy="1349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DCF499BF-B701-3FF8-542A-D3184DADA381}"/>
              </a:ext>
            </a:extLst>
          </p:cNvPr>
          <p:cNvCxnSpPr>
            <a:cxnSpLocks/>
            <a:endCxn id="13" idx="2"/>
          </p:cNvCxnSpPr>
          <p:nvPr/>
        </p:nvCxnSpPr>
        <p:spPr>
          <a:xfrm flipV="1">
            <a:off x="3533956" y="4229940"/>
            <a:ext cx="0" cy="359312"/>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Verbindingslijn: gebogen 38">
            <a:extLst>
              <a:ext uri="{FF2B5EF4-FFF2-40B4-BE49-F238E27FC236}">
                <a16:creationId xmlns:a16="http://schemas.microsoft.com/office/drawing/2014/main" id="{52C3B749-8682-4A40-433C-71F3C7EB67F2}"/>
              </a:ext>
            </a:extLst>
          </p:cNvPr>
          <p:cNvCxnSpPr>
            <a:stCxn id="13" idx="3"/>
          </p:cNvCxnSpPr>
          <p:nvPr/>
        </p:nvCxnSpPr>
        <p:spPr>
          <a:xfrm>
            <a:off x="4644179" y="3958983"/>
            <a:ext cx="583429" cy="630269"/>
          </a:xfrm>
          <a:prstGeom prst="bentConnector2">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itel 1">
            <a:extLst>
              <a:ext uri="{FF2B5EF4-FFF2-40B4-BE49-F238E27FC236}">
                <a16:creationId xmlns:a16="http://schemas.microsoft.com/office/drawing/2014/main" id="{C42E7DA2-A378-73D8-C8F2-637480B6752A}"/>
              </a:ext>
            </a:extLst>
          </p:cNvPr>
          <p:cNvSpPr txBox="1">
            <a:spLocks/>
          </p:cNvSpPr>
          <p:nvPr/>
        </p:nvSpPr>
        <p:spPr>
          <a:xfrm>
            <a:off x="867990" y="83560"/>
            <a:ext cx="5931018" cy="1325563"/>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6000" b="1" kern="1200">
                <a:solidFill>
                  <a:srgbClr val="1D71B8"/>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6000" b="1" i="0" u="none" strike="noStrike" kern="1200" cap="none" spc="0" normalizeH="0" baseline="0" noProof="0">
                <a:ln>
                  <a:noFill/>
                </a:ln>
                <a:solidFill>
                  <a:srgbClr val="1D71B8"/>
                </a:solidFill>
                <a:effectLst/>
                <a:uLnTx/>
                <a:uFillTx/>
                <a:latin typeface="Calibri" panose="020F0502020204030204" pitchFamily="34" charset="0"/>
                <a:ea typeface="+mj-ea"/>
                <a:cs typeface="Calibri" panose="020F0502020204030204" pitchFamily="34" charset="0"/>
              </a:rPr>
              <a:t>Structuur HO doorstroommogelijkheden</a:t>
            </a:r>
          </a:p>
        </p:txBody>
      </p:sp>
      <p:cxnSp>
        <p:nvCxnSpPr>
          <p:cNvPr id="32" name="Verbindingslijn: gebogen 31">
            <a:extLst>
              <a:ext uri="{FF2B5EF4-FFF2-40B4-BE49-F238E27FC236}">
                <a16:creationId xmlns:a16="http://schemas.microsoft.com/office/drawing/2014/main" id="{A7E4FDCB-88DD-7179-9E9D-ABA1514B81D0}"/>
              </a:ext>
            </a:extLst>
          </p:cNvPr>
          <p:cNvCxnSpPr>
            <a:cxnSpLocks/>
            <a:stCxn id="10" idx="0"/>
            <a:endCxn id="9" idx="1"/>
          </p:cNvCxnSpPr>
          <p:nvPr/>
        </p:nvCxnSpPr>
        <p:spPr>
          <a:xfrm rot="5400000" flipH="1" flipV="1">
            <a:off x="7957316" y="2781878"/>
            <a:ext cx="121038" cy="1357965"/>
          </a:xfrm>
          <a:prstGeom prst="bentConnector2">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EA399F32-B632-E0BF-4E8B-F94652AF8173}"/>
              </a:ext>
            </a:extLst>
          </p:cNvPr>
          <p:cNvCxnSpPr>
            <a:cxnSpLocks/>
          </p:cNvCxnSpPr>
          <p:nvPr/>
        </p:nvCxnSpPr>
        <p:spPr>
          <a:xfrm flipV="1">
            <a:off x="8902700" y="2252089"/>
            <a:ext cx="0" cy="7557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62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2A67C7D-FF91-3FD5-26C2-FA6AA64EB3D9}"/>
              </a:ext>
            </a:extLst>
          </p:cNvPr>
          <p:cNvSpPr/>
          <p:nvPr/>
        </p:nvSpPr>
        <p:spPr>
          <a:xfrm>
            <a:off x="276225" y="276225"/>
            <a:ext cx="11630025" cy="62103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E043FDF8-B90D-AAC8-B06F-22598012D0CD}"/>
              </a:ext>
            </a:extLst>
          </p:cNvPr>
          <p:cNvSpPr/>
          <p:nvPr/>
        </p:nvSpPr>
        <p:spPr>
          <a:xfrm>
            <a:off x="932237" y="4589252"/>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92D050"/>
                </a:solidFill>
                <a:effectLst/>
                <a:uLnTx/>
                <a:uFillTx/>
                <a:latin typeface="Calibri" panose="020F0502020204030204"/>
                <a:ea typeface="+mn-ea"/>
                <a:cs typeface="+mn-cs"/>
              </a:rPr>
              <a:t>Graduaatsopleiding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92D050"/>
                </a:solidFill>
                <a:effectLst/>
                <a:uLnTx/>
                <a:uFillTx/>
                <a:latin typeface="Calibri" panose="020F0502020204030204"/>
                <a:ea typeface="+mn-ea"/>
                <a:cs typeface="+mn-cs"/>
              </a:rPr>
              <a:t>(+ HBO 5 Basisverpleegkunde)</a:t>
            </a:r>
            <a:endParaRPr kumimoji="0" lang="nl-BE" sz="2400" b="0" i="0" u="none" strike="noStrike" kern="1200" cap="none" spc="0" normalizeH="0" baseline="0" noProof="0" dirty="0">
              <a:ln>
                <a:noFill/>
              </a:ln>
              <a:solidFill>
                <a:srgbClr val="92D05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90 - 120sp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B0E3E3D4-3A9E-0D6C-B173-A8878B30A61D}"/>
              </a:ext>
            </a:extLst>
          </p:cNvPr>
          <p:cNvSpPr/>
          <p:nvPr/>
        </p:nvSpPr>
        <p:spPr>
          <a:xfrm>
            <a:off x="4590241" y="4589252"/>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Professionele 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PBA - 180sp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D7569418-8631-23BF-7008-C81CACD7BD04}"/>
              </a:ext>
            </a:extLst>
          </p:cNvPr>
          <p:cNvSpPr/>
          <p:nvPr/>
        </p:nvSpPr>
        <p:spPr>
          <a:xfrm>
            <a:off x="8248245" y="4589252"/>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Academische 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ABA - 180sp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hthoek 7">
            <a:extLst>
              <a:ext uri="{FF2B5EF4-FFF2-40B4-BE49-F238E27FC236}">
                <a16:creationId xmlns:a16="http://schemas.microsoft.com/office/drawing/2014/main" id="{24F6A3BE-E827-3EF4-90FD-65CB5771E205}"/>
              </a:ext>
            </a:extLst>
          </p:cNvPr>
          <p:cNvSpPr/>
          <p:nvPr/>
        </p:nvSpPr>
        <p:spPr>
          <a:xfrm>
            <a:off x="10032429" y="586508"/>
            <a:ext cx="1217808"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Doctor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dr.</a:t>
            </a:r>
          </a:p>
        </p:txBody>
      </p:sp>
      <p:sp>
        <p:nvSpPr>
          <p:cNvPr id="9" name="Rechthoek 8">
            <a:extLst>
              <a:ext uri="{FF2B5EF4-FFF2-40B4-BE49-F238E27FC236}">
                <a16:creationId xmlns:a16="http://schemas.microsoft.com/office/drawing/2014/main" id="{74E3891D-5BDC-5BBC-126B-BDB41C2ABE43}"/>
              </a:ext>
            </a:extLst>
          </p:cNvPr>
          <p:cNvSpPr/>
          <p:nvPr/>
        </p:nvSpPr>
        <p:spPr>
          <a:xfrm>
            <a:off x="8696818" y="3007884"/>
            <a:ext cx="2553419"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Master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ma – minstens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hthoek 9">
            <a:extLst>
              <a:ext uri="{FF2B5EF4-FFF2-40B4-BE49-F238E27FC236}">
                <a16:creationId xmlns:a16="http://schemas.microsoft.com/office/drawing/2014/main" id="{9DA1D578-2439-9D1F-2531-C66B298AB334}"/>
              </a:ext>
            </a:extLst>
          </p:cNvPr>
          <p:cNvSpPr/>
          <p:nvPr/>
        </p:nvSpPr>
        <p:spPr>
          <a:xfrm>
            <a:off x="6205174" y="3521379"/>
            <a:ext cx="2267357" cy="5627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a:ln>
                  <a:noFill/>
                </a:ln>
                <a:solidFill>
                  <a:srgbClr val="92D050"/>
                </a:solidFill>
                <a:effectLst/>
                <a:uLnTx/>
                <a:uFillTx/>
                <a:latin typeface="Calibri" panose="020F0502020204030204"/>
                <a:ea typeface="+mn-ea"/>
                <a:cs typeface="+mn-cs"/>
              </a:rPr>
              <a:t>Schakelprogramma</a:t>
            </a:r>
            <a:endPar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45 tot 90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06820C90-7854-791B-735B-15A8E6F22650}"/>
              </a:ext>
            </a:extLst>
          </p:cNvPr>
          <p:cNvSpPr/>
          <p:nvPr/>
        </p:nvSpPr>
        <p:spPr>
          <a:xfrm>
            <a:off x="7340672" y="1467175"/>
            <a:ext cx="2655452"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Master-na-master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manama</a:t>
            </a: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 – minstens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hthoek 11">
            <a:extLst>
              <a:ext uri="{FF2B5EF4-FFF2-40B4-BE49-F238E27FC236}">
                <a16:creationId xmlns:a16="http://schemas.microsoft.com/office/drawing/2014/main" id="{FB017FEA-3FFF-A41F-C13E-1581211CBB31}"/>
              </a:ext>
            </a:extLst>
          </p:cNvPr>
          <p:cNvSpPr/>
          <p:nvPr/>
        </p:nvSpPr>
        <p:spPr>
          <a:xfrm>
            <a:off x="4644179" y="2454900"/>
            <a:ext cx="2894116"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Bachelor-na-bachelor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banaba</a:t>
            </a: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 –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hthoek 12">
            <a:extLst>
              <a:ext uri="{FF2B5EF4-FFF2-40B4-BE49-F238E27FC236}">
                <a16:creationId xmlns:a16="http://schemas.microsoft.com/office/drawing/2014/main" id="{6AA8EE82-8E23-AD1C-3483-C020DA5F6AA3}"/>
              </a:ext>
            </a:extLst>
          </p:cNvPr>
          <p:cNvSpPr/>
          <p:nvPr/>
        </p:nvSpPr>
        <p:spPr>
          <a:xfrm>
            <a:off x="2423732" y="3688026"/>
            <a:ext cx="2220447" cy="541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Verkort traject</a:t>
            </a:r>
          </a:p>
        </p:txBody>
      </p:sp>
      <p:cxnSp>
        <p:nvCxnSpPr>
          <p:cNvPr id="20" name="Rechte verbindingslijn met pijl 19">
            <a:extLst>
              <a:ext uri="{FF2B5EF4-FFF2-40B4-BE49-F238E27FC236}">
                <a16:creationId xmlns:a16="http://schemas.microsoft.com/office/drawing/2014/main" id="{D11B9BA4-9833-8F52-A8B2-0C1031DB5BE2}"/>
              </a:ext>
            </a:extLst>
          </p:cNvPr>
          <p:cNvCxnSpPr>
            <a:cxnSpLocks/>
          </p:cNvCxnSpPr>
          <p:nvPr/>
        </p:nvCxnSpPr>
        <p:spPr>
          <a:xfrm flipH="1" flipV="1">
            <a:off x="10955547" y="3792798"/>
            <a:ext cx="8627" cy="7964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07C6AF91-2150-913F-D32F-299765A774F4}"/>
              </a:ext>
            </a:extLst>
          </p:cNvPr>
          <p:cNvCxnSpPr>
            <a:cxnSpLocks/>
          </p:cNvCxnSpPr>
          <p:nvPr/>
        </p:nvCxnSpPr>
        <p:spPr>
          <a:xfrm flipV="1">
            <a:off x="10946850" y="1371422"/>
            <a:ext cx="8697" cy="16364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6F294FF4-B566-A388-4890-A58D2C450C61}"/>
              </a:ext>
            </a:extLst>
          </p:cNvPr>
          <p:cNvCxnSpPr>
            <a:cxnSpLocks/>
          </p:cNvCxnSpPr>
          <p:nvPr/>
        </p:nvCxnSpPr>
        <p:spPr>
          <a:xfrm flipV="1">
            <a:off x="7392838" y="4084170"/>
            <a:ext cx="0" cy="505082"/>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2E09EC77-A287-EE7E-E488-72734242F8E1}"/>
              </a:ext>
            </a:extLst>
          </p:cNvPr>
          <p:cNvCxnSpPr>
            <a:stCxn id="6" idx="0"/>
            <a:endCxn id="12" idx="2"/>
          </p:cNvCxnSpPr>
          <p:nvPr/>
        </p:nvCxnSpPr>
        <p:spPr>
          <a:xfrm flipV="1">
            <a:off x="6091237" y="3239814"/>
            <a:ext cx="0" cy="1349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DCF499BF-B701-3FF8-542A-D3184DADA381}"/>
              </a:ext>
            </a:extLst>
          </p:cNvPr>
          <p:cNvCxnSpPr>
            <a:cxnSpLocks/>
            <a:endCxn id="13" idx="2"/>
          </p:cNvCxnSpPr>
          <p:nvPr/>
        </p:nvCxnSpPr>
        <p:spPr>
          <a:xfrm flipV="1">
            <a:off x="3533956" y="4229940"/>
            <a:ext cx="0" cy="359312"/>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Verbindingslijn: gebogen 38">
            <a:extLst>
              <a:ext uri="{FF2B5EF4-FFF2-40B4-BE49-F238E27FC236}">
                <a16:creationId xmlns:a16="http://schemas.microsoft.com/office/drawing/2014/main" id="{52C3B749-8682-4A40-433C-71F3C7EB67F2}"/>
              </a:ext>
            </a:extLst>
          </p:cNvPr>
          <p:cNvCxnSpPr>
            <a:stCxn id="13" idx="3"/>
          </p:cNvCxnSpPr>
          <p:nvPr/>
        </p:nvCxnSpPr>
        <p:spPr>
          <a:xfrm>
            <a:off x="4644179" y="3958983"/>
            <a:ext cx="583429" cy="630269"/>
          </a:xfrm>
          <a:prstGeom prst="bentConnector2">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itel 1">
            <a:extLst>
              <a:ext uri="{FF2B5EF4-FFF2-40B4-BE49-F238E27FC236}">
                <a16:creationId xmlns:a16="http://schemas.microsoft.com/office/drawing/2014/main" id="{C42E7DA2-A378-73D8-C8F2-637480B6752A}"/>
              </a:ext>
            </a:extLst>
          </p:cNvPr>
          <p:cNvSpPr txBox="1">
            <a:spLocks/>
          </p:cNvSpPr>
          <p:nvPr/>
        </p:nvSpPr>
        <p:spPr>
          <a:xfrm>
            <a:off x="867990" y="83560"/>
            <a:ext cx="5931018" cy="1325563"/>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6000" b="1" kern="1200">
                <a:solidFill>
                  <a:srgbClr val="1D71B8"/>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6000" b="1" i="0" u="none" strike="noStrike" kern="1200" cap="none" spc="0" normalizeH="0" baseline="0" noProof="0">
                <a:ln>
                  <a:noFill/>
                </a:ln>
                <a:solidFill>
                  <a:srgbClr val="1D71B8"/>
                </a:solidFill>
                <a:effectLst/>
                <a:uLnTx/>
                <a:uFillTx/>
                <a:latin typeface="Calibri" panose="020F0502020204030204" pitchFamily="34" charset="0"/>
                <a:ea typeface="+mj-ea"/>
                <a:cs typeface="Calibri" panose="020F0502020204030204" pitchFamily="34" charset="0"/>
              </a:rPr>
              <a:t>Structuur HO doorstroommogelijkheden</a:t>
            </a:r>
          </a:p>
        </p:txBody>
      </p:sp>
      <p:cxnSp>
        <p:nvCxnSpPr>
          <p:cNvPr id="32" name="Verbindingslijn: gebogen 31">
            <a:extLst>
              <a:ext uri="{FF2B5EF4-FFF2-40B4-BE49-F238E27FC236}">
                <a16:creationId xmlns:a16="http://schemas.microsoft.com/office/drawing/2014/main" id="{A7E4FDCB-88DD-7179-9E9D-ABA1514B81D0}"/>
              </a:ext>
            </a:extLst>
          </p:cNvPr>
          <p:cNvCxnSpPr>
            <a:cxnSpLocks/>
            <a:stCxn id="10" idx="0"/>
            <a:endCxn id="9" idx="1"/>
          </p:cNvCxnSpPr>
          <p:nvPr/>
        </p:nvCxnSpPr>
        <p:spPr>
          <a:xfrm rot="5400000" flipH="1" flipV="1">
            <a:off x="7957316" y="2781878"/>
            <a:ext cx="121038" cy="1357965"/>
          </a:xfrm>
          <a:prstGeom prst="bentConnector2">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EA399F32-B632-E0BF-4E8B-F94652AF8173}"/>
              </a:ext>
            </a:extLst>
          </p:cNvPr>
          <p:cNvCxnSpPr>
            <a:cxnSpLocks/>
          </p:cNvCxnSpPr>
          <p:nvPr/>
        </p:nvCxnSpPr>
        <p:spPr>
          <a:xfrm flipV="1">
            <a:off x="8902700" y="2252089"/>
            <a:ext cx="0" cy="7557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Ovaal 1">
            <a:extLst>
              <a:ext uri="{FF2B5EF4-FFF2-40B4-BE49-F238E27FC236}">
                <a16:creationId xmlns:a16="http://schemas.microsoft.com/office/drawing/2014/main" id="{0EB2BC12-CC0C-1845-2BD7-019D663D1BD5}"/>
              </a:ext>
            </a:extLst>
          </p:cNvPr>
          <p:cNvSpPr/>
          <p:nvPr/>
        </p:nvSpPr>
        <p:spPr>
          <a:xfrm>
            <a:off x="564990" y="4448433"/>
            <a:ext cx="3779520" cy="1496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08793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1D90B-CB63-4294-B527-77CE2AF04410}"/>
              </a:ext>
            </a:extLst>
          </p:cNvPr>
          <p:cNvSpPr>
            <a:spLocks noGrp="1"/>
          </p:cNvSpPr>
          <p:nvPr>
            <p:ph type="title"/>
          </p:nvPr>
        </p:nvSpPr>
        <p:spPr/>
        <p:txBody>
          <a:bodyPr/>
          <a:lstStyle/>
          <a:p>
            <a:pPr algn="ctr"/>
            <a:r>
              <a:rPr lang="nl-NL" dirty="0"/>
              <a:t>Praktijkgerichte opleidingen  </a:t>
            </a:r>
            <a:endParaRPr lang="nl-BE" dirty="0"/>
          </a:p>
        </p:txBody>
      </p:sp>
      <p:sp>
        <p:nvSpPr>
          <p:cNvPr id="3" name="Tijdelijke aanduiding voor inhoud 2">
            <a:extLst>
              <a:ext uri="{FF2B5EF4-FFF2-40B4-BE49-F238E27FC236}">
                <a16:creationId xmlns:a16="http://schemas.microsoft.com/office/drawing/2014/main" id="{B39C0B20-902F-4662-9DAF-2712033926C4}"/>
              </a:ext>
            </a:extLst>
          </p:cNvPr>
          <p:cNvSpPr>
            <a:spLocks noGrp="1"/>
          </p:cNvSpPr>
          <p:nvPr>
            <p:ph idx="1"/>
          </p:nvPr>
        </p:nvSpPr>
        <p:spPr/>
        <p:txBody>
          <a:bodyPr/>
          <a:lstStyle/>
          <a:p>
            <a:pPr>
              <a:buFont typeface="Arial" panose="020B0604020202020204" pitchFamily="34" charset="0"/>
              <a:buChar char="•"/>
            </a:pPr>
            <a:r>
              <a:rPr lang="nl-NL" dirty="0"/>
              <a:t> Ingericht binnen het Secundair Onderwijs:</a:t>
            </a:r>
          </a:p>
          <a:p>
            <a:pPr lvl="1">
              <a:buFont typeface="Arial" panose="020B0604020202020204" pitchFamily="34" charset="0"/>
              <a:buChar char="•"/>
            </a:pPr>
            <a:r>
              <a:rPr lang="nl-NL" dirty="0"/>
              <a:t>Zevende jaar TSO- KSO</a:t>
            </a:r>
          </a:p>
          <a:p>
            <a:pPr lvl="1">
              <a:buFont typeface="Arial" panose="020B0604020202020204" pitchFamily="34" charset="0"/>
              <a:buChar char="•"/>
            </a:pPr>
            <a:r>
              <a:rPr lang="nl-NL" dirty="0"/>
              <a:t>Graduaatsopleiding HBO 5 Basisverpleegkunde </a:t>
            </a:r>
          </a:p>
          <a:p>
            <a:pPr>
              <a:buFont typeface="Arial" panose="020B0604020202020204" pitchFamily="34" charset="0"/>
              <a:buChar char="•"/>
            </a:pPr>
            <a:r>
              <a:rPr lang="nl-NL" dirty="0" err="1"/>
              <a:t>Syntra</a:t>
            </a:r>
            <a:r>
              <a:rPr lang="nl-NL" dirty="0"/>
              <a:t> opleidingen</a:t>
            </a:r>
          </a:p>
          <a:p>
            <a:pPr>
              <a:buFont typeface="Arial" panose="020B0604020202020204" pitchFamily="34" charset="0"/>
              <a:buChar char="•"/>
            </a:pPr>
            <a:r>
              <a:rPr lang="nl-NL" dirty="0"/>
              <a:t>Georganiseerd vanuit het Hoger Onderwijs:</a:t>
            </a:r>
          </a:p>
          <a:p>
            <a:pPr lvl="1">
              <a:buFont typeface="Arial" panose="020B0604020202020204" pitchFamily="34" charset="0"/>
              <a:buChar char="•"/>
            </a:pPr>
            <a:r>
              <a:rPr lang="nl-NL" dirty="0"/>
              <a:t>Graduaatsopleidingen</a:t>
            </a:r>
          </a:p>
          <a:p>
            <a:pPr marL="457200" lvl="1" indent="0">
              <a:buNone/>
            </a:pPr>
            <a:endParaRPr lang="nl-NL" dirty="0"/>
          </a:p>
          <a:p>
            <a:pPr lvl="1">
              <a:buFont typeface="Arial" panose="020B0604020202020204" pitchFamily="34" charset="0"/>
              <a:buChar char="•"/>
            </a:pPr>
            <a:endParaRPr lang="nl-NL" dirty="0"/>
          </a:p>
        </p:txBody>
      </p:sp>
    </p:spTree>
    <p:extLst>
      <p:ext uri="{BB962C8B-B14F-4D97-AF65-F5344CB8AC3E}">
        <p14:creationId xmlns:p14="http://schemas.microsoft.com/office/powerpoint/2010/main" val="319791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1D90B-CB63-4294-B527-77CE2AF04410}"/>
              </a:ext>
            </a:extLst>
          </p:cNvPr>
          <p:cNvSpPr>
            <a:spLocks noGrp="1"/>
          </p:cNvSpPr>
          <p:nvPr>
            <p:ph type="title"/>
          </p:nvPr>
        </p:nvSpPr>
        <p:spPr/>
        <p:txBody>
          <a:bodyPr/>
          <a:lstStyle/>
          <a:p>
            <a:pPr algn="ctr"/>
            <a:r>
              <a:rPr lang="nl-NL" dirty="0"/>
              <a:t>Praktijkgerichte opleidingen  </a:t>
            </a:r>
            <a:endParaRPr lang="nl-BE" dirty="0"/>
          </a:p>
        </p:txBody>
      </p:sp>
      <p:sp>
        <p:nvSpPr>
          <p:cNvPr id="3" name="Tijdelijke aanduiding voor inhoud 2">
            <a:extLst>
              <a:ext uri="{FF2B5EF4-FFF2-40B4-BE49-F238E27FC236}">
                <a16:creationId xmlns:a16="http://schemas.microsoft.com/office/drawing/2014/main" id="{B39C0B20-902F-4662-9DAF-2712033926C4}"/>
              </a:ext>
            </a:extLst>
          </p:cNvPr>
          <p:cNvSpPr>
            <a:spLocks noGrp="1"/>
          </p:cNvSpPr>
          <p:nvPr>
            <p:ph idx="1"/>
          </p:nvPr>
        </p:nvSpPr>
        <p:spPr/>
        <p:txBody>
          <a:bodyPr/>
          <a:lstStyle/>
          <a:p>
            <a:pPr>
              <a:buFont typeface="Arial" panose="020B0604020202020204" pitchFamily="34" charset="0"/>
              <a:buChar char="•"/>
            </a:pPr>
            <a:r>
              <a:rPr lang="nl-NL" dirty="0"/>
              <a:t> Ingericht binnen het Secundair Onderwijs:</a:t>
            </a:r>
          </a:p>
          <a:p>
            <a:pPr lvl="1">
              <a:buFont typeface="Arial" panose="020B0604020202020204" pitchFamily="34" charset="0"/>
              <a:buChar char="•"/>
            </a:pPr>
            <a:r>
              <a:rPr lang="nl-NL" dirty="0"/>
              <a:t>Zevende jaar TSO-KSO</a:t>
            </a:r>
          </a:p>
          <a:p>
            <a:pPr lvl="1">
              <a:buFont typeface="Arial" panose="020B0604020202020204" pitchFamily="34" charset="0"/>
              <a:buChar char="•"/>
            </a:pPr>
            <a:r>
              <a:rPr lang="nl-NL" dirty="0"/>
              <a:t>Graduaatsopleiding HBO 5 basisverpleegkunde  </a:t>
            </a:r>
          </a:p>
          <a:p>
            <a:pPr>
              <a:buFont typeface="Arial" panose="020B0604020202020204" pitchFamily="34" charset="0"/>
              <a:buChar char="•"/>
            </a:pPr>
            <a:r>
              <a:rPr lang="nl-NL" dirty="0" err="1"/>
              <a:t>Syntra</a:t>
            </a:r>
            <a:r>
              <a:rPr lang="nl-NL" dirty="0"/>
              <a:t> opleidingen</a:t>
            </a:r>
          </a:p>
          <a:p>
            <a:pPr>
              <a:buFont typeface="Arial" panose="020B0604020202020204" pitchFamily="34" charset="0"/>
              <a:buChar char="•"/>
            </a:pPr>
            <a:r>
              <a:rPr lang="nl-NL" dirty="0"/>
              <a:t>Georganiseerd vanuit het Hoger Onderwijs:</a:t>
            </a:r>
          </a:p>
          <a:p>
            <a:pPr lvl="1">
              <a:buFont typeface="Arial" panose="020B0604020202020204" pitchFamily="34" charset="0"/>
              <a:buChar char="•"/>
            </a:pPr>
            <a:r>
              <a:rPr lang="nl-NL" dirty="0"/>
              <a:t>Graduaatsopleidingen</a:t>
            </a:r>
          </a:p>
          <a:p>
            <a:pPr marL="457200" lvl="1" indent="0">
              <a:buNone/>
            </a:pPr>
            <a:endParaRPr lang="nl-NL" dirty="0"/>
          </a:p>
          <a:p>
            <a:pPr lvl="1">
              <a:buFont typeface="Arial" panose="020B0604020202020204" pitchFamily="34" charset="0"/>
              <a:buChar char="•"/>
            </a:pPr>
            <a:endParaRPr lang="nl-NL" dirty="0"/>
          </a:p>
        </p:txBody>
      </p:sp>
      <p:sp>
        <p:nvSpPr>
          <p:cNvPr id="4" name="Ovaal 3">
            <a:extLst>
              <a:ext uri="{FF2B5EF4-FFF2-40B4-BE49-F238E27FC236}">
                <a16:creationId xmlns:a16="http://schemas.microsoft.com/office/drawing/2014/main" id="{5C0E165E-B5BF-4B52-DF9B-4284D2811CD4}"/>
              </a:ext>
            </a:extLst>
          </p:cNvPr>
          <p:cNvSpPr/>
          <p:nvPr/>
        </p:nvSpPr>
        <p:spPr>
          <a:xfrm>
            <a:off x="469392" y="1978429"/>
            <a:ext cx="4351990" cy="14505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63343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6A37-5D58-244F-92BF-D62A0534ED12}"/>
              </a:ext>
            </a:extLst>
          </p:cNvPr>
          <p:cNvSpPr>
            <a:spLocks noGrp="1"/>
          </p:cNvSpPr>
          <p:nvPr>
            <p:ph type="ctrTitle"/>
          </p:nvPr>
        </p:nvSpPr>
        <p:spPr/>
        <p:txBody>
          <a:bodyPr/>
          <a:lstStyle/>
          <a:p>
            <a:r>
              <a:rPr lang="nl-NL" dirty="0">
                <a:solidFill>
                  <a:srgbClr val="1D71B8"/>
                </a:solidFill>
              </a:rPr>
              <a:t>Zevende jaar</a:t>
            </a:r>
            <a:endParaRPr lang="nl-BE" dirty="0">
              <a:solidFill>
                <a:srgbClr val="1D71B8"/>
              </a:solidFill>
            </a:endParaRPr>
          </a:p>
        </p:txBody>
      </p:sp>
      <p:sp>
        <p:nvSpPr>
          <p:cNvPr id="3" name="Ondertitel 2">
            <a:extLst>
              <a:ext uri="{FF2B5EF4-FFF2-40B4-BE49-F238E27FC236}">
                <a16:creationId xmlns:a16="http://schemas.microsoft.com/office/drawing/2014/main" id="{953C8DBC-9C8A-DC46-8AF4-C0ABD107320C}"/>
              </a:ext>
            </a:extLst>
          </p:cNvPr>
          <p:cNvSpPr>
            <a:spLocks noGrp="1"/>
          </p:cNvSpPr>
          <p:nvPr>
            <p:ph type="subTitle" idx="1"/>
          </p:nvPr>
        </p:nvSpPr>
        <p:spPr/>
        <p:txBody>
          <a:bodyPr>
            <a:normAutofit/>
          </a:bodyPr>
          <a:lstStyle/>
          <a:p>
            <a:r>
              <a:rPr lang="nl-NL" dirty="0"/>
              <a:t>TSO-KSO</a:t>
            </a:r>
            <a:endParaRPr lang="nl-BE"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053" y="4260699"/>
            <a:ext cx="3177887" cy="2304000"/>
          </a:xfrm>
          <a:prstGeom prst="rect">
            <a:avLst/>
          </a:prstGeom>
        </p:spPr>
      </p:pic>
      <p:pic>
        <p:nvPicPr>
          <p:cNvPr id="7" name="Afbeelding 6">
            <a:extLst>
              <a:ext uri="{FF2B5EF4-FFF2-40B4-BE49-F238E27FC236}">
                <a16:creationId xmlns:a16="http://schemas.microsoft.com/office/drawing/2014/main" id="{F1444BEF-EB47-4B40-B19C-464DBEAD2E17}"/>
              </a:ext>
            </a:extLst>
          </p:cNvPr>
          <p:cNvPicPr>
            <a:picLocks noChangeAspect="1"/>
          </p:cNvPicPr>
          <p:nvPr/>
        </p:nvPicPr>
        <p:blipFill>
          <a:blip r:embed="rId4"/>
          <a:stretch>
            <a:fillRect/>
          </a:stretch>
        </p:blipFill>
        <p:spPr>
          <a:xfrm>
            <a:off x="8809382" y="4363278"/>
            <a:ext cx="2881884" cy="2089404"/>
          </a:xfrm>
          <a:prstGeom prst="rect">
            <a:avLst/>
          </a:prstGeom>
        </p:spPr>
      </p:pic>
    </p:spTree>
    <p:extLst>
      <p:ext uri="{BB962C8B-B14F-4D97-AF65-F5344CB8AC3E}">
        <p14:creationId xmlns:p14="http://schemas.microsoft.com/office/powerpoint/2010/main" val="317094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44047-803A-289D-F118-52F9B0D62282}"/>
              </a:ext>
            </a:extLst>
          </p:cNvPr>
          <p:cNvSpPr>
            <a:spLocks noGrp="1"/>
          </p:cNvSpPr>
          <p:nvPr>
            <p:ph type="title"/>
          </p:nvPr>
        </p:nvSpPr>
        <p:spPr/>
        <p:txBody>
          <a:bodyPr/>
          <a:lstStyle/>
          <a:p>
            <a:r>
              <a:rPr lang="nl-NL" dirty="0"/>
              <a:t>Structuur van het Secundair Onderwijs</a:t>
            </a:r>
            <a:endParaRPr lang="nl-BE" dirty="0"/>
          </a:p>
        </p:txBody>
      </p:sp>
      <p:pic>
        <p:nvPicPr>
          <p:cNvPr id="9" name="Tijdelijke aanduiding voor inhoud 8">
            <a:extLst>
              <a:ext uri="{FF2B5EF4-FFF2-40B4-BE49-F238E27FC236}">
                <a16:creationId xmlns:a16="http://schemas.microsoft.com/office/drawing/2014/main" id="{6B602AED-64BB-AD0A-00D7-15CE9C52D0EC}"/>
              </a:ext>
            </a:extLst>
          </p:cNvPr>
          <p:cNvPicPr>
            <a:picLocks noGrp="1" noChangeAspect="1"/>
          </p:cNvPicPr>
          <p:nvPr>
            <p:ph idx="1"/>
          </p:nvPr>
        </p:nvPicPr>
        <p:blipFill>
          <a:blip r:embed="rId2"/>
          <a:stretch>
            <a:fillRect/>
          </a:stretch>
        </p:blipFill>
        <p:spPr>
          <a:xfrm>
            <a:off x="897776" y="1266338"/>
            <a:ext cx="8530092" cy="5051335"/>
          </a:xfrm>
        </p:spPr>
      </p:pic>
    </p:spTree>
    <p:extLst>
      <p:ext uri="{BB962C8B-B14F-4D97-AF65-F5344CB8AC3E}">
        <p14:creationId xmlns:p14="http://schemas.microsoft.com/office/powerpoint/2010/main" val="351521009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uisstijl CLB">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isstijl CLB" id="{F3823B8C-481C-4697-9D86-5E539F01147E}" vid="{0FBC6325-3D4F-4B7B-9D83-ABD758AE312B}"/>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4263</TotalTime>
  <Words>3317</Words>
  <Application>Microsoft Office PowerPoint</Application>
  <PresentationFormat>Breedbeeld</PresentationFormat>
  <Paragraphs>309</Paragraphs>
  <Slides>31</Slides>
  <Notes>19</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31</vt:i4>
      </vt:variant>
    </vt:vector>
  </HeadingPairs>
  <TitlesOfParts>
    <vt:vector size="40" baseType="lpstr">
      <vt:lpstr>Arial</vt:lpstr>
      <vt:lpstr>Arial Black</vt:lpstr>
      <vt:lpstr>Calibri</vt:lpstr>
      <vt:lpstr>Helvetica</vt:lpstr>
      <vt:lpstr>inherit</vt:lpstr>
      <vt:lpstr>Verdana</vt:lpstr>
      <vt:lpstr>Work Sans</vt:lpstr>
      <vt:lpstr>Kantoorthema</vt:lpstr>
      <vt:lpstr>Huisstijl CLB</vt:lpstr>
      <vt:lpstr>Praktijkgericht verder studeren</vt:lpstr>
      <vt:lpstr>Structuur Hoger Onderwijs</vt:lpstr>
      <vt:lpstr>Structuur HO</vt:lpstr>
      <vt:lpstr>PowerPoint-presentatie</vt:lpstr>
      <vt:lpstr>PowerPoint-presentatie</vt:lpstr>
      <vt:lpstr>Praktijkgerichte opleidingen  </vt:lpstr>
      <vt:lpstr>Praktijkgerichte opleidingen  </vt:lpstr>
      <vt:lpstr>Zevende jaar</vt:lpstr>
      <vt:lpstr>Structuur van het Secundair Onderwijs</vt:lpstr>
      <vt:lpstr>Structuur van het Secundair Onderwijs</vt:lpstr>
      <vt:lpstr>Zevende jaar: WAT?  </vt:lpstr>
      <vt:lpstr>Studiegebied Handel</vt:lpstr>
      <vt:lpstr>Studiegebied Handel Internationaal transport en goederenverzending</vt:lpstr>
      <vt:lpstr>Studiegebied Handel Internationaal transport en goederenverzending</vt:lpstr>
      <vt:lpstr>Studiegebied Handel Medico-sociale administratie</vt:lpstr>
      <vt:lpstr>Studiegebied Handel Medico-sociale administratie</vt:lpstr>
      <vt:lpstr> Studiegebied Maatschappelijke veiligheid  Integrale veiligheid</vt:lpstr>
      <vt:lpstr> Studiegebied Maatschappelijke veiligheid  Integrale veiligheid</vt:lpstr>
      <vt:lpstr> Studiegebied Maatschappelijke veiligheid  Integrale veiligheid</vt:lpstr>
      <vt:lpstr> Studiegebied Maatschappelijke veiligheid  Integrale veiligheid</vt:lpstr>
      <vt:lpstr>www.onderwijskiezer.be</vt:lpstr>
      <vt:lpstr>www.onderwijskiezer.be</vt:lpstr>
      <vt:lpstr>PowerPoint-presentatie</vt:lpstr>
      <vt:lpstr>PowerPoint-presentatie</vt:lpstr>
      <vt:lpstr>PowerPoint-presentatie</vt:lpstr>
      <vt:lpstr>PowerPoint-presentatie</vt:lpstr>
      <vt:lpstr>HBO 5 basisverpleegkunde</vt:lpstr>
      <vt:lpstr>WAT?  </vt:lpstr>
      <vt:lpstr>HBO5 verpleegkunde </vt:lpstr>
      <vt:lpstr>HBO5 verpleegkunde </vt:lpstr>
      <vt:lpstr>Contactgegevens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Conny Herzeel</cp:lastModifiedBy>
  <cp:revision>25</cp:revision>
  <cp:lastPrinted>2023-04-22T11:59:01Z</cp:lastPrinted>
  <dcterms:created xsi:type="dcterms:W3CDTF">2018-04-13T09:07:34Z</dcterms:created>
  <dcterms:modified xsi:type="dcterms:W3CDTF">2024-05-03T11:33:50Z</dcterms:modified>
</cp:coreProperties>
</file>