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74"/>
  </p:notesMasterIdLst>
  <p:handoutMasterIdLst>
    <p:handoutMasterId r:id="rId75"/>
  </p:handoutMasterIdLst>
  <p:sldIdLst>
    <p:sldId id="316" r:id="rId5"/>
    <p:sldId id="400" r:id="rId6"/>
    <p:sldId id="452" r:id="rId7"/>
    <p:sldId id="409" r:id="rId8"/>
    <p:sldId id="453" r:id="rId9"/>
    <p:sldId id="454" r:id="rId10"/>
    <p:sldId id="396" r:id="rId11"/>
    <p:sldId id="412" r:id="rId12"/>
    <p:sldId id="482" r:id="rId13"/>
    <p:sldId id="466" r:id="rId14"/>
    <p:sldId id="423" r:id="rId15"/>
    <p:sldId id="424" r:id="rId16"/>
    <p:sldId id="427" r:id="rId17"/>
    <p:sldId id="462" r:id="rId18"/>
    <p:sldId id="485" r:id="rId19"/>
    <p:sldId id="464" r:id="rId20"/>
    <p:sldId id="461" r:id="rId21"/>
    <p:sldId id="465" r:id="rId22"/>
    <p:sldId id="450" r:id="rId23"/>
    <p:sldId id="449" r:id="rId24"/>
    <p:sldId id="421" r:id="rId25"/>
    <p:sldId id="484" r:id="rId26"/>
    <p:sldId id="399" r:id="rId27"/>
    <p:sldId id="322" r:id="rId28"/>
    <p:sldId id="342" r:id="rId29"/>
    <p:sldId id="486" r:id="rId30"/>
    <p:sldId id="263" r:id="rId31"/>
    <p:sldId id="397" r:id="rId32"/>
    <p:sldId id="367" r:id="rId33"/>
    <p:sldId id="262" r:id="rId34"/>
    <p:sldId id="312" r:id="rId35"/>
    <p:sldId id="314" r:id="rId36"/>
    <p:sldId id="368" r:id="rId37"/>
    <p:sldId id="315" r:id="rId38"/>
    <p:sldId id="370" r:id="rId39"/>
    <p:sldId id="336" r:id="rId40"/>
    <p:sldId id="318" r:id="rId41"/>
    <p:sldId id="338" r:id="rId42"/>
    <p:sldId id="401" r:id="rId43"/>
    <p:sldId id="269" r:id="rId44"/>
    <p:sldId id="517" r:id="rId45"/>
    <p:sldId id="271" r:id="rId46"/>
    <p:sldId id="272" r:id="rId47"/>
    <p:sldId id="274" r:id="rId48"/>
    <p:sldId id="275" r:id="rId49"/>
    <p:sldId id="276" r:id="rId50"/>
    <p:sldId id="404" r:id="rId51"/>
    <p:sldId id="504" r:id="rId52"/>
    <p:sldId id="505" r:id="rId53"/>
    <p:sldId id="260" r:id="rId54"/>
    <p:sldId id="506" r:id="rId55"/>
    <p:sldId id="507" r:id="rId56"/>
    <p:sldId id="508" r:id="rId57"/>
    <p:sldId id="299" r:id="rId58"/>
    <p:sldId id="509" r:id="rId59"/>
    <p:sldId id="510" r:id="rId60"/>
    <p:sldId id="300" r:id="rId61"/>
    <p:sldId id="301" r:id="rId62"/>
    <p:sldId id="302" r:id="rId63"/>
    <p:sldId id="270" r:id="rId64"/>
    <p:sldId id="511" r:id="rId65"/>
    <p:sldId id="294" r:id="rId66"/>
    <p:sldId id="343" r:id="rId67"/>
    <p:sldId id="513" r:id="rId68"/>
    <p:sldId id="514" r:id="rId69"/>
    <p:sldId id="515" r:id="rId70"/>
    <p:sldId id="516" r:id="rId71"/>
    <p:sldId id="518" r:id="rId72"/>
    <p:sldId id="387" r:id="rId7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8EDEA47-1FC2-694C-A609-7C43E0DB58D1}">
          <p14:sldIdLst>
            <p14:sldId id="316"/>
            <p14:sldId id="400"/>
            <p14:sldId id="452"/>
            <p14:sldId id="409"/>
            <p14:sldId id="453"/>
            <p14:sldId id="454"/>
            <p14:sldId id="396"/>
            <p14:sldId id="412"/>
            <p14:sldId id="482"/>
            <p14:sldId id="466"/>
            <p14:sldId id="423"/>
            <p14:sldId id="424"/>
            <p14:sldId id="427"/>
            <p14:sldId id="462"/>
            <p14:sldId id="485"/>
            <p14:sldId id="464"/>
            <p14:sldId id="461"/>
            <p14:sldId id="465"/>
            <p14:sldId id="450"/>
            <p14:sldId id="449"/>
            <p14:sldId id="421"/>
            <p14:sldId id="484"/>
            <p14:sldId id="399"/>
            <p14:sldId id="322"/>
            <p14:sldId id="342"/>
            <p14:sldId id="486"/>
            <p14:sldId id="263"/>
            <p14:sldId id="397"/>
            <p14:sldId id="367"/>
            <p14:sldId id="262"/>
            <p14:sldId id="312"/>
            <p14:sldId id="314"/>
            <p14:sldId id="368"/>
            <p14:sldId id="315"/>
            <p14:sldId id="370"/>
            <p14:sldId id="336"/>
            <p14:sldId id="318"/>
            <p14:sldId id="338"/>
            <p14:sldId id="401"/>
            <p14:sldId id="269"/>
            <p14:sldId id="517"/>
            <p14:sldId id="271"/>
            <p14:sldId id="272"/>
            <p14:sldId id="274"/>
            <p14:sldId id="275"/>
            <p14:sldId id="276"/>
            <p14:sldId id="404"/>
            <p14:sldId id="504"/>
            <p14:sldId id="505"/>
            <p14:sldId id="260"/>
            <p14:sldId id="506"/>
            <p14:sldId id="507"/>
            <p14:sldId id="508"/>
            <p14:sldId id="299"/>
            <p14:sldId id="509"/>
            <p14:sldId id="510"/>
            <p14:sldId id="300"/>
            <p14:sldId id="301"/>
            <p14:sldId id="302"/>
            <p14:sldId id="270"/>
            <p14:sldId id="511"/>
            <p14:sldId id="294"/>
            <p14:sldId id="343"/>
            <p14:sldId id="513"/>
            <p14:sldId id="514"/>
            <p14:sldId id="515"/>
            <p14:sldId id="516"/>
            <p14:sldId id="518"/>
            <p14:sldId id="387"/>
          </p14:sldIdLst>
        </p14:section>
        <p14:section name="Naamloze sectie" id="{288A240F-0B15-CB4B-B380-7263611931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Croonenborghs" initials="BC" lastIdx="1" clrIdx="0"/>
  <p:cmAuthor id="2" name="Bart Croonenborghs" initials="BC [2]" lastIdx="1" clrIdx="1"/>
  <p:cmAuthor id="3" name="Bart Croonenborghs" initials="BC [3]" lastIdx="1" clrIdx="2"/>
  <p:cmAuthor id="4" name="Bart Croonenborghs" initials="BC [4]" lastIdx="1" clrIdx="3"/>
  <p:cmAuthor id="5" name="Bart Croonenborghs" initials="BC [5]" lastIdx="1" clrIdx="4"/>
  <p:cmAuthor id="6" name="Bart Croonenborghs" initials="B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F"/>
    <a:srgbClr val="FF5000"/>
    <a:srgbClr val="00414D"/>
    <a:srgbClr val="FFE4B1"/>
    <a:srgbClr val="CFF1FF"/>
    <a:srgbClr val="B9CFFF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B0445-2746-008B-53E1-9D28FA8E13BE}" v="1" dt="2024-08-08T11:57:40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24" autoAdjust="0"/>
  </p:normalViewPr>
  <p:slideViewPr>
    <p:cSldViewPr snapToGrid="0">
      <p:cViewPr varScale="1">
        <p:scale>
          <a:sx n="60" d="100"/>
          <a:sy n="60" d="100"/>
        </p:scale>
        <p:origin x="1450" y="278"/>
      </p:cViewPr>
      <p:guideLst>
        <p:guide orient="horz" pos="3362"/>
        <p:guide pos="3840"/>
        <p:guide pos="325"/>
        <p:guide pos="461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E8518-FB78-4673-9BF5-9688FCA3BF0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4DD9CBF-3990-4201-BEBF-C7C4160AE835}">
      <dgm:prSet phldrT="[Text]" custT="1"/>
      <dgm:spPr/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3BA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i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Zelf aan het roer!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A&amp;O/klinische psychologie, observatiestage en keuzevak(ken)</a:t>
          </a:r>
        </a:p>
      </dgm:t>
    </dgm:pt>
    <dgm:pt modelId="{909B2385-A151-4747-897C-B24EE056BD79}" type="parTrans" cxnId="{231109A8-0BE1-406B-877C-5313497E2CCC}">
      <dgm:prSet/>
      <dgm:spPr/>
      <dgm:t>
        <a:bodyPr/>
        <a:lstStyle/>
        <a:p>
          <a:endParaRPr lang="nl-BE"/>
        </a:p>
      </dgm:t>
    </dgm:pt>
    <dgm:pt modelId="{4325326B-73AE-4524-B77E-E35854E591BB}" type="sibTrans" cxnId="{231109A8-0BE1-406B-877C-5313497E2CCC}">
      <dgm:prSet/>
      <dgm:spPr/>
      <dgm:t>
        <a:bodyPr/>
        <a:lstStyle/>
        <a:p>
          <a:endParaRPr lang="nl-BE"/>
        </a:p>
      </dgm:t>
    </dgm:pt>
    <dgm:pt modelId="{B4D7E6AC-5590-4E29-8190-F766B29B2F30}">
      <dgm:prSet phldrT="[Text]" custT="1"/>
      <dgm:spPr/>
      <dgm:t>
        <a:bodyPr/>
        <a:lstStyle/>
        <a:p>
          <a:r>
            <a:rPr lang="nl-BE" sz="1800" b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2BA</a:t>
          </a:r>
          <a:r>
            <a:rPr lang="nl-BE" sz="2100" b="1" kern="1200"/>
            <a:t> </a:t>
          </a:r>
        </a:p>
        <a:p>
          <a:r>
            <a:rPr lang="nl-BE" sz="1600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Verdere verdieping psychologie vakken</a:t>
          </a:r>
        </a:p>
      </dgm:t>
    </dgm:pt>
    <dgm:pt modelId="{F7C40841-7289-406D-83E8-7DDFEE01846D}" type="parTrans" cxnId="{9012E4E4-B6B8-462B-86F1-345F3F30FC97}">
      <dgm:prSet/>
      <dgm:spPr/>
      <dgm:t>
        <a:bodyPr/>
        <a:lstStyle/>
        <a:p>
          <a:endParaRPr lang="nl-BE"/>
        </a:p>
      </dgm:t>
    </dgm:pt>
    <dgm:pt modelId="{5B5BFF12-490E-44CC-8106-02A8585AACF3}" type="sibTrans" cxnId="{9012E4E4-B6B8-462B-86F1-345F3F30FC97}">
      <dgm:prSet/>
      <dgm:spPr/>
      <dgm:t>
        <a:bodyPr/>
        <a:lstStyle/>
        <a:p>
          <a:endParaRPr lang="nl-BE"/>
        </a:p>
      </dgm:t>
    </dgm:pt>
    <dgm:pt modelId="{C9722CB4-0783-4C08-9145-84E3B2800B3F}">
      <dgm:prSet phldrT="[Text]" custT="1"/>
      <dgm:spPr/>
      <dgm:t>
        <a:bodyPr/>
        <a:lstStyle/>
        <a:p>
          <a:r>
            <a:rPr lang="nl-BE" sz="1800" b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1BA </a:t>
          </a:r>
        </a:p>
        <a:p>
          <a:r>
            <a:rPr lang="nl-BE" sz="1600" kern="120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rPr>
            <a:t>Algemene introductie humane wetenschappen en psychologie vakken </a:t>
          </a:r>
        </a:p>
      </dgm:t>
    </dgm:pt>
    <dgm:pt modelId="{8E2466B2-2B96-4256-B61A-D279ECE3CE77}" type="parTrans" cxnId="{EC32498E-8ED5-4EF9-BA6A-33CBBD30B0EE}">
      <dgm:prSet/>
      <dgm:spPr/>
      <dgm:t>
        <a:bodyPr/>
        <a:lstStyle/>
        <a:p>
          <a:endParaRPr lang="nl-BE"/>
        </a:p>
      </dgm:t>
    </dgm:pt>
    <dgm:pt modelId="{E39B3959-1282-4290-AFA7-34D2C0815735}" type="sibTrans" cxnId="{EC32498E-8ED5-4EF9-BA6A-33CBBD30B0EE}">
      <dgm:prSet/>
      <dgm:spPr/>
      <dgm:t>
        <a:bodyPr/>
        <a:lstStyle/>
        <a:p>
          <a:endParaRPr lang="nl-BE"/>
        </a:p>
      </dgm:t>
    </dgm:pt>
    <dgm:pt modelId="{7F511136-E8AF-40BA-A252-A60B17AC93F3}" type="pres">
      <dgm:prSet presAssocID="{780E8518-FB78-4673-9BF5-9688FCA3BF0E}" presName="compositeShape" presStyleCnt="0">
        <dgm:presLayoutVars>
          <dgm:dir/>
          <dgm:resizeHandles/>
        </dgm:presLayoutVars>
      </dgm:prSet>
      <dgm:spPr/>
    </dgm:pt>
    <dgm:pt modelId="{29D8ED56-3BCF-460A-80A7-76F82C1592A5}" type="pres">
      <dgm:prSet presAssocID="{780E8518-FB78-4673-9BF5-9688FCA3BF0E}" presName="pyramid" presStyleLbl="node1" presStyleIdx="0" presStyleCnt="1" custLinFactNeighborX="238"/>
      <dgm:spPr/>
    </dgm:pt>
    <dgm:pt modelId="{5E411F12-948D-48A5-AA18-14CAC6720F74}" type="pres">
      <dgm:prSet presAssocID="{780E8518-FB78-4673-9BF5-9688FCA3BF0E}" presName="theList" presStyleCnt="0"/>
      <dgm:spPr/>
    </dgm:pt>
    <dgm:pt modelId="{954BD052-3C69-4BD8-B1E7-0DA6914FAF3A}" type="pres">
      <dgm:prSet presAssocID="{54DD9CBF-3990-4201-BEBF-C7C4160AE835}" presName="aNode" presStyleLbl="fgAcc1" presStyleIdx="0" presStyleCnt="3">
        <dgm:presLayoutVars>
          <dgm:bulletEnabled val="1"/>
        </dgm:presLayoutVars>
      </dgm:prSet>
      <dgm:spPr/>
    </dgm:pt>
    <dgm:pt modelId="{B04C57EB-08FB-4207-9117-39813A585D55}" type="pres">
      <dgm:prSet presAssocID="{54DD9CBF-3990-4201-BEBF-C7C4160AE835}" presName="aSpace" presStyleCnt="0"/>
      <dgm:spPr/>
    </dgm:pt>
    <dgm:pt modelId="{CDD6AD0B-3077-4923-B016-C607FA20849E}" type="pres">
      <dgm:prSet presAssocID="{B4D7E6AC-5590-4E29-8190-F766B29B2F30}" presName="aNode" presStyleLbl="fgAcc1" presStyleIdx="1" presStyleCnt="3" custLinFactNeighborY="-11758">
        <dgm:presLayoutVars>
          <dgm:bulletEnabled val="1"/>
        </dgm:presLayoutVars>
      </dgm:prSet>
      <dgm:spPr/>
    </dgm:pt>
    <dgm:pt modelId="{404C78FB-F422-4F1E-9991-26F557DAF82D}" type="pres">
      <dgm:prSet presAssocID="{B4D7E6AC-5590-4E29-8190-F766B29B2F30}" presName="aSpace" presStyleCnt="0"/>
      <dgm:spPr/>
    </dgm:pt>
    <dgm:pt modelId="{DB00982A-8E57-4B6A-A935-843715CEA8CA}" type="pres">
      <dgm:prSet presAssocID="{C9722CB4-0783-4C08-9145-84E3B2800B3F}" presName="aNode" presStyleLbl="fgAcc1" presStyleIdx="2" presStyleCnt="3">
        <dgm:presLayoutVars>
          <dgm:bulletEnabled val="1"/>
        </dgm:presLayoutVars>
      </dgm:prSet>
      <dgm:spPr/>
    </dgm:pt>
    <dgm:pt modelId="{0012D06F-C19C-43F7-987D-0192E385F13D}" type="pres">
      <dgm:prSet presAssocID="{C9722CB4-0783-4C08-9145-84E3B2800B3F}" presName="aSpace" presStyleCnt="0"/>
      <dgm:spPr/>
    </dgm:pt>
  </dgm:ptLst>
  <dgm:cxnLst>
    <dgm:cxn modelId="{E5B7C63E-C603-4807-8EAB-E71F21E43AB5}" type="presOf" srcId="{C9722CB4-0783-4C08-9145-84E3B2800B3F}" destId="{DB00982A-8E57-4B6A-A935-843715CEA8CA}" srcOrd="0" destOrd="0" presId="urn:microsoft.com/office/officeart/2005/8/layout/pyramid2"/>
    <dgm:cxn modelId="{EC32498E-8ED5-4EF9-BA6A-33CBBD30B0EE}" srcId="{780E8518-FB78-4673-9BF5-9688FCA3BF0E}" destId="{C9722CB4-0783-4C08-9145-84E3B2800B3F}" srcOrd="2" destOrd="0" parTransId="{8E2466B2-2B96-4256-B61A-D279ECE3CE77}" sibTransId="{E39B3959-1282-4290-AFA7-34D2C0815735}"/>
    <dgm:cxn modelId="{647CE6A1-41E1-4F50-9BA8-5A48720BFE33}" type="presOf" srcId="{54DD9CBF-3990-4201-BEBF-C7C4160AE835}" destId="{954BD052-3C69-4BD8-B1E7-0DA6914FAF3A}" srcOrd="0" destOrd="0" presId="urn:microsoft.com/office/officeart/2005/8/layout/pyramid2"/>
    <dgm:cxn modelId="{231109A8-0BE1-406B-877C-5313497E2CCC}" srcId="{780E8518-FB78-4673-9BF5-9688FCA3BF0E}" destId="{54DD9CBF-3990-4201-BEBF-C7C4160AE835}" srcOrd="0" destOrd="0" parTransId="{909B2385-A151-4747-897C-B24EE056BD79}" sibTransId="{4325326B-73AE-4524-B77E-E35854E591BB}"/>
    <dgm:cxn modelId="{A91AA4BD-D07B-417F-9CC7-F50A1D462E45}" type="presOf" srcId="{780E8518-FB78-4673-9BF5-9688FCA3BF0E}" destId="{7F511136-E8AF-40BA-A252-A60B17AC93F3}" srcOrd="0" destOrd="0" presId="urn:microsoft.com/office/officeart/2005/8/layout/pyramid2"/>
    <dgm:cxn modelId="{9012E4E4-B6B8-462B-86F1-345F3F30FC97}" srcId="{780E8518-FB78-4673-9BF5-9688FCA3BF0E}" destId="{B4D7E6AC-5590-4E29-8190-F766B29B2F30}" srcOrd="1" destOrd="0" parTransId="{F7C40841-7289-406D-83E8-7DDFEE01846D}" sibTransId="{5B5BFF12-490E-44CC-8106-02A8585AACF3}"/>
    <dgm:cxn modelId="{580C91FE-9771-484A-B5E4-96A087643685}" type="presOf" srcId="{B4D7E6AC-5590-4E29-8190-F766B29B2F30}" destId="{CDD6AD0B-3077-4923-B016-C607FA20849E}" srcOrd="0" destOrd="0" presId="urn:microsoft.com/office/officeart/2005/8/layout/pyramid2"/>
    <dgm:cxn modelId="{4F0443FF-9DD8-44D5-AB49-8FFEB0E814B0}" type="presParOf" srcId="{7F511136-E8AF-40BA-A252-A60B17AC93F3}" destId="{29D8ED56-3BCF-460A-80A7-76F82C1592A5}" srcOrd="0" destOrd="0" presId="urn:microsoft.com/office/officeart/2005/8/layout/pyramid2"/>
    <dgm:cxn modelId="{F49A904E-C487-49B9-AEF3-681F55FFAEC4}" type="presParOf" srcId="{7F511136-E8AF-40BA-A252-A60B17AC93F3}" destId="{5E411F12-948D-48A5-AA18-14CAC6720F74}" srcOrd="1" destOrd="0" presId="urn:microsoft.com/office/officeart/2005/8/layout/pyramid2"/>
    <dgm:cxn modelId="{1CE0A360-4438-4DD1-92B1-86DD8507CB29}" type="presParOf" srcId="{5E411F12-948D-48A5-AA18-14CAC6720F74}" destId="{954BD052-3C69-4BD8-B1E7-0DA6914FAF3A}" srcOrd="0" destOrd="0" presId="urn:microsoft.com/office/officeart/2005/8/layout/pyramid2"/>
    <dgm:cxn modelId="{AB027C77-6ACC-4D95-9FF7-038C25DAE39C}" type="presParOf" srcId="{5E411F12-948D-48A5-AA18-14CAC6720F74}" destId="{B04C57EB-08FB-4207-9117-39813A585D55}" srcOrd="1" destOrd="0" presId="urn:microsoft.com/office/officeart/2005/8/layout/pyramid2"/>
    <dgm:cxn modelId="{C039F10A-D06E-4CC7-BBDE-005A23F15773}" type="presParOf" srcId="{5E411F12-948D-48A5-AA18-14CAC6720F74}" destId="{CDD6AD0B-3077-4923-B016-C607FA20849E}" srcOrd="2" destOrd="0" presId="urn:microsoft.com/office/officeart/2005/8/layout/pyramid2"/>
    <dgm:cxn modelId="{51A627F2-B747-4D6B-B4F3-E3D9735DF869}" type="presParOf" srcId="{5E411F12-948D-48A5-AA18-14CAC6720F74}" destId="{404C78FB-F422-4F1E-9991-26F557DAF82D}" srcOrd="3" destOrd="0" presId="urn:microsoft.com/office/officeart/2005/8/layout/pyramid2"/>
    <dgm:cxn modelId="{992E4774-EFF8-49B0-B727-4F878A9A9F4A}" type="presParOf" srcId="{5E411F12-948D-48A5-AA18-14CAC6720F74}" destId="{DB00982A-8E57-4B6A-A935-843715CEA8CA}" srcOrd="4" destOrd="0" presId="urn:microsoft.com/office/officeart/2005/8/layout/pyramid2"/>
    <dgm:cxn modelId="{30EE0C4A-F57B-4E87-AE58-9B0BEE9E40A7}" type="presParOf" srcId="{5E411F12-948D-48A5-AA18-14CAC6720F74}" destId="{0012D06F-C19C-43F7-987D-0192E385F13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E8518-FB78-4673-9BF5-9688FCA3BF0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4D7E6AC-5590-4E29-8190-F766B29B2F30}">
      <dgm:prSet phldrT="[Text]" custT="1"/>
      <dgm:spPr/>
      <dgm:t>
        <a:bodyPr/>
        <a:lstStyle/>
        <a:p>
          <a:r>
            <a:rPr lang="nl-BE" sz="1800" b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2MA</a:t>
          </a:r>
          <a:r>
            <a:rPr lang="nl-BE" sz="2100" b="1" kern="1200"/>
            <a:t> </a:t>
          </a:r>
        </a:p>
        <a:p>
          <a:r>
            <a:rPr lang="nl-BE" sz="1600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Stage (800-950u)</a:t>
          </a:r>
        </a:p>
        <a:p>
          <a:r>
            <a:rPr lang="nl-BE" sz="1600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Masterproef 2</a:t>
          </a:r>
        </a:p>
      </dgm:t>
    </dgm:pt>
    <dgm:pt modelId="{F7C40841-7289-406D-83E8-7DDFEE01846D}" type="parTrans" cxnId="{9012E4E4-B6B8-462B-86F1-345F3F30FC97}">
      <dgm:prSet/>
      <dgm:spPr/>
      <dgm:t>
        <a:bodyPr/>
        <a:lstStyle/>
        <a:p>
          <a:endParaRPr lang="nl-BE"/>
        </a:p>
      </dgm:t>
    </dgm:pt>
    <dgm:pt modelId="{5B5BFF12-490E-44CC-8106-02A8585AACF3}" type="sibTrans" cxnId="{9012E4E4-B6B8-462B-86F1-345F3F30FC97}">
      <dgm:prSet/>
      <dgm:spPr/>
      <dgm:t>
        <a:bodyPr/>
        <a:lstStyle/>
        <a:p>
          <a:endParaRPr lang="nl-BE"/>
        </a:p>
      </dgm:t>
    </dgm:pt>
    <dgm:pt modelId="{C9722CB4-0783-4C08-9145-84E3B2800B3F}">
      <dgm:prSet phldrT="[Text]" custT="1"/>
      <dgm:spPr/>
      <dgm:t>
        <a:bodyPr/>
        <a:lstStyle/>
        <a:p>
          <a:r>
            <a:rPr lang="nl-BE" sz="1800" b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1MA </a:t>
          </a:r>
        </a:p>
        <a:p>
          <a:r>
            <a:rPr lang="nl-BE" sz="1600" kern="120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rPr>
            <a:t>Verdieping</a:t>
          </a:r>
        </a:p>
        <a:p>
          <a:r>
            <a:rPr lang="nl-BE" sz="1600" kern="120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rPr>
            <a:t>Masterproef 1</a:t>
          </a:r>
        </a:p>
      </dgm:t>
    </dgm:pt>
    <dgm:pt modelId="{8E2466B2-2B96-4256-B61A-D279ECE3CE77}" type="parTrans" cxnId="{EC32498E-8ED5-4EF9-BA6A-33CBBD30B0EE}">
      <dgm:prSet/>
      <dgm:spPr/>
      <dgm:t>
        <a:bodyPr/>
        <a:lstStyle/>
        <a:p>
          <a:endParaRPr lang="nl-BE"/>
        </a:p>
      </dgm:t>
    </dgm:pt>
    <dgm:pt modelId="{E39B3959-1282-4290-AFA7-34D2C0815735}" type="sibTrans" cxnId="{EC32498E-8ED5-4EF9-BA6A-33CBBD30B0EE}">
      <dgm:prSet/>
      <dgm:spPr/>
      <dgm:t>
        <a:bodyPr/>
        <a:lstStyle/>
        <a:p>
          <a:endParaRPr lang="nl-BE"/>
        </a:p>
      </dgm:t>
    </dgm:pt>
    <dgm:pt modelId="{7F511136-E8AF-40BA-A252-A60B17AC93F3}" type="pres">
      <dgm:prSet presAssocID="{780E8518-FB78-4673-9BF5-9688FCA3BF0E}" presName="compositeShape" presStyleCnt="0">
        <dgm:presLayoutVars>
          <dgm:dir/>
          <dgm:resizeHandles/>
        </dgm:presLayoutVars>
      </dgm:prSet>
      <dgm:spPr/>
    </dgm:pt>
    <dgm:pt modelId="{29D8ED56-3BCF-460A-80A7-76F82C1592A5}" type="pres">
      <dgm:prSet presAssocID="{780E8518-FB78-4673-9BF5-9688FCA3BF0E}" presName="pyramid" presStyleLbl="node1" presStyleIdx="0" presStyleCnt="1" custLinFactNeighborX="238"/>
      <dgm:spPr/>
    </dgm:pt>
    <dgm:pt modelId="{5E411F12-948D-48A5-AA18-14CAC6720F74}" type="pres">
      <dgm:prSet presAssocID="{780E8518-FB78-4673-9BF5-9688FCA3BF0E}" presName="theList" presStyleCnt="0"/>
      <dgm:spPr/>
    </dgm:pt>
    <dgm:pt modelId="{CDD6AD0B-3077-4923-B016-C607FA20849E}" type="pres">
      <dgm:prSet presAssocID="{B4D7E6AC-5590-4E29-8190-F766B29B2F30}" presName="aNode" presStyleLbl="fgAcc1" presStyleIdx="0" presStyleCnt="2" custLinFactNeighborY="-11758">
        <dgm:presLayoutVars>
          <dgm:bulletEnabled val="1"/>
        </dgm:presLayoutVars>
      </dgm:prSet>
      <dgm:spPr/>
    </dgm:pt>
    <dgm:pt modelId="{404C78FB-F422-4F1E-9991-26F557DAF82D}" type="pres">
      <dgm:prSet presAssocID="{B4D7E6AC-5590-4E29-8190-F766B29B2F30}" presName="aSpace" presStyleCnt="0"/>
      <dgm:spPr/>
    </dgm:pt>
    <dgm:pt modelId="{DB00982A-8E57-4B6A-A935-843715CEA8CA}" type="pres">
      <dgm:prSet presAssocID="{C9722CB4-0783-4C08-9145-84E3B2800B3F}" presName="aNode" presStyleLbl="fgAcc1" presStyleIdx="1" presStyleCnt="2">
        <dgm:presLayoutVars>
          <dgm:bulletEnabled val="1"/>
        </dgm:presLayoutVars>
      </dgm:prSet>
      <dgm:spPr/>
    </dgm:pt>
    <dgm:pt modelId="{0012D06F-C19C-43F7-987D-0192E385F13D}" type="pres">
      <dgm:prSet presAssocID="{C9722CB4-0783-4C08-9145-84E3B2800B3F}" presName="aSpace" presStyleCnt="0"/>
      <dgm:spPr/>
    </dgm:pt>
  </dgm:ptLst>
  <dgm:cxnLst>
    <dgm:cxn modelId="{E5B7C63E-C603-4807-8EAB-E71F21E43AB5}" type="presOf" srcId="{C9722CB4-0783-4C08-9145-84E3B2800B3F}" destId="{DB00982A-8E57-4B6A-A935-843715CEA8CA}" srcOrd="0" destOrd="0" presId="urn:microsoft.com/office/officeart/2005/8/layout/pyramid2"/>
    <dgm:cxn modelId="{EC32498E-8ED5-4EF9-BA6A-33CBBD30B0EE}" srcId="{780E8518-FB78-4673-9BF5-9688FCA3BF0E}" destId="{C9722CB4-0783-4C08-9145-84E3B2800B3F}" srcOrd="1" destOrd="0" parTransId="{8E2466B2-2B96-4256-B61A-D279ECE3CE77}" sibTransId="{E39B3959-1282-4290-AFA7-34D2C0815735}"/>
    <dgm:cxn modelId="{A91AA4BD-D07B-417F-9CC7-F50A1D462E45}" type="presOf" srcId="{780E8518-FB78-4673-9BF5-9688FCA3BF0E}" destId="{7F511136-E8AF-40BA-A252-A60B17AC93F3}" srcOrd="0" destOrd="0" presId="urn:microsoft.com/office/officeart/2005/8/layout/pyramid2"/>
    <dgm:cxn modelId="{9012E4E4-B6B8-462B-86F1-345F3F30FC97}" srcId="{780E8518-FB78-4673-9BF5-9688FCA3BF0E}" destId="{B4D7E6AC-5590-4E29-8190-F766B29B2F30}" srcOrd="0" destOrd="0" parTransId="{F7C40841-7289-406D-83E8-7DDFEE01846D}" sibTransId="{5B5BFF12-490E-44CC-8106-02A8585AACF3}"/>
    <dgm:cxn modelId="{580C91FE-9771-484A-B5E4-96A087643685}" type="presOf" srcId="{B4D7E6AC-5590-4E29-8190-F766B29B2F30}" destId="{CDD6AD0B-3077-4923-B016-C607FA20849E}" srcOrd="0" destOrd="0" presId="urn:microsoft.com/office/officeart/2005/8/layout/pyramid2"/>
    <dgm:cxn modelId="{4F0443FF-9DD8-44D5-AB49-8FFEB0E814B0}" type="presParOf" srcId="{7F511136-E8AF-40BA-A252-A60B17AC93F3}" destId="{29D8ED56-3BCF-460A-80A7-76F82C1592A5}" srcOrd="0" destOrd="0" presId="urn:microsoft.com/office/officeart/2005/8/layout/pyramid2"/>
    <dgm:cxn modelId="{F49A904E-C487-49B9-AEF3-681F55FFAEC4}" type="presParOf" srcId="{7F511136-E8AF-40BA-A252-A60B17AC93F3}" destId="{5E411F12-948D-48A5-AA18-14CAC6720F74}" srcOrd="1" destOrd="0" presId="urn:microsoft.com/office/officeart/2005/8/layout/pyramid2"/>
    <dgm:cxn modelId="{C039F10A-D06E-4CC7-BBDE-005A23F15773}" type="presParOf" srcId="{5E411F12-948D-48A5-AA18-14CAC6720F74}" destId="{CDD6AD0B-3077-4923-B016-C607FA20849E}" srcOrd="0" destOrd="0" presId="urn:microsoft.com/office/officeart/2005/8/layout/pyramid2"/>
    <dgm:cxn modelId="{51A627F2-B747-4D6B-B4F3-E3D9735DF869}" type="presParOf" srcId="{5E411F12-948D-48A5-AA18-14CAC6720F74}" destId="{404C78FB-F422-4F1E-9991-26F557DAF82D}" srcOrd="1" destOrd="0" presId="urn:microsoft.com/office/officeart/2005/8/layout/pyramid2"/>
    <dgm:cxn modelId="{992E4774-EFF8-49B0-B727-4F878A9A9F4A}" type="presParOf" srcId="{5E411F12-948D-48A5-AA18-14CAC6720F74}" destId="{DB00982A-8E57-4B6A-A935-843715CEA8CA}" srcOrd="2" destOrd="0" presId="urn:microsoft.com/office/officeart/2005/8/layout/pyramid2"/>
    <dgm:cxn modelId="{30EE0C4A-F57B-4E87-AE58-9B0BEE9E40A7}" type="presParOf" srcId="{5E411F12-948D-48A5-AA18-14CAC6720F74}" destId="{0012D06F-C19C-43F7-987D-0192E385F13D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8ED56-3BCF-460A-80A7-76F82C1592A5}">
      <dsp:nvSpPr>
        <dsp:cNvPr id="0" name=""/>
        <dsp:cNvSpPr/>
      </dsp:nvSpPr>
      <dsp:spPr>
        <a:xfrm>
          <a:off x="961162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BD052-3C69-4BD8-B1E7-0DA6914FAF3A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3BA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i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Zelf aan het roer!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A&amp;O/klinische psychologie, observatiestage en keuzevak(ken)</a:t>
          </a:r>
        </a:p>
      </dsp:txBody>
      <dsp:txXfrm>
        <a:off x="3720215" y="607393"/>
        <a:ext cx="3396901" cy="1157468"/>
      </dsp:txXfrm>
    </dsp:sp>
    <dsp:sp modelId="{CDD6AD0B-3077-4923-B016-C607FA20849E}">
      <dsp:nvSpPr>
        <dsp:cNvPr id="0" name=""/>
        <dsp:cNvSpPr/>
      </dsp:nvSpPr>
      <dsp:spPr>
        <a:xfrm>
          <a:off x="3657599" y="196896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2BA</a:t>
          </a:r>
          <a:r>
            <a:rPr lang="nl-BE" sz="2100" b="1" kern="120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Verdere verdieping psychologie vakken</a:t>
          </a:r>
        </a:p>
      </dsp:txBody>
      <dsp:txXfrm>
        <a:off x="3720215" y="2031578"/>
        <a:ext cx="3396901" cy="1157468"/>
      </dsp:txXfrm>
    </dsp:sp>
    <dsp:sp modelId="{DB00982A-8E57-4B6A-A935-843715CEA8CA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1BA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rPr>
            <a:t>Algemene introductie humane wetenschappen en psychologie vakken </a:t>
          </a:r>
        </a:p>
      </dsp:txBody>
      <dsp:txXfrm>
        <a:off x="3720215" y="3493468"/>
        <a:ext cx="3396901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8ED56-3BCF-460A-80A7-76F82C1592A5}">
      <dsp:nvSpPr>
        <dsp:cNvPr id="0" name=""/>
        <dsp:cNvSpPr/>
      </dsp:nvSpPr>
      <dsp:spPr>
        <a:xfrm>
          <a:off x="961162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6AD0B-3077-4923-B016-C607FA20849E}">
      <dsp:nvSpPr>
        <dsp:cNvPr id="0" name=""/>
        <dsp:cNvSpPr/>
      </dsp:nvSpPr>
      <dsp:spPr>
        <a:xfrm>
          <a:off x="3657599" y="514086"/>
          <a:ext cx="3522133" cy="19261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2MA</a:t>
          </a:r>
          <a:r>
            <a:rPr lang="nl-BE" sz="2100" b="1" kern="120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Stage (800-950u)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Masterproef 2</a:t>
          </a:r>
        </a:p>
      </dsp:txBody>
      <dsp:txXfrm>
        <a:off x="3751627" y="608114"/>
        <a:ext cx="3334077" cy="1738110"/>
      </dsp:txXfrm>
    </dsp:sp>
    <dsp:sp modelId="{DB00982A-8E57-4B6A-A935-843715CEA8CA}">
      <dsp:nvSpPr>
        <dsp:cNvPr id="0" name=""/>
        <dsp:cNvSpPr/>
      </dsp:nvSpPr>
      <dsp:spPr>
        <a:xfrm>
          <a:off x="3657599" y="2709333"/>
          <a:ext cx="3522133" cy="19261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>
              <a:solidFill>
                <a:srgbClr val="00339F"/>
              </a:solidFill>
              <a:latin typeface="Verdana" charset="0"/>
              <a:ea typeface="Verdana" charset="0"/>
              <a:cs typeface="Verdana" charset="0"/>
            </a:rPr>
            <a:t>1MA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rPr>
            <a:t>Verdieping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rPr>
            <a:t>Masterproef 1</a:t>
          </a:r>
        </a:p>
      </dsp:txBody>
      <dsp:txXfrm>
        <a:off x="3751627" y="2803361"/>
        <a:ext cx="3334077" cy="1738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040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6018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fld id="{BE44B08C-6E25-427F-8500-29AEB2116AC0}" type="datetime1">
              <a:rPr lang="nl-BE" smtClean="0">
                <a:solidFill>
                  <a:srgbClr val="FF5000"/>
                </a:solidFill>
              </a:rPr>
              <a:t>22/11/2024</a:t>
            </a:fld>
            <a:endParaRPr lang="nl-NL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04000" y="8508775"/>
            <a:ext cx="2971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‹#›</a:t>
            </a:fld>
            <a:endParaRPr lang="nl-NL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84000" y="540000"/>
            <a:ext cx="2700000" cy="360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37000" y="54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20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195F00B-D56D-44D2-9BD4-E3AA156713BE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2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Zie slide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90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C99C03A9-5CB1-7F54-0CDC-EEF4DB122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Zie slide</a:t>
            </a:r>
          </a:p>
        </p:txBody>
      </p:sp>
    </p:spTree>
    <p:extLst>
      <p:ext uri="{BB962C8B-B14F-4D97-AF65-F5344CB8AC3E}">
        <p14:creationId xmlns:p14="http://schemas.microsoft.com/office/powerpoint/2010/main" val="2162028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73118E-BF76-41F4-9355-4EF237730A8C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37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F25E9C11-3B85-897B-5EF5-41F3F0E0F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Zie slide</a:t>
            </a:r>
          </a:p>
        </p:txBody>
      </p:sp>
    </p:spTree>
    <p:extLst>
      <p:ext uri="{BB962C8B-B14F-4D97-AF65-F5344CB8AC3E}">
        <p14:creationId xmlns:p14="http://schemas.microsoft.com/office/powerpoint/2010/main" val="3866993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Uitleg ‘hoe lees ik een lessenrooster’ adhv algemene psychologie op vrijdag + wpo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Extra info: Gemiddeld genomen 4u per dag les. Meer zelfstudie dan in secundair. Goede planning is van belang. WPO=oefeningen, studenten dienen per vak maar 1 moment te volgen (student is dus maar in 1 groepje ingeschreven).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407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292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Zie slide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488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Fictief lessenrooster met ontspanningsmomenen inbegrepen (‘realistisch’)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120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73118E-BF76-41F4-9355-4EF237730A8C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330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DCCAA8F-BBF5-46BC-9961-AA3EB9ABD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 info: Enkel voor Klinische Psychologie: 6</a:t>
            </a:r>
            <a:r>
              <a:rPr lang="nl-BE" sz="1800" kern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nl-BE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jaar gesuperviseerde professionele praktijk voor Klinische Psychologie volg je niet aan de VUB, maar is een beroepsstage georganiseerd door de Vlaamse Vereniging voor Klinisch Psychologen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543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Zie slide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498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807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027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1ECE9C11-A18F-DBFD-FD92-55E592C1A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0F3B64-113E-4F3E-887A-3041AC9D08D5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A826E74-722D-4566-CB05-B77A39A6F1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9AD4194-ECA0-735B-B44B-4A4DEE457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DFD49F3F-9597-CC0C-447F-66399C265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6AEACB-E88C-4531-9435-9E1E76630815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A35E3C4C-D4A0-0DF4-F0C4-899A248912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8FABE79-8D2A-E35F-5F1E-AAD0DBEB6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D1C4DF5-880B-E644-B7C9-FC80D58E6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19A099-A1C1-4B66-BAF3-846B53019698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B7162801-DAAE-793C-7F6D-11CE0BDB10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8233C40-E4E9-BDA2-5C86-C73985FC9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4E7F5A0-A4AA-9260-D8AE-D1ABA284E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D8881B-F9AC-4DC4-9E7A-D4A8D7318E07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43397C4-77B0-FB01-5A75-C05887712D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E3E52025-9CD6-D367-7F41-C438DEE97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D7306436-2A68-8F55-2A80-8F516CA85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330E67-0B4F-4E6A-BFE3-835E2E9A1AEF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521BA359-98A6-1DD8-985C-1EDAAEE174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030CF6E-DFE1-D1E1-4ECC-B5DE03700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463EFC38-0A43-9E53-F8B8-17AFC8080A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AC3E8F-9A02-47BD-89A5-441060684ED8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CB2B3B8-4C0F-C2D2-F486-B0A078ED8B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9190C3DA-C229-5C38-20EF-E781EA40E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097B786-685D-851C-3F74-797D02400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49F198-7027-4039-9279-87DE950FF66E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E377DC6-07C8-FF97-7496-7C5CBBD5D3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322F10A-DC8C-CCBA-C827-A05316F2E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7D78B4A4-A3A4-FF51-D466-3C3F3D844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5A9F6C-BADF-42B6-A3A4-7C586C3D60D4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84861C3-AC8F-7809-20E5-D5AD55571C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16CC7619-003D-5AEF-5C22-423A00204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Zie slide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861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7943864-DFC4-5A5D-9C98-CFB4FD998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799D78-7188-4C19-ADBC-1F3AF57E9A7A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436CB3F4-F8AC-69A2-244C-6FC371D62E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D206544F-81EC-6C73-41C7-0F55AFC3B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649BC835-ED7C-EAA0-65CE-FEF867246E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4FBD57-9E41-416C-B9F8-178B119C4922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7A291681-625C-C5C8-A168-8E1C17CCD3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EE7D7DC-5114-4BD2-D9E2-B450187C3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2C8A0C92-16E5-A581-CB7C-EE92ED69D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E30479-5392-4834-94B0-F7A8A336DFE4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794633D7-E014-E5F3-7520-B728FE3E11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31291C6D-AB40-E6FD-EF3D-CF3BC8F50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E3290866-9302-D5F3-3A51-B48635CD4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D2244B-C216-40FD-91FD-C33D9F84E4AF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2C8AFF1-3126-B3F9-9951-9251A8F042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03CB271-7621-2A69-ED78-F89EE24AD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A3CBE54C-D776-88B2-E0F4-81C87FEDD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0AA293-21D1-4104-A932-0E9BDAE83BE2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A22A017-4612-7EB6-0F3B-451FC5107E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C0AF651-D788-F60D-5495-D6DADF961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29CC58E9-A471-041A-5E73-CF9103FDA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7F1BB4-8E29-4DDF-A15B-097D743B7AB4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D7666955-FBC1-8DD7-715F-DF32A885A1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2C53F122-49BD-9EB5-D1AF-2826A4248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E41741DB-39A3-2FA9-1E13-6D611EFFE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FD44A604-EA9F-18F7-02A7-913CEEC31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0913"/>
            <a:r>
              <a:rPr lang="nl-BE" altLang="en-BE"/>
              <a:t>Na centrum- en spreidingsmaten nu maten van vorm</a:t>
            </a: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56737DEA-EC4A-308D-07FF-2F21615DE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5F07CF-6686-4EFA-8252-BBC7D4061462}" type="slidenum">
              <a:rPr lang="nl-BE" altLang="en-BE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nl-BE" altLang="en-B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3B92F99F-7F10-E3EB-628E-4F2A94012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8C385CF8-EBF5-AB8F-EA53-6F3A90E93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en-BE"/>
              <a:t>Momenten kunnen ook in klassen berekend worden! We gebruiken de klassemiddens voor de x</a:t>
            </a:r>
            <a:r>
              <a:rPr lang="nl-BE" altLang="en-BE" baseline="-25000"/>
              <a:t>i</a:t>
            </a:r>
            <a:r>
              <a:rPr lang="nl-BE" altLang="en-BE"/>
              <a:t>!!!!!!!!!!!!!!!!!</a:t>
            </a: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764F27D6-7909-F1F3-EC69-DD30A1BE0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B9F357-31C0-4464-9081-A994866D6FA6}" type="slidenum">
              <a:rPr lang="nl-BE" altLang="en-BE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59</a:t>
            </a:fld>
            <a:endParaRPr lang="nl-BE" altLang="en-B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21951349-5CC8-8A54-1AFB-9F684DC95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DFAB598B-9607-54AC-7B02-5BBEDE5D4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BE"/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A6C83370-66BD-DFE5-D0F9-FD03BD35E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76C040-AD67-446D-B94C-E2A43746E73E}" type="slidenum">
              <a:rPr lang="nl-BE" altLang="en-BE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64</a:t>
            </a:fld>
            <a:endParaRPr lang="nl-BE" altLang="en-B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78B16631-6074-3AAC-924F-2A68D5885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F9492911-5398-10A0-D2A6-2403BD80B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BE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236A892A-53E6-3D1C-844F-88506E428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493300-FB61-43EA-B298-B8363733D6E8}" type="slidenum">
              <a:rPr lang="nl-BE" altLang="en-BE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lang="nl-BE" altLang="en-B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Zeker te benoemen: statistiek, onderzoeksmethoden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303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1F1C9CE3-626E-5255-C1E4-C12AD13D8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285C3611-8082-5B4F-F975-AB40BB1DC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BE"/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5AEEEFC0-6108-CF58-8B05-5964F44A5A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88DAB9-7B0D-43E9-8018-30F19496C93A}" type="slidenum">
              <a:rPr lang="nl-BE" altLang="en-BE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66</a:t>
            </a:fld>
            <a:endParaRPr lang="nl-BE" altLang="en-B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>
            <a:extLst>
              <a:ext uri="{FF2B5EF4-FFF2-40B4-BE49-F238E27FC236}">
                <a16:creationId xmlns:a16="http://schemas.microsoft.com/office/drawing/2014/main" id="{D1D51C62-3169-3EED-ED34-8141938F0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>
            <a:extLst>
              <a:ext uri="{FF2B5EF4-FFF2-40B4-BE49-F238E27FC236}">
                <a16:creationId xmlns:a16="http://schemas.microsoft.com/office/drawing/2014/main" id="{0143F7C9-8C54-0BD8-F449-8435D6C79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BE"/>
          </a:p>
        </p:txBody>
      </p:sp>
      <p:sp>
        <p:nvSpPr>
          <p:cNvPr id="135172" name="Slide Number Placeholder 3">
            <a:extLst>
              <a:ext uri="{FF2B5EF4-FFF2-40B4-BE49-F238E27FC236}">
                <a16:creationId xmlns:a16="http://schemas.microsoft.com/office/drawing/2014/main" id="{E75A2A7C-0AD4-8B36-655F-334F9614E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95C866-2B03-4F86-96A4-D1D8F5E621B5}" type="slidenum">
              <a:rPr lang="nl-BE" altLang="en-BE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67</a:t>
            </a:fld>
            <a:endParaRPr lang="nl-BE" altLang="en-B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64ABE7-A440-492A-BF1F-F3F3DC1663B3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69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50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Zeker te benoemen: statistiek, onderzoeksmethoden + projectweek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67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Zeker te benoemen: statistiek, onderzoeksmethoden + profiel kiezen + observatiestage + keuzevakken</a:t>
            </a:r>
          </a:p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32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Moet je 6 uur wiskunde gevolgd hebben ? 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44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QR code voor voorbereidingsprogramma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40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Zie slide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B7B98-6F5A-4E54-B750-9BBBA212700F}" type="datetime1">
              <a:rPr lang="nl-BE" smtClean="0"/>
              <a:t>22/11/2024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6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 van de spreker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113806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434321"/>
            <a:ext cx="3373365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6120000" cy="54000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2" y="1620000"/>
            <a:ext cx="10508748" cy="3804854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Studeren HO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700" y="714542"/>
            <a:ext cx="279133" cy="71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7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cherm zonder campagne be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4">
            <a:extLst>
              <a:ext uri="{FF2B5EF4-FFF2-40B4-BE49-F238E27FC236}">
                <a16:creationId xmlns:a16="http://schemas.microsoft.com/office/drawing/2014/main" id="{FD3CD933-C2E7-AB31-CE37-87FE7E69BD27}"/>
              </a:ext>
            </a:extLst>
          </p:cNvPr>
          <p:cNvSpPr/>
          <p:nvPr/>
        </p:nvSpPr>
        <p:spPr>
          <a:xfrm>
            <a:off x="2406651" y="1979613"/>
            <a:ext cx="7351183" cy="2513012"/>
          </a:xfrm>
          <a:prstGeom prst="rect">
            <a:avLst/>
          </a:prstGeom>
          <a:solidFill>
            <a:srgbClr val="00329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2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Vrije vorm 6">
            <a:extLst>
              <a:ext uri="{FF2B5EF4-FFF2-40B4-BE49-F238E27FC236}">
                <a16:creationId xmlns:a16="http://schemas.microsoft.com/office/drawing/2014/main" id="{5636D284-FD0C-9C8C-A6B9-167AD1A34A75}"/>
              </a:ext>
            </a:extLst>
          </p:cNvPr>
          <p:cNvSpPr/>
          <p:nvPr userDrawn="1"/>
        </p:nvSpPr>
        <p:spPr>
          <a:xfrm>
            <a:off x="8661400" y="0"/>
            <a:ext cx="3522133" cy="6865938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601505" y="3218678"/>
            <a:ext cx="6498467" cy="327200"/>
          </a:xfrm>
          <a:noFill/>
        </p:spPr>
        <p:txBody>
          <a:bodyPr wrap="square" bIns="0" anchor="ctr"/>
          <a:lstStyle>
            <a:lvl1pPr>
              <a:defRPr sz="2100" strike="noStrike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7906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3223049"/>
            <a:ext cx="5029757" cy="37740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1B057-78FB-F539-CED4-CBBFE7EEB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B7FD0D-05D3-4FE9-B29B-0C8D95A18D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Aronson Social Psychology, 7/e  Copyright © 2011 by Prentice-Hall, Inc.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961183-F52F-4374-37B7-89AAA941A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723F-43FC-46E4-A739-67F997FC78F5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65511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EDBDC07C-A939-640C-63B6-3F6237870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20ABF096-DE47-BFC1-EBE6-3C7B2BA3CF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266C8AB8-C399-8B7A-D7BB-94D941B6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BA5B-35D6-4A61-BEFA-0FA45DB8BE93}" type="slidenum">
              <a:rPr lang="nl-BE"/>
              <a:pPr>
                <a:defRPr/>
              </a:pPr>
              <a:t>‹#›</a:t>
            </a:fld>
            <a:r>
              <a:rPr lang="nl-BE" spc="-119"/>
              <a:t> </a:t>
            </a:r>
            <a:r>
              <a:rPr lang="nl-BE" spc="317"/>
              <a:t>/</a:t>
            </a:r>
            <a:r>
              <a:rPr lang="nl-BE" spc="-119"/>
              <a:t> </a:t>
            </a:r>
            <a:r>
              <a:rPr lang="nl-BE"/>
              <a:t>37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232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4" y="0"/>
            <a:ext cx="12196293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76013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8139"/>
            <a:ext cx="2743200" cy="173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8" y="6098127"/>
            <a:ext cx="1500312" cy="6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7" r:id="rId2"/>
    <p:sldLayoutId id="2147483696" r:id="rId3"/>
    <p:sldLayoutId id="2147483700" r:id="rId4"/>
    <p:sldLayoutId id="2147483702" r:id="rId5"/>
    <p:sldLayoutId id="2147483694" r:id="rId6"/>
    <p:sldLayoutId id="2147483703" r:id="rId7"/>
    <p:sldLayoutId id="2147483706" r:id="rId8"/>
    <p:sldLayoutId id="2147483707" r:id="rId9"/>
    <p:sldLayoutId id="2147483709" r:id="rId10"/>
    <p:sldLayoutId id="2147483710" r:id="rId11"/>
    <p:sldLayoutId id="2147483705" r:id="rId12"/>
    <p:sldLayoutId id="2147483704" r:id="rId13"/>
    <p:sldLayoutId id="2147483718" r:id="rId14"/>
    <p:sldLayoutId id="2147483721" r:id="rId15"/>
    <p:sldLayoutId id="2147483708" r:id="rId16"/>
    <p:sldLayoutId id="2147483711" r:id="rId17"/>
    <p:sldLayoutId id="2147483712" r:id="rId18"/>
    <p:sldLayoutId id="2147483723" r:id="rId19"/>
    <p:sldLayoutId id="2147483713" r:id="rId20"/>
    <p:sldLayoutId id="2147483714" r:id="rId21"/>
    <p:sldLayoutId id="2147483716" r:id="rId22"/>
    <p:sldLayoutId id="2147483717" r:id="rId23"/>
    <p:sldLayoutId id="2147483715" r:id="rId24"/>
    <p:sldLayoutId id="2147483719" r:id="rId25"/>
    <p:sldLayoutId id="2147483725" r:id="rId26"/>
    <p:sldLayoutId id="2147483720" r:id="rId27"/>
    <p:sldLayoutId id="2147483724" r:id="rId28"/>
    <p:sldLayoutId id="2147483722" r:id="rId29"/>
    <p:sldLayoutId id="2147483727" r:id="rId30"/>
    <p:sldLayoutId id="2147483728" r:id="rId31"/>
    <p:sldLayoutId id="2147483729" r:id="rId32"/>
    <p:sldLayoutId id="2147483730" r:id="rId33"/>
  </p:sldLayoutIdLst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  <p:hf hdr="0" dt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ucc.b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ub.be/nl/studeren-aan-de-vub/alle-opleidingen/bachelor-en-masteropleidingen-aan-de-vub/psychologie/programma" TargetMode="Externa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sy.b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vvkp.be/je-erkenning-als-klinisch-psycholoo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a-list-of-psychology-careers-279491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b.be/nl/over-de-vub/faculteiten-instituten-en-campussen/onze-faculteiten/psychologie-en-educatiewetenschappe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begeleiding@vub.be" TargetMode="External"/><Relationship Id="rId5" Type="http://schemas.openxmlformats.org/officeDocument/2006/relationships/hyperlink" Target="https://www.vub.be/nl/studeren-aan-de-vub/praktische-info-voor-studenten/studiebegeleiding" TargetMode="External"/><Relationship Id="rId4" Type="http://schemas.openxmlformats.org/officeDocument/2006/relationships/hyperlink" Target="mailto:facpe@vub.b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aliweb.vub.be/?page=course-offers&amp;id=000729&amp;target=pr&amp;year=2223&amp;language=nl&amp;output=html" TargetMode="Externa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liweb.vub.be/?page=course-offers&amp;id=002689&amp;target=pr&amp;year=2021&amp;language=nl&amp;output=html" TargetMode="External"/><Relationship Id="rId2" Type="http://schemas.openxmlformats.org/officeDocument/2006/relationships/hyperlink" Target="https://caliweb.vub.be/?page=course-offer&amp;id=002689&amp;anchor=2&amp;target=pr&amp;year=2223&amp;language=nl&amp;output=html" TargetMode="Externa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caliweb.vub.be/?page=course-offer&amp;id=000070&amp;anchor=2&amp;target=pr&amp;year=2223&amp;language=nl&amp;output=html" TargetMode="Externa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0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0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2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30370" cy="488407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-25974" y="4878673"/>
            <a:ext cx="12192000" cy="197932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9546040" y="-21143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eren 6"/>
          <p:cNvGrpSpPr/>
          <p:nvPr/>
        </p:nvGrpSpPr>
        <p:grpSpPr>
          <a:xfrm>
            <a:off x="1640542" y="1589366"/>
            <a:ext cx="6589057" cy="1665050"/>
            <a:chOff x="1661181" y="1611069"/>
            <a:chExt cx="6564696" cy="1665050"/>
          </a:xfrm>
        </p:grpSpPr>
        <p:grpSp>
          <p:nvGrpSpPr>
            <p:cNvPr id="14" name="Groeperen 13"/>
            <p:cNvGrpSpPr/>
            <p:nvPr/>
          </p:nvGrpSpPr>
          <p:grpSpPr>
            <a:xfrm>
              <a:off x="1661181" y="1611069"/>
              <a:ext cx="6564696" cy="1665050"/>
              <a:chOff x="7390039" y="2172107"/>
              <a:chExt cx="5647698" cy="1433613"/>
            </a:xfrm>
          </p:grpSpPr>
          <p:sp>
            <p:nvSpPr>
              <p:cNvPr id="24" name="Rechthoek 23"/>
              <p:cNvSpPr/>
              <p:nvPr/>
            </p:nvSpPr>
            <p:spPr>
              <a:xfrm>
                <a:off x="7390039" y="2172107"/>
                <a:ext cx="5647698" cy="1433612"/>
              </a:xfrm>
              <a:prstGeom prst="rect">
                <a:avLst/>
              </a:prstGeom>
              <a:solidFill>
                <a:srgbClr val="00329F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err="1">
                  <a:solidFill>
                    <a:srgbClr val="0033A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23" name="Tijdelijke aanduiding voor tekst 17"/>
              <p:cNvSpPr txBox="1">
                <a:spLocks/>
              </p:cNvSpPr>
              <p:nvPr/>
            </p:nvSpPr>
            <p:spPr>
              <a:xfrm rot="10800000">
                <a:off x="12456024" y="2172108"/>
                <a:ext cx="581712" cy="1433612"/>
              </a:xfrm>
              <a:prstGeom prst="rtTriangle">
                <a:avLst/>
              </a:prstGeom>
              <a:solidFill>
                <a:schemeClr val="accent2"/>
              </a:solidFill>
            </p:spPr>
            <p:txBody>
              <a:bodyPr vert="horz" lIns="90000" tIns="45720" rIns="91440" bIns="4572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charset="0"/>
                  <a:buNone/>
                  <a:defRPr sz="1600" kern="1200">
                    <a:solidFill>
                      <a:schemeClr val="accent1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 marL="268288" indent="-257175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FF5000"/>
                  </a:buClr>
                  <a:buSzPct val="90000"/>
                  <a:buFont typeface="LucidaGrande" charset="0"/>
                  <a:buChar char="▶︎"/>
                  <a:tabLst/>
                  <a:defRPr sz="1400" kern="1200">
                    <a:solidFill>
                      <a:schemeClr val="accent1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 marL="671513" indent="-220663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LucidaGrande" charset="0"/>
                  <a:buChar char="▶︎"/>
                  <a:tabLst/>
                  <a:defRPr sz="1400" kern="1200">
                    <a:solidFill>
                      <a:schemeClr val="accent1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 marL="1073150" indent="-219075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FF5000"/>
                  </a:buClr>
                  <a:buFont typeface="Arial"/>
                  <a:buChar char="•"/>
                  <a:tabLst/>
                  <a:defRPr sz="1400" kern="1200">
                    <a:solidFill>
                      <a:schemeClr val="accent1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 marL="1244600" indent="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None/>
                  <a:tabLst/>
                  <a:defRPr sz="1400" kern="1200" baseline="0">
                    <a:solidFill>
                      <a:schemeClr val="accent1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26" name="Rechthoek 25"/>
            <p:cNvSpPr/>
            <p:nvPr/>
          </p:nvSpPr>
          <p:spPr>
            <a:xfrm>
              <a:off x="1920006" y="2189167"/>
              <a:ext cx="596966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l-NL" sz="2800">
                  <a:solidFill>
                    <a:schemeClr val="bg1"/>
                  </a:solidFill>
                  <a:latin typeface="Verdana"/>
                  <a:ea typeface="Verdana"/>
                  <a:cs typeface="Verdana"/>
                </a:rPr>
                <a:t>Infosessie Opleiding Psychologie</a:t>
              </a:r>
              <a:endParaRPr lang="nl-NL" sz="2000">
                <a:solidFill>
                  <a:schemeClr val="bg1"/>
                </a:solidFill>
                <a:latin typeface="Verdana"/>
                <a:ea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8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1B73D75-A201-DB7A-5A1D-446322340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8C732B-32F3-941C-0568-823E176AB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378F343D-BF04-034C-9A62-351BD0F1F294}" type="datetime1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C72999-590B-DD7A-29C5-82C771A49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95" y="1435395"/>
            <a:ext cx="10589796" cy="4021845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>
                <a:latin typeface="Verdana"/>
                <a:ea typeface="Verdana"/>
              </a:rPr>
              <a:t>Klinische psychologie</a:t>
            </a:r>
          </a:p>
          <a:p>
            <a:pPr marL="553720" lvl="1" indent="-285750">
              <a:buFont typeface="Arial" panose="020B0604020202020204" pitchFamily="34" charset="0"/>
              <a:buChar char="•"/>
            </a:pPr>
            <a:r>
              <a:rPr lang="nl-BE">
                <a:latin typeface="Verdana"/>
                <a:ea typeface="Verdana"/>
              </a:rPr>
              <a:t>Psychodiagnostiek, screening, evaluatie, begeleiding, therapie en preventie van geestelijke gezondheidsproblemen</a:t>
            </a:r>
            <a:endParaRPr lang="nl-BE"/>
          </a:p>
          <a:p>
            <a:pPr marL="553720" lvl="1" indent="-285750">
              <a:buFont typeface="Arial" panose="020B0604020202020204" pitchFamily="34" charset="0"/>
              <a:buChar char="•"/>
            </a:pPr>
            <a:endParaRPr lang="nl-B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>
                <a:latin typeface="Verdana"/>
                <a:ea typeface="Verdana"/>
              </a:rPr>
              <a:t>Arbeids- en organisatie psychologie</a:t>
            </a:r>
          </a:p>
          <a:p>
            <a:pPr marL="553720" lvl="1" indent="-285750">
              <a:buFont typeface="Arial" panose="020B0604020202020204" pitchFamily="34" charset="0"/>
              <a:buChar char="•"/>
            </a:pPr>
            <a:r>
              <a:rPr lang="nl-BE">
                <a:latin typeface="Verdana"/>
                <a:ea typeface="Verdana"/>
              </a:rPr>
              <a:t>Bestudeert het gedrag van mensen in functie van de uitvoering van een job, in diverse organisatievormen</a:t>
            </a:r>
          </a:p>
          <a:p>
            <a:pPr marL="553720" lvl="1" indent="-285750">
              <a:buFont typeface="Arial" panose="020B0604020202020204" pitchFamily="34" charset="0"/>
              <a:buChar char="•"/>
            </a:pPr>
            <a:r>
              <a:rPr lang="nl-BE">
                <a:latin typeface="Verdana"/>
                <a:ea typeface="Verdana"/>
              </a:rPr>
              <a:t>Onderwerpen die aan bod komen: teamwerk, omgaan met conflicten, organisatiecultuur en -verandering, leiderschap, verwerving, ... </a:t>
            </a:r>
          </a:p>
          <a:p>
            <a:pPr marL="267970" lvl="1" indent="0">
              <a:buNone/>
            </a:pPr>
            <a:endParaRPr lang="nl-BE"/>
          </a:p>
          <a:p>
            <a:pPr marL="553720" lvl="1" indent="-285750">
              <a:buFont typeface="Arial" panose="020B0604020202020204" pitchFamily="34" charset="0"/>
              <a:buChar char="•"/>
            </a:pPr>
            <a:r>
              <a:rPr lang="nl-BE" b="1">
                <a:latin typeface="Verdana"/>
                <a:ea typeface="Verdana"/>
              </a:rPr>
              <a:t>Beide</a:t>
            </a:r>
          </a:p>
          <a:p>
            <a:pPr marL="553720" lvl="1" indent="-285750">
              <a:buFont typeface="Arial" panose="020B0604020202020204" pitchFamily="34" charset="0"/>
              <a:buChar char="•"/>
            </a:pPr>
            <a:r>
              <a:rPr lang="nl-BE">
                <a:latin typeface="Verdana"/>
                <a:ea typeface="Verdana"/>
              </a:rPr>
              <a:t>Handelingen die </a:t>
            </a:r>
            <a:r>
              <a:rPr lang="nl-BE" err="1">
                <a:latin typeface="Verdana"/>
                <a:ea typeface="Verdana"/>
              </a:rPr>
              <a:t>evidence-based</a:t>
            </a:r>
            <a:r>
              <a:rPr lang="nl-BE">
                <a:latin typeface="Verdana"/>
                <a:ea typeface="Verdana"/>
              </a:rPr>
              <a:t> zijn, gebruiken om de kwaliteit van mensen hun leven te verbeteren</a:t>
            </a:r>
          </a:p>
          <a:p>
            <a:pPr marL="267970" lvl="1" indent="0">
              <a:buNone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>
                <a:latin typeface="Verdana"/>
                <a:ea typeface="Verdana"/>
              </a:rPr>
              <a:t>Nu al een keuze maken? </a:t>
            </a:r>
            <a:endParaRPr lang="nl-BE" b="1"/>
          </a:p>
          <a:p>
            <a:pPr marL="553720" lvl="1" indent="-285750">
              <a:buFont typeface="Arial" panose="020B0604020202020204" pitchFamily="34" charset="0"/>
              <a:buChar char="•"/>
            </a:pPr>
            <a:r>
              <a:rPr lang="nl-BE">
                <a:latin typeface="Verdana"/>
                <a:ea typeface="Verdana"/>
              </a:rPr>
              <a:t>Het vak: ‘Arbeids- en organisatiepsychologie’ in 2</a:t>
            </a:r>
            <a:r>
              <a:rPr lang="nl-BE" baseline="30000">
                <a:latin typeface="Verdana"/>
                <a:ea typeface="Verdana"/>
              </a:rPr>
              <a:t>de</a:t>
            </a:r>
            <a:r>
              <a:rPr lang="nl-BE">
                <a:latin typeface="Verdana"/>
                <a:ea typeface="Verdana"/>
              </a:rPr>
              <a:t> bachelor</a:t>
            </a:r>
          </a:p>
          <a:p>
            <a:endParaRPr lang="nl-B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97B74F-32FB-0F5B-1651-CD1F23A2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11463"/>
            <a:ext cx="6769464" cy="341050"/>
          </a:xfrm>
        </p:spPr>
        <p:txBody>
          <a:bodyPr/>
          <a:lstStyle/>
          <a:p>
            <a:r>
              <a:rPr lang="nl-BE"/>
              <a:t>Verschil A&amp;O en Klinische psychologie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92C800D-713E-17C3-B712-BC38117187F1}"/>
              </a:ext>
            </a:extLst>
          </p:cNvPr>
          <p:cNvSpPr txBox="1"/>
          <p:nvPr/>
        </p:nvSpPr>
        <p:spPr>
          <a:xfrm>
            <a:off x="13490532" y="5761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D2905A2-00D8-4BF4-BB4C-BDA43EFAF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203323"/>
              </p:ext>
            </p:extLst>
          </p:nvPr>
        </p:nvGraphicFramePr>
        <p:xfrm>
          <a:off x="2920642" y="71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9C91D81E-05F0-824D-8249-32C4F8AB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766400" cy="420031"/>
          </a:xfrm>
        </p:spPr>
        <p:txBody>
          <a:bodyPr>
            <a:normAutofit/>
          </a:bodyPr>
          <a:lstStyle/>
          <a:p>
            <a:r>
              <a:rPr lang="nl-BE"/>
              <a:t>Master 2 jaren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C09F2A-D259-4EB2-BBD4-1124C5CC7A95}"/>
              </a:ext>
            </a:extLst>
          </p:cNvPr>
          <p:cNvSpPr/>
          <p:nvPr/>
        </p:nvSpPr>
        <p:spPr>
          <a:xfrm>
            <a:off x="642256" y="2068286"/>
            <a:ext cx="3624943" cy="2024743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3</a:t>
            </a:r>
            <a:r>
              <a:rPr lang="nl-BE" sz="2000" b="1" baseline="30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de</a:t>
            </a:r>
            <a:r>
              <a:rPr lang="nl-BE" sz="2000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 Bachelor</a:t>
            </a:r>
          </a:p>
          <a:p>
            <a:pPr algn="ctr"/>
            <a:r>
              <a:rPr lang="nl-BE" sz="2000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2 afstudeerrichtingen</a:t>
            </a:r>
          </a:p>
          <a:p>
            <a:pPr algn="ctr"/>
            <a:r>
              <a:rPr lang="nl-BE" sz="16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A&amp;O psychologie</a:t>
            </a:r>
          </a:p>
          <a:p>
            <a:pPr algn="ctr"/>
            <a:r>
              <a:rPr lang="nl-BE" sz="16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Klinische Psychologie</a:t>
            </a:r>
          </a:p>
        </p:txBody>
      </p:sp>
    </p:spTree>
    <p:extLst>
      <p:ext uri="{BB962C8B-B14F-4D97-AF65-F5344CB8AC3E}">
        <p14:creationId xmlns:p14="http://schemas.microsoft.com/office/powerpoint/2010/main" val="17749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1F1213A-02DD-9540-8978-F3CC463A1D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93" y="1795337"/>
            <a:ext cx="7051109" cy="372372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2000" b="1" err="1"/>
              <a:t>Scientist</a:t>
            </a:r>
            <a:r>
              <a:rPr lang="nl-BE" sz="2000" b="1"/>
              <a:t>-practitioner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2000"/>
              <a:t>Opleiding is m.n. “wetenschap en theorie”, </a:t>
            </a:r>
            <a:br>
              <a:rPr lang="nl-BE" sz="2000"/>
            </a:br>
            <a:r>
              <a:rPr lang="nl-BE" sz="2000"/>
              <a:t>maar gericht op de “praktijk”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2000"/>
              <a:t>Praktische onderdelen</a:t>
            </a:r>
          </a:p>
          <a:p>
            <a:pPr marL="611188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/>
              <a:t>Oefeningen en taken </a:t>
            </a:r>
          </a:p>
          <a:p>
            <a:pPr marL="611188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/>
              <a:t>Projectweek I &amp; II (2BA en 1MA)</a:t>
            </a:r>
          </a:p>
          <a:p>
            <a:pPr marL="611188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/>
              <a:t>Stages (3BA en 2MA)</a:t>
            </a:r>
          </a:p>
          <a:p>
            <a:pPr marL="611188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/>
              <a:t>Masterproef</a:t>
            </a:r>
          </a:p>
          <a:p>
            <a:pPr marL="611188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/>
              <a:t>BRUCC (</a:t>
            </a:r>
            <a:r>
              <a:rPr lang="nl-BE"/>
              <a:t>Brussels University </a:t>
            </a:r>
            <a:r>
              <a:rPr lang="nl-BE" err="1"/>
              <a:t>Consultation</a:t>
            </a:r>
            <a:r>
              <a:rPr lang="nl-BE"/>
              <a:t> Center)</a:t>
            </a:r>
            <a:endParaRPr lang="nl-BE" sz="1800"/>
          </a:p>
          <a:p>
            <a:pPr marL="611188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/>
              <a:t>…</a:t>
            </a:r>
          </a:p>
          <a:p>
            <a:pPr marL="611188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180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2000"/>
              <a:t>Opleiding is afgetoetst aan de beroepscompetentieprofielen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EVENWICHT THEORIE/PRAKTIJK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4A9E2-E584-6E46-8815-6D0034AD3EA5}"/>
              </a:ext>
            </a:extLst>
          </p:cNvPr>
          <p:cNvSpPr txBox="1">
            <a:spLocks/>
          </p:cNvSpPr>
          <p:nvPr/>
        </p:nvSpPr>
        <p:spPr>
          <a:xfrm>
            <a:off x="6096000" y="1622428"/>
            <a:ext cx="5376000" cy="361314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180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2000"/>
          </a:p>
          <a:p>
            <a:pPr marL="611188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160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nl-BE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F0C3A-C290-43A2-BA04-29599143D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871" y="1883230"/>
            <a:ext cx="3917388" cy="24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707777" y="3108758"/>
            <a:ext cx="793696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Onderwijsvormen en studiemateriaal  </a:t>
            </a:r>
            <a:endParaRPr lang="nl-NL" sz="3500" b="1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Vrije vorm 12"/>
          <p:cNvSpPr/>
          <p:nvPr/>
        </p:nvSpPr>
        <p:spPr>
          <a:xfrm>
            <a:off x="9546040" y="-21143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5"/>
          <p:cNvSpPr txBox="1">
            <a:spLocks/>
          </p:cNvSpPr>
          <p:nvPr/>
        </p:nvSpPr>
        <p:spPr>
          <a:xfrm>
            <a:off x="1184795" y="475669"/>
            <a:ext cx="4226654" cy="507069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STUDEREn, maarwaar?</a:t>
            </a:r>
          </a:p>
        </p:txBody>
      </p:sp>
    </p:spTree>
    <p:extLst>
      <p:ext uri="{BB962C8B-B14F-4D97-AF65-F5344CB8AC3E}">
        <p14:creationId xmlns:p14="http://schemas.microsoft.com/office/powerpoint/2010/main" val="14250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ACEB9D-B839-CF44-9056-1C6EBEF6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>
            <a:normAutofit fontScale="90000"/>
          </a:bodyPr>
          <a:lstStyle/>
          <a:p>
            <a:r>
              <a:rPr lang="nl-BE"/>
              <a:t>ONDERWIJSVORMEN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2E594B-29CF-D243-A793-B8138A87DCD3}"/>
              </a:ext>
            </a:extLst>
          </p:cNvPr>
          <p:cNvSpPr txBox="1">
            <a:spLocks/>
          </p:cNvSpPr>
          <p:nvPr/>
        </p:nvSpPr>
        <p:spPr>
          <a:xfrm>
            <a:off x="731837" y="1306333"/>
            <a:ext cx="10796134" cy="4570684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20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/>
              <a:t>Hoorcolleges (HOC)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BE" sz="20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20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/>
              <a:t>Werkcolleges, practica en oefeningen (WPO)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BE" sz="20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200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/>
              <a:t>Zelfstudie en externe werkvormen (ZELF)</a:t>
            </a:r>
          </a:p>
          <a:p>
            <a:pPr marL="271463" indent="-271463">
              <a:spcBef>
                <a:spcPts val="0"/>
              </a:spcBef>
              <a:spcAft>
                <a:spcPts val="0"/>
              </a:spcAft>
            </a:pPr>
            <a:r>
              <a:rPr lang="nl-BE" sz="1800" i="1"/>
              <a:t>   weinig vakken: autonome activiteiten meestal buiten de campus (bv. stages, onderzoeksactiviteiten masterproef)</a:t>
            </a:r>
          </a:p>
          <a:p>
            <a:pPr marL="271463" indent="-271463">
              <a:spcBef>
                <a:spcPts val="0"/>
              </a:spcBef>
              <a:spcAft>
                <a:spcPts val="0"/>
              </a:spcAft>
            </a:pPr>
            <a:endParaRPr lang="nl-BE" sz="1800" i="1"/>
          </a:p>
          <a:p>
            <a:pPr marL="271463" indent="-271463">
              <a:spcBef>
                <a:spcPts val="0"/>
              </a:spcBef>
              <a:spcAft>
                <a:spcPts val="0"/>
              </a:spcAft>
            </a:pPr>
            <a:endParaRPr lang="nl-BE" sz="1800" i="1"/>
          </a:p>
        </p:txBody>
      </p:sp>
    </p:spTree>
    <p:extLst>
      <p:ext uri="{BB962C8B-B14F-4D97-AF65-F5344CB8AC3E}">
        <p14:creationId xmlns:p14="http://schemas.microsoft.com/office/powerpoint/2010/main" val="319085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AE7FC-16F7-EBA3-DCF2-BF4D4020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479186"/>
            <a:ext cx="2958869" cy="377402"/>
          </a:xfrm>
        </p:spPr>
        <p:txBody>
          <a:bodyPr/>
          <a:lstStyle/>
          <a:p>
            <a:r>
              <a:rPr lang="nl-NL" err="1"/>
              <a:t>LessenroosterS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4AA19DC-FAB2-44F6-B13E-1896E608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Studeren HO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9A6A3A-180B-0507-3E33-8433E559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B10FE6C5-A245-0140-AAF8-DBBC2CF726C7}" type="datetime1">
              <a:rPr lang="nl-NL" dirty="0" smtClean="0"/>
              <a:pPr/>
              <a:t>22-11-2024</a:t>
            </a:fld>
            <a:r>
              <a:rPr lang="nl-NL" dirty="0"/>
              <a:t> | </a:t>
            </a:r>
            <a:fld id="{2DAB09C5-3251-4B47-B002-D03712DC64C3}" type="slidenum">
              <a:rPr lang="nl-NL" dirty="0" smtClean="0"/>
              <a:pPr/>
              <a:t>15</a:t>
            </a:fld>
            <a:endParaRPr lang="nl-NL" dirty="0"/>
          </a:p>
        </p:txBody>
      </p:sp>
      <p:pic>
        <p:nvPicPr>
          <p:cNvPr id="6" name="Afbeelding 5" descr="Afbeelding met tekst, schermopname, nummer, diagram&#10;&#10;Automatisch gegenereerde beschrijving">
            <a:extLst>
              <a:ext uri="{FF2B5EF4-FFF2-40B4-BE49-F238E27FC236}">
                <a16:creationId xmlns:a16="http://schemas.microsoft.com/office/drawing/2014/main" id="{88F114F0-ABAD-8BDA-A63C-8F6532FD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53" y="1005261"/>
            <a:ext cx="8713494" cy="585273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46FB469-A8DB-9020-8E11-6F28F7A34D1E}"/>
              </a:ext>
            </a:extLst>
          </p:cNvPr>
          <p:cNvSpPr/>
          <p:nvPr/>
        </p:nvSpPr>
        <p:spPr>
          <a:xfrm>
            <a:off x="10452747" y="5996613"/>
            <a:ext cx="1462189" cy="724187"/>
          </a:xfrm>
          <a:prstGeom prst="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FA7EE04-13E9-37C5-C0E2-0878965D9918}"/>
              </a:ext>
            </a:extLst>
          </p:cNvPr>
          <p:cNvSpPr/>
          <p:nvPr/>
        </p:nvSpPr>
        <p:spPr>
          <a:xfrm>
            <a:off x="277064" y="6016720"/>
            <a:ext cx="1462189" cy="724187"/>
          </a:xfrm>
          <a:prstGeom prst="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9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3032603" cy="431906"/>
          </a:xfrm>
        </p:spPr>
        <p:txBody>
          <a:bodyPr>
            <a:normAutofit/>
          </a:bodyPr>
          <a:lstStyle/>
          <a:p>
            <a:r>
              <a:rPr lang="nl-BE"/>
              <a:t>Studiemateriaal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4C22B5E-F821-4732-8160-F752DC284F2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04863" y="1552575"/>
            <a:ext cx="4104021" cy="402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5F60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F60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7F7358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F7358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F7358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F7358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F7358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F7358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F7358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nl-BE" altLang="nl-BE" sz="2000" u="sng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Papier</a:t>
            </a:r>
          </a:p>
          <a:p>
            <a:pPr eaLnBrk="1" hangingPunct="1"/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Syllabi</a:t>
            </a:r>
          </a:p>
          <a:p>
            <a:pPr eaLnBrk="1" hangingPunct="1"/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Handboek</a:t>
            </a:r>
          </a:p>
          <a:p>
            <a:pPr eaLnBrk="1" hangingPunct="1"/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Reader</a:t>
            </a:r>
          </a:p>
          <a:p>
            <a:pPr eaLnBrk="1" hangingPunct="1"/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Formularium</a:t>
            </a:r>
          </a:p>
          <a:p>
            <a:pPr eaLnBrk="1" hangingPunct="1"/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eaLnBrk="1" hangingPunct="1">
              <a:buFontTx/>
              <a:buNone/>
            </a:pPr>
            <a:endParaRPr lang="nl-BE" alt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F135E-985D-480E-9072-C31F05C2E83D}"/>
              </a:ext>
            </a:extLst>
          </p:cNvPr>
          <p:cNvSpPr/>
          <p:nvPr/>
        </p:nvSpPr>
        <p:spPr>
          <a:xfrm>
            <a:off x="5554219" y="1093489"/>
            <a:ext cx="6096000" cy="46710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altLang="nl-BE" sz="2000" u="sng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Elektronisch</a:t>
            </a:r>
          </a:p>
          <a:p>
            <a:pPr marL="342900" indent="-342900" defTabSz="914377">
              <a:lnSpc>
                <a:spcPct val="95000"/>
              </a:lnSpc>
              <a:spcBef>
                <a:spcPct val="20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PPT</a:t>
            </a:r>
          </a:p>
          <a:p>
            <a:pPr marL="342900" indent="-342900" defTabSz="914377">
              <a:lnSpc>
                <a:spcPct val="95000"/>
              </a:lnSpc>
              <a:spcBef>
                <a:spcPct val="20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Digilessen (niet alles)</a:t>
            </a:r>
          </a:p>
          <a:p>
            <a:pPr marL="342900" indent="-342900" defTabSz="914377">
              <a:lnSpc>
                <a:spcPct val="95000"/>
              </a:lnSpc>
              <a:spcBef>
                <a:spcPct val="20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Website</a:t>
            </a:r>
          </a:p>
          <a:p>
            <a:pPr marL="342900" indent="-342900" defTabSz="914377">
              <a:lnSpc>
                <a:spcPct val="95000"/>
              </a:lnSpc>
              <a:spcBef>
                <a:spcPct val="20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br>
              <a:rPr lang="nl-BE" altLang="nl-BE" sz="16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altLang="nl-BE" sz="1600">
              <a:solidFill>
                <a:srgbClr val="0032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altLang="nl-BE" sz="2000" u="sng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Binnen grotere infrastructuur</a:t>
            </a:r>
          </a:p>
          <a:p>
            <a:pPr marL="342900" indent="-342900" defTabSz="914377">
              <a:lnSpc>
                <a:spcPct val="95000"/>
              </a:lnSpc>
              <a:spcBef>
                <a:spcPct val="20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Bib</a:t>
            </a:r>
          </a:p>
          <a:p>
            <a:pPr marL="342900" indent="-342900" defTabSz="914377">
              <a:lnSpc>
                <a:spcPct val="95000"/>
              </a:lnSpc>
              <a:spcBef>
                <a:spcPct val="20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</a:t>
            </a:r>
          </a:p>
          <a:p>
            <a:pPr marL="342900" indent="-342900" defTabSz="914377">
              <a:lnSpc>
                <a:spcPct val="95000"/>
              </a:lnSpc>
              <a:spcBef>
                <a:spcPct val="20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BRUCC</a:t>
            </a:r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klinische praktijk &amp; testotheek</a:t>
            </a:r>
          </a:p>
          <a:p>
            <a:pPr marL="342900" indent="-342900" defTabSz="914377">
              <a:lnSpc>
                <a:spcPct val="95000"/>
              </a:lnSpc>
              <a:spcBef>
                <a:spcPct val="200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nl-BE" altLang="nl-BE" sz="200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5482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7C478C3-2D11-309F-0257-0D2E88B53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EB4FFE-CC75-DBAC-82D5-D7F7FDF6F9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FE54EA38-88CC-CF4A-BF0C-9EE1A2AF06A7}" type="datetime1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55DA36-FDD9-09DE-3F02-7444AFC82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1306333"/>
            <a:ext cx="10621963" cy="3467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Voltijdse opleiding = 60 studiepunten per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1 studiepunt = 25-30 uur studeren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Een volledig jaar is 1500-1600 uur = 38-46 uur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Maatstaf: 6 – 8 uur per dag, dit zal tijdens de examens meer zijn &amp; doorheen het jaar minder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INCLUSIEF lessen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42DAA3C-49E7-DB4C-4394-332B9A8F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11463"/>
            <a:ext cx="9979830" cy="341050"/>
          </a:xfrm>
        </p:spPr>
        <p:txBody>
          <a:bodyPr/>
          <a:lstStyle/>
          <a:p>
            <a:r>
              <a:rPr lang="nl-BE"/>
              <a:t>hoeveel uur denk jij te spenderen aan je studie per week?</a:t>
            </a:r>
          </a:p>
        </p:txBody>
      </p:sp>
    </p:spTree>
    <p:extLst>
      <p:ext uri="{BB962C8B-B14F-4D97-AF65-F5344CB8AC3E}">
        <p14:creationId xmlns:p14="http://schemas.microsoft.com/office/powerpoint/2010/main" val="604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FD95566-92B2-63E3-4103-857815313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D44EC2E-4984-B520-F44D-CE6CE02EA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CB54C59A-D17C-204A-81EA-12A212A8352F}" type="datetime1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B7644C-DF16-72AD-D497-403EF890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11463"/>
            <a:ext cx="6589927" cy="341050"/>
          </a:xfrm>
        </p:spPr>
        <p:txBody>
          <a:bodyPr/>
          <a:lstStyle/>
          <a:p>
            <a:r>
              <a:rPr lang="nl-BE"/>
              <a:t>Voorbeeld 1</a:t>
            </a:r>
            <a:r>
              <a:rPr lang="nl-BE" baseline="30000"/>
              <a:t>ste</a:t>
            </a:r>
            <a:r>
              <a:rPr lang="nl-BE"/>
              <a:t> bachelor 1</a:t>
            </a:r>
            <a:r>
              <a:rPr lang="nl-BE" baseline="30000"/>
              <a:t>ste</a:t>
            </a:r>
            <a:r>
              <a:rPr lang="nl-BE"/>
              <a:t> semester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6F259D8-2E06-038D-2356-F33B67CCCF14}"/>
              </a:ext>
            </a:extLst>
          </p:cNvPr>
          <p:cNvSpPr txBox="1"/>
          <p:nvPr/>
        </p:nvSpPr>
        <p:spPr>
          <a:xfrm>
            <a:off x="443683" y="2024695"/>
            <a:ext cx="2714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21 uur contactmomenten</a:t>
            </a:r>
          </a:p>
          <a:p>
            <a:r>
              <a:rPr lang="nl-BE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+ </a:t>
            </a:r>
          </a:p>
          <a:p>
            <a:r>
              <a:rPr lang="nl-BE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20,5 uur zelfstudie</a:t>
            </a:r>
          </a:p>
          <a:p>
            <a:endParaRPr lang="nl-BE" b="1">
              <a:solidFill>
                <a:srgbClr val="FF500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nl-BE" b="1">
                <a:latin typeface="Verdana" charset="0"/>
                <a:ea typeface="Verdana" charset="0"/>
                <a:cs typeface="Verdana" charset="0"/>
              </a:rPr>
              <a:t>= 41,5 uur </a:t>
            </a:r>
          </a:p>
          <a:p>
            <a:endParaRPr lang="nl-BE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F3EF8E-2CB6-B99D-DB5A-2E97EFA0B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04" y="1220397"/>
            <a:ext cx="8239843" cy="46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707777" y="3108758"/>
            <a:ext cx="752435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Beroepen master in de psychologie</a:t>
            </a:r>
            <a:endParaRPr lang="nl-NL" sz="3500" b="1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Vrije vorm 12"/>
          <p:cNvSpPr/>
          <p:nvPr/>
        </p:nvSpPr>
        <p:spPr>
          <a:xfrm>
            <a:off x="9546040" y="-21143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85D89-6586-6012-F613-77338ED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739" y="3219451"/>
            <a:ext cx="4873625" cy="327025"/>
          </a:xfrm>
        </p:spPr>
        <p:txBody>
          <a:bodyPr/>
          <a:lstStyle/>
          <a:p>
            <a:pPr defTabSz="685783">
              <a:defRPr/>
            </a:pPr>
            <a:r>
              <a:rPr lang="nl-BE" dirty="0"/>
              <a:t>Programma (</a:t>
            </a:r>
            <a:r>
              <a:rPr lang="nl-BE" dirty="0">
                <a:hlinkClick r:id="rId2"/>
              </a:rPr>
              <a:t>link</a:t>
            </a:r>
            <a:r>
              <a:rPr lang="nl-BE" dirty="0"/>
              <a:t>)</a:t>
            </a:r>
            <a:endParaRPr lang="en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6595200" cy="420031"/>
          </a:xfrm>
        </p:spPr>
        <p:txBody>
          <a:bodyPr>
            <a:normAutofit/>
          </a:bodyPr>
          <a:lstStyle/>
          <a:p>
            <a:r>
              <a:rPr lang="nl-BE"/>
              <a:t>BEROEPEN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5BAD59A-B88B-9441-889E-EBBDAF256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/>
              <a:t>“</a:t>
            </a:r>
            <a:r>
              <a:rPr lang="nl-BE" sz="2000" b="1"/>
              <a:t>Psycholoog</a:t>
            </a:r>
            <a:r>
              <a:rPr lang="nl-BE" sz="2000"/>
              <a:t>” is een beschermde titel, erkenning </a:t>
            </a:r>
            <a:r>
              <a:rPr lang="nl-BE" sz="2000" err="1"/>
              <a:t>dmv</a:t>
            </a:r>
            <a:r>
              <a:rPr lang="nl-BE" sz="2000"/>
              <a:t> registratie bij de  </a:t>
            </a:r>
            <a:r>
              <a:rPr lang="nl-BE" sz="2000" b="1">
                <a:hlinkClick r:id="rId3"/>
              </a:rPr>
              <a:t>Psychologencommissie</a:t>
            </a:r>
            <a:endParaRPr lang="nl-BE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/>
              <a:t>Voor een erkenning als </a:t>
            </a:r>
            <a:r>
              <a:rPr lang="nl-BE" sz="2000" b="1">
                <a:hlinkClick r:id="rId4"/>
              </a:rPr>
              <a:t>Klinisch Psycholoog</a:t>
            </a:r>
            <a:r>
              <a:rPr lang="nl-BE" sz="2000" b="1"/>
              <a:t> </a:t>
            </a:r>
            <a:r>
              <a:rPr lang="nl-BE" sz="2000"/>
              <a:t>volg je na je opleiding van 5 jaar een extra jaar gesuperviseerde professionele praktijk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/>
              <a:t>Eventueel extra opleiding psychotherapie (4 jaar)</a:t>
            </a:r>
          </a:p>
        </p:txBody>
      </p:sp>
    </p:spTree>
    <p:extLst>
      <p:ext uri="{BB962C8B-B14F-4D97-AF65-F5344CB8AC3E}">
        <p14:creationId xmlns:p14="http://schemas.microsoft.com/office/powerpoint/2010/main" val="3865642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6595200" cy="420031"/>
          </a:xfrm>
        </p:spPr>
        <p:txBody>
          <a:bodyPr>
            <a:normAutofit/>
          </a:bodyPr>
          <a:lstStyle/>
          <a:p>
            <a:r>
              <a:rPr lang="nl-BE"/>
              <a:t>BEROEPEN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4BCDE-536F-8546-848C-5476AB535A67}"/>
              </a:ext>
            </a:extLst>
          </p:cNvPr>
          <p:cNvSpPr txBox="1"/>
          <p:nvPr/>
        </p:nvSpPr>
        <p:spPr>
          <a:xfrm>
            <a:off x="6471557" y="76739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Lijst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41BCA-0540-374D-AD5F-0BCB64FA2B5F}"/>
              </a:ext>
            </a:extLst>
          </p:cNvPr>
          <p:cNvSpPr txBox="1"/>
          <p:nvPr/>
        </p:nvSpPr>
        <p:spPr>
          <a:xfrm>
            <a:off x="8025575" y="990243"/>
            <a:ext cx="37526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Klinisch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psycholoog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Psychotherapeut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Neuropsycholoog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HR-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medewerker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/consultant (recruiter, trainer,…)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HR-manager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Preventieadviseur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Psychosociale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Aspecten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Arbeids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Marktonderzoeker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Professor/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onderzoeker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Verkeerspsycholoog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Studiebegeleider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Experimenteel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psycholoog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Sociaal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psycholoog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Gerontopsycholoog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Slaapspecialist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Ontwikkelaar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van e-learning 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platformen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Steun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bij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onderwijsvernieuwingsprojecten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Schoolpsycholoog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Leerlingenbegeleidier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Change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Adviseur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educatieve</a:t>
            </a:r>
            <a:r>
              <a:rPr lang="en-US" sz="12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2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diensten</a:t>
            </a:r>
            <a:endParaRPr lang="en-US" sz="120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…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7094261-F1A9-D747-8FF9-0BCD13C8141C}"/>
              </a:ext>
            </a:extLst>
          </p:cNvPr>
          <p:cNvGrpSpPr/>
          <p:nvPr/>
        </p:nvGrpSpPr>
        <p:grpSpPr>
          <a:xfrm>
            <a:off x="720000" y="1229115"/>
            <a:ext cx="6879935" cy="4586623"/>
            <a:chOff x="720000" y="1229115"/>
            <a:chExt cx="6879935" cy="458662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516513A7-CE5A-B14D-9735-B3785CEA1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000" y="1229115"/>
              <a:ext cx="6879935" cy="4586623"/>
            </a:xfrm>
            <a:prstGeom prst="rect">
              <a:avLst/>
            </a:prstGeom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0C128C8E-0958-7D40-9537-1AB88176052B}"/>
                </a:ext>
              </a:extLst>
            </p:cNvPr>
            <p:cNvSpPr txBox="1"/>
            <p:nvPr/>
          </p:nvSpPr>
          <p:spPr>
            <a:xfrm>
              <a:off x="3493008" y="3237222"/>
              <a:ext cx="1645920" cy="430887"/>
            </a:xfrm>
            <a:prstGeom prst="rect">
              <a:avLst/>
            </a:prstGeom>
            <a:solidFill>
              <a:srgbClr val="FFE4B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050" b="1">
                  <a:solidFill>
                    <a:srgbClr val="00414D"/>
                  </a:solidFill>
                  <a:latin typeface="Verdana" charset="0"/>
                  <a:ea typeface="Verdana" charset="0"/>
                  <a:cs typeface="Verdana" charset="0"/>
                </a:rPr>
                <a:t>HR advisor</a:t>
              </a:r>
            </a:p>
            <a:p>
              <a:pPr algn="ctr"/>
              <a:endParaRPr lang="nl-BE" sz="1100" b="1">
                <a:solidFill>
                  <a:srgbClr val="00414D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67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E27A688-4B7C-B9A3-E64C-0993037F5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/>
              <a:t>Verder studeren aan de VUB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2DC7C20-DC01-30C1-463A-05D9392039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 </a:t>
            </a:r>
            <a:fld id="{F1821414-203A-3840-8D6A-C5545FA8EAE0}" type="datetime1">
              <a:rPr lang="nl-NL" dirty="0" smtClean="0"/>
              <a:pPr/>
              <a:t>22-11-2024</a:t>
            </a:fld>
            <a:r>
              <a:rPr lang="nl-NL" dirty="0"/>
              <a:t> | </a:t>
            </a:r>
            <a:fld id="{2DAB09C5-3251-4B47-B002-D03712DC64C3}" type="slidenum">
              <a:rPr lang="nl-NL" dirty="0" smtClean="0"/>
              <a:pPr/>
              <a:t>22</a:t>
            </a:fld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043299C-5D08-A53E-2D0E-975CA123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11463"/>
            <a:ext cx="4486338" cy="341050"/>
          </a:xfrm>
        </p:spPr>
        <p:txBody>
          <a:bodyPr/>
          <a:lstStyle/>
          <a:p>
            <a:r>
              <a:rPr lang="nl-NL" dirty="0"/>
              <a:t>Belangrijke infobronnen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335C007-1A80-ED1D-686B-577F04BCDDA5}"/>
              </a:ext>
            </a:extLst>
          </p:cNvPr>
          <p:cNvSpPr txBox="1"/>
          <p:nvPr/>
        </p:nvSpPr>
        <p:spPr>
          <a:xfrm>
            <a:off x="731837" y="1532529"/>
            <a:ext cx="10734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  <a:hlinkClick r:id="rId3"/>
              </a:rPr>
              <a:t>Faculteit Psychologie en Educatiewetenschappen</a:t>
            </a:r>
            <a:endParaRPr lang="nl-BE" sz="1600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Mailadres: </a:t>
            </a:r>
            <a:r>
              <a:rPr lang="nl-BE" sz="1600" b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  <a:hlinkClick r:id="rId4"/>
              </a:rPr>
              <a:t>facpe@vub.be</a:t>
            </a:r>
            <a:endParaRPr lang="nl-BE" sz="1600" b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70790DF-80B0-4B05-8CA6-1D9F60F6091B}"/>
              </a:ext>
            </a:extLst>
          </p:cNvPr>
          <p:cNvSpPr txBox="1"/>
          <p:nvPr/>
        </p:nvSpPr>
        <p:spPr>
          <a:xfrm>
            <a:off x="731837" y="3899023"/>
            <a:ext cx="6965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  <a:hlinkClick r:id="rId5"/>
              </a:rPr>
              <a:t>Studiebegeleidingscentrum VUB</a:t>
            </a:r>
            <a:endParaRPr lang="nl-BE" sz="1600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Mailadres: </a:t>
            </a:r>
            <a:r>
              <a:rPr lang="nl-BE" sz="1600" b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  <a:hlinkClick r:id="rId6"/>
              </a:rPr>
              <a:t>begeleiding@vub.be</a:t>
            </a:r>
            <a:endParaRPr lang="nl-BE" sz="1600" b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3">
            <a:extLst>
              <a:ext uri="{FF2B5EF4-FFF2-40B4-BE49-F238E27FC236}">
                <a16:creationId xmlns:a16="http://schemas.microsoft.com/office/drawing/2014/main" id="{BD849C7D-B937-2E37-B446-279D77BB3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85801"/>
            <a:ext cx="601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Calibri Light" panose="020F0302020204030204" pitchFamily="34" charset="0"/>
              <a:buAutoNum type="arabicPeriod"/>
            </a:pPr>
            <a:r>
              <a:rPr lang="nl-BE" altLang="nl-BE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Sociale psychologie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nl-BE" altLang="nl-BE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Onderzoeksmethoden en -technieken I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nl-NL" altLang="nl-BE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Statistiek voor de gedragswetenschappen I</a:t>
            </a:r>
            <a:endParaRPr lang="nl-BE" altLang="nl-BE" sz="18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17DC3-B943-F211-AF49-D2A3A647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739" y="3219451"/>
            <a:ext cx="4873625" cy="327025"/>
          </a:xfrm>
        </p:spPr>
        <p:txBody>
          <a:bodyPr/>
          <a:lstStyle/>
          <a:p>
            <a:pPr defTabSz="685783">
              <a:defRPr/>
            </a:pPr>
            <a:r>
              <a:rPr lang="en-GB" dirty="0"/>
              <a:t>Sociale </a:t>
            </a:r>
            <a:r>
              <a:rPr lang="en-GB" dirty="0" err="1"/>
              <a:t>psychologie</a:t>
            </a:r>
            <a:r>
              <a:rPr lang="en-GB" dirty="0"/>
              <a:t> (</a:t>
            </a:r>
            <a:r>
              <a:rPr lang="en-GB" dirty="0">
                <a:hlinkClick r:id="rId2"/>
              </a:rPr>
              <a:t>LINK</a:t>
            </a:r>
            <a:r>
              <a:rPr lang="en-GB" dirty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voettekst 4">
            <a:extLst>
              <a:ext uri="{FF2B5EF4-FFF2-40B4-BE49-F238E27FC236}">
                <a16:creationId xmlns:a16="http://schemas.microsoft.com/office/drawing/2014/main" id="{9B4662A7-DF30-CE2A-1061-031194CB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Copyright © 2011 by Prentice-Hall, Inc.</a:t>
            </a:r>
          </a:p>
        </p:txBody>
      </p:sp>
      <p:sp>
        <p:nvSpPr>
          <p:cNvPr id="71683" name="AutoShape 2">
            <a:extLst>
              <a:ext uri="{FF2B5EF4-FFF2-40B4-BE49-F238E27FC236}">
                <a16:creationId xmlns:a16="http://schemas.microsoft.com/office/drawing/2014/main" id="{0C7426C8-0115-DACF-28BB-4C38FE75BC5F}"/>
              </a:ext>
            </a:extLst>
          </p:cNvPr>
          <p:cNvSpPr>
            <a:spLocks noChangeArrowheads="1"/>
          </p:cNvSpPr>
          <p:nvPr/>
        </p:nvSpPr>
        <p:spPr bwMode="auto">
          <a:xfrm rot="15085963">
            <a:off x="2823370" y="165895"/>
            <a:ext cx="3817937" cy="6035675"/>
          </a:xfrm>
          <a:prstGeom prst="rtTriangle">
            <a:avLst/>
          </a:prstGeom>
          <a:gradFill rotWithShape="0">
            <a:gsLst>
              <a:gs pos="0">
                <a:srgbClr val="CC9900"/>
              </a:gs>
              <a:gs pos="100000">
                <a:srgbClr val="D6AD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DEB754E1-15E0-6323-72C6-4186964C13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1" y="952902"/>
            <a:ext cx="6094151" cy="1180699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8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3</a:t>
            </a:r>
            <a:endParaRPr lang="en-US" dirty="0"/>
          </a:p>
        </p:txBody>
      </p:sp>
      <p:sp>
        <p:nvSpPr>
          <p:cNvPr id="166916" name="Rectangle 4">
            <a:extLst>
              <a:ext uri="{FF2B5EF4-FFF2-40B4-BE49-F238E27FC236}">
                <a16:creationId xmlns:a16="http://schemas.microsoft.com/office/drawing/2014/main" id="{94ED01E3-7C15-FF5B-2332-02684AA999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26670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Social Cognition: </a:t>
            </a:r>
          </a:p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How We Think About the Social World</a:t>
            </a:r>
            <a:endParaRPr lang="en-US" sz="4800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71686" name="Rectangle 5">
            <a:extLst>
              <a:ext uri="{FF2B5EF4-FFF2-40B4-BE49-F238E27FC236}">
                <a16:creationId xmlns:a16="http://schemas.microsoft.com/office/drawing/2014/main" id="{CE566ACC-67FE-BE49-82FB-AA60356E0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6324600"/>
            <a:ext cx="281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build="allAtOnce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voettekst 4">
            <a:extLst>
              <a:ext uri="{FF2B5EF4-FFF2-40B4-BE49-F238E27FC236}">
                <a16:creationId xmlns:a16="http://schemas.microsoft.com/office/drawing/2014/main" id="{4DDD5CF4-1151-BCA9-AD0F-051ED89E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73731" name="AutoShape 2">
            <a:extLst>
              <a:ext uri="{FF2B5EF4-FFF2-40B4-BE49-F238E27FC236}">
                <a16:creationId xmlns:a16="http://schemas.microsoft.com/office/drawing/2014/main" id="{D9AD9183-A9B4-7373-155D-3BC090C18014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DA6C4B7-D26D-AF1D-8614-2F54B8D80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98998"/>
            <a:ext cx="3357824" cy="377402"/>
          </a:xfrm>
        </p:spPr>
        <p:txBody>
          <a:bodyPr/>
          <a:lstStyle/>
          <a:p>
            <a:pPr algn="l">
              <a:defRPr/>
            </a:pPr>
            <a:r>
              <a:rPr lang="en-US"/>
              <a:t>    </a:t>
            </a: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Outline</a:t>
            </a:r>
            <a:endParaRPr lang="en-US"/>
          </a:p>
        </p:txBody>
      </p:sp>
      <p:sp>
        <p:nvSpPr>
          <p:cNvPr id="73733" name="Rectangle 4">
            <a:extLst>
              <a:ext uri="{FF2B5EF4-FFF2-40B4-BE49-F238E27FC236}">
                <a16:creationId xmlns:a16="http://schemas.microsoft.com/office/drawing/2014/main" id="{268A6006-AE12-18D0-E02A-93A66AF6E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I.  The Social Thinker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jdelijke aanduiding voor voettekst 4">
            <a:extLst>
              <a:ext uri="{FF2B5EF4-FFF2-40B4-BE49-F238E27FC236}">
                <a16:creationId xmlns:a16="http://schemas.microsoft.com/office/drawing/2014/main" id="{1A4E8633-3AE7-EE23-731B-F44CF36D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75779" name="AutoShape 2">
            <a:extLst>
              <a:ext uri="{FF2B5EF4-FFF2-40B4-BE49-F238E27FC236}">
                <a16:creationId xmlns:a16="http://schemas.microsoft.com/office/drawing/2014/main" id="{73EDF921-1A0C-E412-BAC7-10106FE2C520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E3689C1-79D7-2BEC-B304-5EDDE0B3E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0500"/>
            <a:ext cx="5483984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alt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Social Thinker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A81385E6-2273-00EB-CBF6-E5DB78382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3276600"/>
          </a:xfrm>
        </p:spPr>
        <p:txBody>
          <a:bodyPr/>
          <a:lstStyle/>
          <a:p>
            <a:pPr>
              <a:buSzPct val="150000"/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	Social cognition is the study of how people </a:t>
            </a:r>
            <a:r>
              <a:rPr lang="en-US" altLang="en-US" b="1" i="1">
                <a:solidFill>
                  <a:srgbClr val="0033CC"/>
                </a:solidFill>
                <a:latin typeface="Arial" panose="020B0604020202020204" pitchFamily="34" charset="0"/>
              </a:rPr>
              <a:t>select</a:t>
            </a:r>
            <a:r>
              <a:rPr lang="en-US" altLang="en-US" b="1">
                <a:latin typeface="Arial" panose="020B0604020202020204" pitchFamily="34" charset="0"/>
              </a:rPr>
              <a:t>, </a:t>
            </a:r>
            <a:r>
              <a:rPr lang="en-US" altLang="en-US" b="1" i="1">
                <a:solidFill>
                  <a:srgbClr val="0033CC"/>
                </a:solidFill>
                <a:latin typeface="Arial" panose="020B0604020202020204" pitchFamily="34" charset="0"/>
              </a:rPr>
              <a:t>interpret</a:t>
            </a:r>
            <a:r>
              <a:rPr lang="en-US" altLang="en-US" b="1">
                <a:latin typeface="Arial" panose="020B0604020202020204" pitchFamily="34" charset="0"/>
              </a:rPr>
              <a:t>, and </a:t>
            </a:r>
            <a:r>
              <a:rPr lang="en-US" altLang="en-US" b="1" i="1">
                <a:solidFill>
                  <a:srgbClr val="0033CC"/>
                </a:solidFill>
                <a:latin typeface="Arial" panose="020B0604020202020204" pitchFamily="34" charset="0"/>
              </a:rPr>
              <a:t>use</a:t>
            </a:r>
            <a:r>
              <a:rPr lang="en-US" altLang="en-US" b="1">
                <a:latin typeface="Arial" panose="020B0604020202020204" pitchFamily="34" charset="0"/>
              </a:rPr>
              <a:t> information to make judgments about themselves and the social world.</a:t>
            </a:r>
          </a:p>
          <a:p>
            <a:pPr>
              <a:buSzPct val="150000"/>
              <a:buFontTx/>
              <a:buNone/>
            </a:pP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voettekst 4">
            <a:extLst>
              <a:ext uri="{FF2B5EF4-FFF2-40B4-BE49-F238E27FC236}">
                <a16:creationId xmlns:a16="http://schemas.microsoft.com/office/drawing/2014/main" id="{AAEC55D3-FAF4-5418-0698-98DBC90C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77827" name="AutoShape 2">
            <a:extLst>
              <a:ext uri="{FF2B5EF4-FFF2-40B4-BE49-F238E27FC236}">
                <a16:creationId xmlns:a16="http://schemas.microsoft.com/office/drawing/2014/main" id="{A25AD754-8588-A02E-DC44-47EAEBC8437E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F105B3A-0AFC-8D6C-4CF9-7E53ADDE5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0500"/>
            <a:ext cx="5483984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alt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Social Thinker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402A649-7CA2-B2F6-D2D9-3ECC6E4A5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3276600"/>
          </a:xfrm>
        </p:spPr>
        <p:txBody>
          <a:bodyPr/>
          <a:lstStyle/>
          <a:p>
            <a:pPr>
              <a:buSzPct val="150000"/>
            </a:pPr>
            <a:endParaRPr lang="en-US" altLang="en-US" b="1">
              <a:latin typeface="Arial" panose="020B0604020202020204" pitchFamily="34" charset="0"/>
            </a:endParaRPr>
          </a:p>
          <a:p>
            <a:pPr>
              <a:buSzPct val="150000"/>
            </a:pPr>
            <a:r>
              <a:rPr lang="en-US" altLang="en-US" b="1">
                <a:latin typeface="Arial" panose="020B0604020202020204" pitchFamily="34" charset="0"/>
              </a:rPr>
              <a:t>On Automatic Pilot:  </a:t>
            </a:r>
            <a:endParaRPr lang="en-US" altLang="en-US" b="1" i="1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marL="457200" lvl="1" indent="0">
              <a:buSzPct val="150000"/>
              <a:buNone/>
            </a:pPr>
            <a:r>
              <a:rPr lang="en-US" altLang="en-US" b="1">
                <a:latin typeface="Arial" panose="020B0604020202020204" pitchFamily="34" charset="0"/>
              </a:rPr>
              <a:t>Low-Effort Thinking</a:t>
            </a:r>
          </a:p>
          <a:p>
            <a:pPr>
              <a:buSzPct val="150000"/>
            </a:pPr>
            <a:r>
              <a:rPr lang="en-US" altLang="en-US" b="1">
                <a:latin typeface="Arial" panose="020B0604020202020204" pitchFamily="34" charset="0"/>
              </a:rPr>
              <a:t>Controlled Social Cognition:  </a:t>
            </a:r>
          </a:p>
          <a:p>
            <a:pPr marL="457200" lvl="1" indent="0">
              <a:buSzPct val="150000"/>
              <a:buNone/>
            </a:pPr>
            <a:r>
              <a:rPr lang="en-US" altLang="en-US" b="1">
                <a:latin typeface="Arial" panose="020B0604020202020204" pitchFamily="34" charset="0"/>
              </a:rPr>
              <a:t>High-Effort Thinking</a:t>
            </a:r>
          </a:p>
          <a:p>
            <a:pPr>
              <a:buSzPct val="150000"/>
              <a:buFontTx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>
              <a:buSzPct val="150000"/>
              <a:buFontTx/>
              <a:buNone/>
            </a:pP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jdelijke aanduiding voor voettekst 4">
            <a:extLst>
              <a:ext uri="{FF2B5EF4-FFF2-40B4-BE49-F238E27FC236}">
                <a16:creationId xmlns:a16="http://schemas.microsoft.com/office/drawing/2014/main" id="{5B647FC2-9371-417B-FFD7-6672C4B7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79875" name="AutoShape 2">
            <a:extLst>
              <a:ext uri="{FF2B5EF4-FFF2-40B4-BE49-F238E27FC236}">
                <a16:creationId xmlns:a16="http://schemas.microsoft.com/office/drawing/2014/main" id="{BD953C59-28E4-FBE2-3AA3-06DDF9200169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B171AFE-B5B0-C8AF-4D10-D3C4A2A59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60500"/>
            <a:ext cx="5483984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The Social Thinker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7D8E1B7C-D8ED-40B0-F8F3-8EFDF5A4B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1981200"/>
          </a:xfrm>
        </p:spPr>
        <p:txBody>
          <a:bodyPr/>
          <a:lstStyle/>
          <a:p>
            <a:pPr>
              <a:buSzPct val="150000"/>
              <a:buFontTx/>
              <a:buNone/>
            </a:pPr>
            <a:r>
              <a:rPr lang="en-US" altLang="en-US" sz="2800" b="1"/>
              <a:t>	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79878" name="Picture 26">
            <a:extLst>
              <a:ext uri="{FF2B5EF4-FFF2-40B4-BE49-F238E27FC236}">
                <a16:creationId xmlns:a16="http://schemas.microsoft.com/office/drawing/2014/main" id="{BE974157-8BA4-D067-582B-0695959B6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9" y="1749425"/>
            <a:ext cx="6226175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62BEB831-AAB4-D478-7586-8248E834B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3179764"/>
            <a:ext cx="2835275" cy="3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solidFill>
                  <a:schemeClr val="bg1"/>
                </a:solidFill>
                <a:latin typeface="Verdana" panose="020B0604030504040204" pitchFamily="34" charset="0"/>
              </a:rPr>
              <a:t>gecontroleerd</a:t>
            </a: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16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16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16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solidFill>
                  <a:schemeClr val="bg1"/>
                </a:solidFill>
                <a:latin typeface="Verdana" panose="020B0604030504040204" pitchFamily="34" charset="0"/>
              </a:rPr>
              <a:t>met inspanning</a:t>
            </a: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8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solidFill>
                  <a:schemeClr val="bg1"/>
                </a:solidFill>
                <a:latin typeface="Verdana" panose="020B0604030504040204" pitchFamily="34" charset="0"/>
              </a:rPr>
              <a:t>intentioneel</a:t>
            </a: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8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solidFill>
                  <a:schemeClr val="bg1"/>
                </a:solidFill>
                <a:latin typeface="Verdana" panose="020B0604030504040204" pitchFamily="34" charset="0"/>
              </a:rPr>
              <a:t>bewust</a:t>
            </a: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8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solidFill>
                  <a:schemeClr val="bg1"/>
                </a:solidFill>
                <a:latin typeface="Verdana" panose="020B0604030504040204" pitchFamily="34" charset="0"/>
              </a:rPr>
              <a:t>expliciet</a:t>
            </a: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8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solidFill>
                  <a:schemeClr val="bg1"/>
                </a:solidFill>
                <a:latin typeface="Verdana" panose="020B0604030504040204" pitchFamily="34" charset="0"/>
              </a:rPr>
              <a:t>snel lerend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1EEFD00-A14F-B606-3F86-3DC41C368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1" y="3165476"/>
            <a:ext cx="2938463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latin typeface="Verdana" panose="020B0604030504040204" pitchFamily="34" charset="0"/>
              </a:rPr>
              <a:t>automatisch</a:t>
            </a: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1600" b="1"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1600" b="1"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1600" b="1"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latin typeface="Verdana" panose="020B0604030504040204" pitchFamily="34" charset="0"/>
              </a:rPr>
              <a:t>zonder inspanning</a:t>
            </a: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800" b="1"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latin typeface="Verdana" panose="020B0604030504040204" pitchFamily="34" charset="0"/>
              </a:rPr>
              <a:t>spontaan</a:t>
            </a: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800" b="1"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latin typeface="Verdana" panose="020B0604030504040204" pitchFamily="34" charset="0"/>
              </a:rPr>
              <a:t>onbewust</a:t>
            </a: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800" b="1"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latin typeface="Verdana" panose="020B0604030504040204" pitchFamily="34" charset="0"/>
              </a:rPr>
              <a:t>impliciet</a:t>
            </a:r>
          </a:p>
          <a:p>
            <a:pPr algn="ctr" eaLnBrk="1" hangingPunct="1">
              <a:buFont typeface="Verdana" panose="020B0604030504040204" pitchFamily="34" charset="0"/>
              <a:buNone/>
            </a:pPr>
            <a:endParaRPr lang="nl-BE" altLang="en-US" sz="800" b="1">
              <a:latin typeface="Verdana" panose="020B0604030504040204" pitchFamily="34" charset="0"/>
            </a:endParaRPr>
          </a:p>
          <a:p>
            <a:pPr algn="ctr" eaLnBrk="1" hangingPunct="1">
              <a:buFont typeface="Verdana" panose="020B0604030504040204" pitchFamily="34" charset="0"/>
              <a:buNone/>
            </a:pPr>
            <a:r>
              <a:rPr lang="nl-BE" altLang="en-US" sz="1600" b="1">
                <a:latin typeface="Verdana" panose="020B0604030504040204" pitchFamily="34" charset="0"/>
              </a:rPr>
              <a:t>traag lerend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6CDECA59-EEE0-F2E2-BB7A-C8F377701EA1}"/>
              </a:ext>
            </a:extLst>
          </p:cNvPr>
          <p:cNvGrpSpPr>
            <a:grpSpLocks/>
          </p:cNvGrpSpPr>
          <p:nvPr/>
        </p:nvGrpSpPr>
        <p:grpSpPr bwMode="auto">
          <a:xfrm>
            <a:off x="5462588" y="4364038"/>
            <a:ext cx="5205412" cy="639762"/>
            <a:chOff x="2440" y="2438"/>
            <a:chExt cx="3279" cy="403"/>
          </a:xfrm>
        </p:grpSpPr>
        <p:grpSp>
          <p:nvGrpSpPr>
            <p:cNvPr id="79888" name="Group 11">
              <a:extLst>
                <a:ext uri="{FF2B5EF4-FFF2-40B4-BE49-F238E27FC236}">
                  <a16:creationId xmlns:a16="http://schemas.microsoft.com/office/drawing/2014/main" id="{84BC29D9-ADC1-17CA-65A3-9637AD393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2" y="2438"/>
              <a:ext cx="1287" cy="403"/>
              <a:chOff x="2052" y="2059"/>
              <a:chExt cx="1287" cy="403"/>
            </a:xfrm>
          </p:grpSpPr>
          <p:sp>
            <p:nvSpPr>
              <p:cNvPr id="79891" name="AutoShape 12">
                <a:extLst>
                  <a:ext uri="{FF2B5EF4-FFF2-40B4-BE49-F238E27FC236}">
                    <a16:creationId xmlns:a16="http://schemas.microsoft.com/office/drawing/2014/main" id="{6642A3F2-6519-DFA6-8BB9-5F108E840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2059"/>
                <a:ext cx="1287" cy="40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rgbClr val="ABB20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9892" name="Text Box 13">
                <a:extLst>
                  <a:ext uri="{FF2B5EF4-FFF2-40B4-BE49-F238E27FC236}">
                    <a16:creationId xmlns:a16="http://schemas.microsoft.com/office/drawing/2014/main" id="{8E121DCC-A993-8CB1-17DA-87939A87D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7" y="2086"/>
                <a:ext cx="1224" cy="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Verdana" panose="020B0604030504040204" pitchFamily="34" charset="0"/>
                  <a:buNone/>
                </a:pPr>
                <a:r>
                  <a:rPr lang="nl-BE" altLang="en-US" sz="1600" b="1">
                    <a:solidFill>
                      <a:srgbClr val="5F604A"/>
                    </a:solidFill>
                    <a:latin typeface="Verdana" panose="020B0604030504040204" pitchFamily="34" charset="0"/>
                  </a:rPr>
                  <a:t>oordeel ik ook</a:t>
                </a:r>
              </a:p>
              <a:p>
                <a:pPr algn="ctr" eaLnBrk="1" hangingPunct="1">
                  <a:spcBef>
                    <a:spcPct val="0"/>
                  </a:spcBef>
                  <a:buFont typeface="Verdana" panose="020B0604030504040204" pitchFamily="34" charset="0"/>
                  <a:buNone/>
                </a:pPr>
                <a:r>
                  <a:rPr lang="nl-BE" altLang="en-US" sz="1600" b="1">
                    <a:solidFill>
                      <a:srgbClr val="5F604A"/>
                    </a:solidFill>
                    <a:latin typeface="Verdana" panose="020B0604030504040204" pitchFamily="34" charset="0"/>
                  </a:rPr>
                  <a:t>als ik niet hoef?</a:t>
                </a:r>
                <a:endParaRPr lang="en-GB" altLang="en-US" sz="1600" b="1">
                  <a:solidFill>
                    <a:srgbClr val="5F604A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79889" name="Line 14">
              <a:extLst>
                <a:ext uri="{FF2B5EF4-FFF2-40B4-BE49-F238E27FC236}">
                  <a16:creationId xmlns:a16="http://schemas.microsoft.com/office/drawing/2014/main" id="{2489A239-6D43-B853-6FA9-6BC9968CA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5" y="2796"/>
              <a:ext cx="237" cy="0"/>
            </a:xfrm>
            <a:prstGeom prst="line">
              <a:avLst/>
            </a:prstGeom>
            <a:noFill/>
            <a:ln w="28575">
              <a:solidFill>
                <a:srgbClr val="ABB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sp>
          <p:nvSpPr>
            <p:cNvPr id="79890" name="Line 15">
              <a:extLst>
                <a:ext uri="{FF2B5EF4-FFF2-40B4-BE49-F238E27FC236}">
                  <a16:creationId xmlns:a16="http://schemas.microsoft.com/office/drawing/2014/main" id="{76E88CCE-3761-41D6-1DD3-3D1B0DE98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0" y="2794"/>
              <a:ext cx="906" cy="2"/>
            </a:xfrm>
            <a:prstGeom prst="line">
              <a:avLst/>
            </a:prstGeom>
            <a:noFill/>
            <a:ln w="28575">
              <a:solidFill>
                <a:srgbClr val="ABB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96070086-3682-7558-0A63-5F050BB1E34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045076"/>
            <a:ext cx="5410200" cy="639763"/>
            <a:chOff x="2311" y="2867"/>
            <a:chExt cx="3408" cy="403"/>
          </a:xfrm>
        </p:grpSpPr>
        <p:grpSp>
          <p:nvGrpSpPr>
            <p:cNvPr id="79883" name="Group 17">
              <a:extLst>
                <a:ext uri="{FF2B5EF4-FFF2-40B4-BE49-F238E27FC236}">
                  <a16:creationId xmlns:a16="http://schemas.microsoft.com/office/drawing/2014/main" id="{C6F1E76D-FDF4-61AB-5667-66ED8F42D8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2" y="2867"/>
              <a:ext cx="1287" cy="403"/>
              <a:chOff x="2052" y="2059"/>
              <a:chExt cx="1287" cy="403"/>
            </a:xfrm>
          </p:grpSpPr>
          <p:sp>
            <p:nvSpPr>
              <p:cNvPr id="79886" name="AutoShape 18">
                <a:extLst>
                  <a:ext uri="{FF2B5EF4-FFF2-40B4-BE49-F238E27FC236}">
                    <a16:creationId xmlns:a16="http://schemas.microsoft.com/office/drawing/2014/main" id="{3CA9DBFD-024C-43D0-6967-B8EEB670F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2059"/>
                <a:ext cx="1287" cy="40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rgbClr val="ABB20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9887" name="Text Box 19">
                <a:extLst>
                  <a:ext uri="{FF2B5EF4-FFF2-40B4-BE49-F238E27FC236}">
                    <a16:creationId xmlns:a16="http://schemas.microsoft.com/office/drawing/2014/main" id="{1A0C0F28-E4A0-8B87-0047-91BA50C6E6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7" y="2086"/>
                <a:ext cx="1224" cy="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Verdana" panose="020B0604030504040204" pitchFamily="34" charset="0"/>
                  <a:buNone/>
                </a:pPr>
                <a:r>
                  <a:rPr lang="nl-BE" altLang="en-US" sz="1600" b="1">
                    <a:solidFill>
                      <a:srgbClr val="5F604A"/>
                    </a:solidFill>
                    <a:latin typeface="Verdana" panose="020B0604030504040204" pitchFamily="34" charset="0"/>
                  </a:rPr>
                  <a:t>ben ik bewust van het proces?</a:t>
                </a:r>
                <a:endParaRPr lang="en-GB" altLang="en-US" sz="1600" b="1">
                  <a:solidFill>
                    <a:srgbClr val="5F604A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79884" name="Line 20">
              <a:extLst>
                <a:ext uri="{FF2B5EF4-FFF2-40B4-BE49-F238E27FC236}">
                  <a16:creationId xmlns:a16="http://schemas.microsoft.com/office/drawing/2014/main" id="{03FA3B1B-E2C3-D215-DB43-8F27A76D3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5" y="3066"/>
              <a:ext cx="233" cy="0"/>
            </a:xfrm>
            <a:prstGeom prst="line">
              <a:avLst/>
            </a:prstGeom>
            <a:noFill/>
            <a:ln w="28575">
              <a:solidFill>
                <a:srgbClr val="ABB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sp>
          <p:nvSpPr>
            <p:cNvPr id="79885" name="Line 21">
              <a:extLst>
                <a:ext uri="{FF2B5EF4-FFF2-40B4-BE49-F238E27FC236}">
                  <a16:creationId xmlns:a16="http://schemas.microsoft.com/office/drawing/2014/main" id="{5940E218-4129-BA1B-5FE8-0612626BEC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1" y="3064"/>
              <a:ext cx="1035" cy="0"/>
            </a:xfrm>
            <a:prstGeom prst="line">
              <a:avLst/>
            </a:prstGeom>
            <a:noFill/>
            <a:ln w="28575">
              <a:solidFill>
                <a:srgbClr val="ABB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/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6B10C2-7A9C-4D29-ACDC-FD735566B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DA8A-7CC8-471A-8C50-82A8DAE9E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94610B40-8EBE-4C27-ABEC-07DDA6EE8F35}" type="datetime1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55D1E-FBF7-46B7-AFAD-A3C358862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95" y="1608463"/>
            <a:ext cx="9387746" cy="3848777"/>
          </a:xfrm>
        </p:spPr>
        <p:txBody>
          <a:bodyPr/>
          <a:lstStyle/>
          <a:p>
            <a:r>
              <a:rPr lang="nl-BE" sz="1800" b="1"/>
              <a:t>5-jarige opleiding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/>
              <a:t>3 </a:t>
            </a:r>
            <a:r>
              <a:rPr lang="nl-BE" sz="1800" err="1"/>
              <a:t>Bachelorjaren</a:t>
            </a:r>
            <a:endParaRPr lang="nl-BE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/>
              <a:t>2 Masterjaren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7BB11B-E572-4ABF-9A29-7B39DFDA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11463"/>
            <a:ext cx="6011243" cy="341050"/>
          </a:xfrm>
        </p:spPr>
        <p:txBody>
          <a:bodyPr/>
          <a:lstStyle/>
          <a:p>
            <a:r>
              <a:rPr lang="nl-BE"/>
              <a:t>Programma Opleiding Psychologie</a:t>
            </a:r>
          </a:p>
        </p:txBody>
      </p:sp>
    </p:spTree>
    <p:extLst>
      <p:ext uri="{BB962C8B-B14F-4D97-AF65-F5344CB8AC3E}">
        <p14:creationId xmlns:p14="http://schemas.microsoft.com/office/powerpoint/2010/main" val="17347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jdelijke aanduiding voor voettekst 4">
            <a:extLst>
              <a:ext uri="{FF2B5EF4-FFF2-40B4-BE49-F238E27FC236}">
                <a16:creationId xmlns:a16="http://schemas.microsoft.com/office/drawing/2014/main" id="{ED0D8BA1-EA9E-D42A-36D6-65A0CFD2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81923" name="AutoShape 2">
            <a:extLst>
              <a:ext uri="{FF2B5EF4-FFF2-40B4-BE49-F238E27FC236}">
                <a16:creationId xmlns:a16="http://schemas.microsoft.com/office/drawing/2014/main" id="{FFD37629-7743-F138-17B6-E9F366994D2A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1FE5197-FDEC-2B9D-0B97-5FA3BA729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98998"/>
            <a:ext cx="3357824" cy="377402"/>
          </a:xfrm>
        </p:spPr>
        <p:txBody>
          <a:bodyPr/>
          <a:lstStyle/>
          <a:p>
            <a:pPr algn="l">
              <a:defRPr/>
            </a:pPr>
            <a:r>
              <a:rPr lang="en-US"/>
              <a:t>    </a:t>
            </a: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Outline</a:t>
            </a:r>
            <a:endParaRPr lang="en-US"/>
          </a:p>
        </p:txBody>
      </p:sp>
      <p:sp>
        <p:nvSpPr>
          <p:cNvPr id="81925" name="Rectangle 4">
            <a:extLst>
              <a:ext uri="{FF2B5EF4-FFF2-40B4-BE49-F238E27FC236}">
                <a16:creationId xmlns:a16="http://schemas.microsoft.com/office/drawing/2014/main" id="{B6940664-348A-6513-678D-C97911B15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II.  On Automatic Pilot:  Low-Effort Thinking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voettekst 4">
            <a:extLst>
              <a:ext uri="{FF2B5EF4-FFF2-40B4-BE49-F238E27FC236}">
                <a16:creationId xmlns:a16="http://schemas.microsoft.com/office/drawing/2014/main" id="{27C6193A-C00C-8630-1DED-2A8C9553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83971" name="AutoShape 2">
            <a:extLst>
              <a:ext uri="{FF2B5EF4-FFF2-40B4-BE49-F238E27FC236}">
                <a16:creationId xmlns:a16="http://schemas.microsoft.com/office/drawing/2014/main" id="{13787931-B45C-1EE8-B4E5-4F33F206EEAE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2E5D6A4-D023-F98A-5D00-35DB1C0BE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175" y="1198395"/>
            <a:ext cx="10666492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On Automatic Pilot:  Low-Effort Thinking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47DCC77D-DCB0-9766-B277-91CE3F48C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1981200"/>
          </a:xfrm>
        </p:spPr>
        <p:txBody>
          <a:bodyPr/>
          <a:lstStyle/>
          <a:p>
            <a:pPr>
              <a:buSzPct val="150000"/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	People use mental shortcuts to simplify the amount of information they receive from the environment.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jdelijke aanduiding voor voettekst 4">
            <a:extLst>
              <a:ext uri="{FF2B5EF4-FFF2-40B4-BE49-F238E27FC236}">
                <a16:creationId xmlns:a16="http://schemas.microsoft.com/office/drawing/2014/main" id="{3F9C4A27-E6AE-E9A6-B013-0C6FA5F7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86019" name="AutoShape 2">
            <a:extLst>
              <a:ext uri="{FF2B5EF4-FFF2-40B4-BE49-F238E27FC236}">
                <a16:creationId xmlns:a16="http://schemas.microsoft.com/office/drawing/2014/main" id="{ACC961AE-E562-E7CF-8372-8649961FE2DA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4146241-75F2-03B6-9B44-8AB5EC31B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08" y="1245071"/>
            <a:ext cx="10666492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On Automatic Pilot:  Low-Effort Thinking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FF2A48ED-EEA7-3AD9-123D-3635FCB70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1295400"/>
          </a:xfrm>
        </p:spPr>
        <p:txBody>
          <a:bodyPr/>
          <a:lstStyle/>
          <a:p>
            <a:pPr>
              <a:buSzPct val="150000"/>
            </a:pPr>
            <a:r>
              <a:rPr lang="en-US" altLang="en-US" b="1">
                <a:latin typeface="Arial" panose="020B0604020202020204" pitchFamily="34" charset="0"/>
              </a:rPr>
              <a:t>People as Everyday Theorists: Automatic Thinking with Schemas</a:t>
            </a:r>
            <a:endParaRPr lang="en-US" altLang="en-US" b="1"/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C645A122-C5BF-04DF-C11C-3F928378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29001"/>
            <a:ext cx="7848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33CC"/>
                </a:solidFill>
                <a:latin typeface="Arial" panose="020B0604020202020204" pitchFamily="34" charset="0"/>
              </a:rPr>
              <a:t>Schemas </a:t>
            </a:r>
            <a:r>
              <a:rPr lang="en-US" altLang="en-US" sz="2800" b="1">
                <a:latin typeface="Arial" panose="020B0604020202020204" pitchFamily="34" charset="0"/>
              </a:rPr>
              <a:t>are mental structures people use to organize their knowledge about the social world around themes or subjects: schemas affect what information we notice, think about, and remember.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  <p:bldP spid="645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jdelijke aanduiding voor voettekst 4">
            <a:extLst>
              <a:ext uri="{FF2B5EF4-FFF2-40B4-BE49-F238E27FC236}">
                <a16:creationId xmlns:a16="http://schemas.microsoft.com/office/drawing/2014/main" id="{F9854F17-63EC-993A-D19A-8130A44A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88067" name="AutoShape 2">
            <a:extLst>
              <a:ext uri="{FF2B5EF4-FFF2-40B4-BE49-F238E27FC236}">
                <a16:creationId xmlns:a16="http://schemas.microsoft.com/office/drawing/2014/main" id="{D00D453C-A292-DDEA-A053-1203C903DD76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3DD91C9-C847-F6F5-6C9F-95367B7C7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160" y="1274595"/>
            <a:ext cx="10666492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On Automatic Pilot:  Low-Effort Thinking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7766A7CF-1F76-36BA-04C1-4ECF244BB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1295400"/>
          </a:xfrm>
        </p:spPr>
        <p:txBody>
          <a:bodyPr/>
          <a:lstStyle/>
          <a:p>
            <a:pPr>
              <a:buSzPct val="150000"/>
            </a:pPr>
            <a:r>
              <a:rPr lang="en-US" altLang="en-US" b="1">
                <a:latin typeface="Arial" panose="020B0604020202020204" pitchFamily="34" charset="0"/>
              </a:rPr>
              <a:t>People as Everyday Theorists: Automatic Thinking with Schemas</a:t>
            </a:r>
            <a:endParaRPr lang="en-US" altLang="en-US" b="1"/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F256C7E5-202A-6534-C29F-2ECB26957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29001"/>
            <a:ext cx="7848600" cy="3324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We have </a:t>
            </a:r>
            <a:r>
              <a:rPr lang="en-US" altLang="en-US" sz="2800" b="1" i="1" dirty="0">
                <a:solidFill>
                  <a:srgbClr val="0033CC"/>
                </a:solidFill>
                <a:latin typeface="Arial" panose="020B0604020202020204" pitchFamily="34" charset="0"/>
              </a:rPr>
              <a:t>schemas </a:t>
            </a:r>
            <a:r>
              <a:rPr lang="en-US" altLang="en-US" sz="2800" b="1" dirty="0">
                <a:latin typeface="Arial" panose="020B0604020202020204" pitchFamily="34" charset="0"/>
              </a:rPr>
              <a:t>about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people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ourselves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social roles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events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groups (stereotypes)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en-US" sz="2800" b="1" i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  <p:bldP spid="645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voettekst 4">
            <a:extLst>
              <a:ext uri="{FF2B5EF4-FFF2-40B4-BE49-F238E27FC236}">
                <a16:creationId xmlns:a16="http://schemas.microsoft.com/office/drawing/2014/main" id="{C76833F0-4DEB-5975-ADBD-F9C61A8B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90115" name="AutoShape 2">
            <a:extLst>
              <a:ext uri="{FF2B5EF4-FFF2-40B4-BE49-F238E27FC236}">
                <a16:creationId xmlns:a16="http://schemas.microsoft.com/office/drawing/2014/main" id="{45220CFE-DCD7-65E6-9CB2-52F57F59E0CC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D894799-C13A-5D02-3FE8-EEF609C2F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677" y="1274595"/>
            <a:ext cx="10666492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On Automatic Pilot:  Low-Effort Thinking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A45735B0-0B0F-1197-2EA7-278175CC2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1295400"/>
          </a:xfrm>
        </p:spPr>
        <p:txBody>
          <a:bodyPr/>
          <a:lstStyle/>
          <a:p>
            <a:pPr>
              <a:buSzPct val="150000"/>
            </a:pPr>
            <a:r>
              <a:rPr lang="en-US" altLang="en-US" b="1">
                <a:latin typeface="Arial" panose="020B0604020202020204" pitchFamily="34" charset="0"/>
              </a:rPr>
              <a:t>People as Everyday Theorists: Automatic Thinking with Schemas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97820985-902B-C284-0503-46B1DAD8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29000"/>
            <a:ext cx="76962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Schemas act as </a:t>
            </a:r>
            <a:r>
              <a:rPr lang="en-US" altLang="en-US" sz="2800" b="1" i="1">
                <a:solidFill>
                  <a:srgbClr val="0033CC"/>
                </a:solidFill>
                <a:latin typeface="Arial" panose="020B0604020202020204" pitchFamily="34" charset="0"/>
              </a:rPr>
              <a:t>filters</a:t>
            </a:r>
            <a:r>
              <a:rPr lang="en-US" altLang="en-US" sz="2800" b="1">
                <a:latin typeface="Arial" panose="020B0604020202020204" pitchFamily="34" charset="0"/>
              </a:rPr>
              <a:t>, screening out information that is inconsistent with them.  Usually we attend only to </a:t>
            </a:r>
            <a:r>
              <a:rPr lang="en-US" altLang="en-US" sz="2800" b="1" i="1">
                <a:solidFill>
                  <a:srgbClr val="0033CC"/>
                </a:solidFill>
                <a:latin typeface="Arial" panose="020B0604020202020204" pitchFamily="34" charset="0"/>
              </a:rPr>
              <a:t>schema-consistent</a:t>
            </a:r>
            <a:r>
              <a:rPr lang="en-US" altLang="en-US" sz="2800" b="1">
                <a:latin typeface="Arial" panose="020B0604020202020204" pitchFamily="34" charset="0"/>
              </a:rPr>
              <a:t>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jdelijke aanduiding voor voettekst 4">
            <a:extLst>
              <a:ext uri="{FF2B5EF4-FFF2-40B4-BE49-F238E27FC236}">
                <a16:creationId xmlns:a16="http://schemas.microsoft.com/office/drawing/2014/main" id="{F03CD8B5-F257-BE38-218A-B7827DD8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92163" name="AutoShape 2">
            <a:extLst>
              <a:ext uri="{FF2B5EF4-FFF2-40B4-BE49-F238E27FC236}">
                <a16:creationId xmlns:a16="http://schemas.microsoft.com/office/drawing/2014/main" id="{0B8F2EA6-8089-B697-A679-26620C0259E3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F941DA9-9F01-38EE-72CA-F7D85C24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1354" y="1250146"/>
            <a:ext cx="10666492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On Automatic Pilot:  Low-Effort Thinking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D3E54987-765D-F1F5-F967-599937C28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1295400"/>
          </a:xfrm>
        </p:spPr>
        <p:txBody>
          <a:bodyPr/>
          <a:lstStyle/>
          <a:p>
            <a:pPr>
              <a:buSzPct val="150000"/>
            </a:pPr>
            <a:r>
              <a:rPr lang="en-US" altLang="en-US" b="1">
                <a:latin typeface="Arial" panose="020B0604020202020204" pitchFamily="34" charset="0"/>
              </a:rPr>
              <a:t>People as Everyday Theorists: Automatic Thinking with Schemas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17D1C46E-61C4-CC65-2ED7-C1918FC95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29001"/>
            <a:ext cx="7620000" cy="3324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b="1" i="1" dirty="0">
                <a:solidFill>
                  <a:srgbClr val="0033CC"/>
                </a:solidFill>
                <a:latin typeface="Arial" panose="020B0604020202020204" pitchFamily="34" charset="0"/>
              </a:rPr>
              <a:t>Priming</a:t>
            </a:r>
            <a:r>
              <a:rPr lang="en-US" altLang="en-US" sz="2800" b="1" dirty="0">
                <a:latin typeface="Arial" panose="020B0604020202020204" pitchFamily="34" charset="0"/>
              </a:rPr>
              <a:t>: the process by which recent experiences make schemas come to mind (accessible):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only when applicable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en-US" sz="2800" b="1" dirty="0">
                <a:latin typeface="Arial" panose="020B0604020202020204" pitchFamily="34" charset="0"/>
              </a:rPr>
              <a:t>also effective when priming is subliminal (automatic)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  <p:bldP spid="6656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jdelijke aanduiding voor voettekst 4">
            <a:extLst>
              <a:ext uri="{FF2B5EF4-FFF2-40B4-BE49-F238E27FC236}">
                <a16:creationId xmlns:a16="http://schemas.microsoft.com/office/drawing/2014/main" id="{6D1A8CD9-52B5-E0C7-6B8D-CCEDB5DC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94211" name="AutoShape 2">
            <a:extLst>
              <a:ext uri="{FF2B5EF4-FFF2-40B4-BE49-F238E27FC236}">
                <a16:creationId xmlns:a16="http://schemas.microsoft.com/office/drawing/2014/main" id="{FA659C79-1872-44D9-CC8F-5DADF914B1C9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85154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5EEADD90-C977-07A5-A51F-C215774DD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486" y="1008099"/>
            <a:ext cx="10666492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On Automatic Pilot:  Low-Effort Thinking</a:t>
            </a:r>
          </a:p>
        </p:txBody>
      </p:sp>
      <p:pic>
        <p:nvPicPr>
          <p:cNvPr id="94213" name="Picture 9" descr="~AUT0000">
            <a:extLst>
              <a:ext uri="{FF2B5EF4-FFF2-40B4-BE49-F238E27FC236}">
                <a16:creationId xmlns:a16="http://schemas.microsoft.com/office/drawing/2014/main" id="{7526C628-6193-8025-5239-88422459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39" y="1524000"/>
            <a:ext cx="47418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jdelijke aanduiding voor voettekst 4">
            <a:extLst>
              <a:ext uri="{FF2B5EF4-FFF2-40B4-BE49-F238E27FC236}">
                <a16:creationId xmlns:a16="http://schemas.microsoft.com/office/drawing/2014/main" id="{EB78E08B-DF68-8B8F-C340-6C3E6E80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96259" name="AutoShape 2">
            <a:extLst>
              <a:ext uri="{FF2B5EF4-FFF2-40B4-BE49-F238E27FC236}">
                <a16:creationId xmlns:a16="http://schemas.microsoft.com/office/drawing/2014/main" id="{22167475-34EC-3D11-C37D-8875A0AF239E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098F79E-9176-25F8-2466-EAF942428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754" y="1095847"/>
            <a:ext cx="10666492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On Automatic Pilot:  Low-Effort Thinking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A999DB08-5981-297D-9D09-BA1BE9F05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1295400"/>
          </a:xfrm>
        </p:spPr>
        <p:txBody>
          <a:bodyPr/>
          <a:lstStyle/>
          <a:p>
            <a:pPr>
              <a:buSzPct val="150000"/>
            </a:pPr>
            <a:r>
              <a:rPr lang="en-US" altLang="en-US" b="1">
                <a:latin typeface="Arial" panose="020B0604020202020204" pitchFamily="34" charset="0"/>
              </a:rPr>
              <a:t>People as Everyday Theorists: Schemas and Their Influence</a:t>
            </a:r>
            <a:endParaRPr lang="en-US" altLang="en-US" b="1"/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D316AFDF-4699-9D1D-0E7C-ACEE054C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276601"/>
            <a:ext cx="7543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Making our schemas come true or </a:t>
            </a:r>
            <a:r>
              <a:rPr lang="en-US" altLang="en-US" sz="2800" b="1" i="1">
                <a:solidFill>
                  <a:srgbClr val="0033CC"/>
                </a:solidFill>
                <a:latin typeface="Arial" panose="020B0604020202020204" pitchFamily="34" charset="0"/>
              </a:rPr>
              <a:t>self-fulfilling prophecy</a:t>
            </a:r>
            <a:r>
              <a:rPr lang="en-US" altLang="en-US" sz="2800" b="1">
                <a:latin typeface="Arial" panose="020B0604020202020204" pitchFamily="34" charset="0"/>
              </a:rPr>
              <a:t>:  expectation about what another person is like, which influences how to act toward that person, which causes that person to behave in a way consistent with the original expectation.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  <p:bldP spid="686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jdelijke aanduiding voor voettekst 4">
            <a:extLst>
              <a:ext uri="{FF2B5EF4-FFF2-40B4-BE49-F238E27FC236}">
                <a16:creationId xmlns:a16="http://schemas.microsoft.com/office/drawing/2014/main" id="{F350FEF7-7332-C602-8F76-C88CAF9B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Aronson Social Psychology, 7/e  Copyright © 2011 by Prentice-Hall, Inc.</a:t>
            </a:r>
          </a:p>
        </p:txBody>
      </p:sp>
      <p:sp>
        <p:nvSpPr>
          <p:cNvPr id="98307" name="AutoShape 2">
            <a:extLst>
              <a:ext uri="{FF2B5EF4-FFF2-40B4-BE49-F238E27FC236}">
                <a16:creationId xmlns:a16="http://schemas.microsoft.com/office/drawing/2014/main" id="{D4B002FA-B4B2-FE75-B894-38D6201A43C9}"/>
              </a:ext>
            </a:extLst>
          </p:cNvPr>
          <p:cNvSpPr>
            <a:spLocks noChangeArrowheads="1"/>
          </p:cNvSpPr>
          <p:nvPr/>
        </p:nvSpPr>
        <p:spPr bwMode="auto">
          <a:xfrm rot="10195182" flipV="1">
            <a:off x="1981201" y="533400"/>
            <a:ext cx="1901825" cy="1022350"/>
          </a:xfrm>
          <a:prstGeom prst="rtTriangl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C9B48AD-2B48-4D21-9109-9B8D31DCD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924" y="1292954"/>
            <a:ext cx="10666492" cy="515901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On Automatic Pilot:  Low-Effort Thinking</a:t>
            </a:r>
          </a:p>
        </p:txBody>
      </p:sp>
      <p:pic>
        <p:nvPicPr>
          <p:cNvPr id="98309" name="Picture 9" descr="~AUT0004">
            <a:extLst>
              <a:ext uri="{FF2B5EF4-FFF2-40B4-BE49-F238E27FC236}">
                <a16:creationId xmlns:a16="http://schemas.microsoft.com/office/drawing/2014/main" id="{E3B53936-4C80-AB9C-71E0-27B825314CF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03414"/>
            <a:ext cx="6516688" cy="495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CD48-8FEB-E8D4-2EDC-CB395442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553773"/>
            <a:ext cx="7162800" cy="1656795"/>
          </a:xfrm>
        </p:spPr>
        <p:txBody>
          <a:bodyPr/>
          <a:lstStyle/>
          <a:p>
            <a:pPr defTabSz="685783">
              <a:defRPr/>
            </a:pPr>
            <a:r>
              <a:rPr lang="nl-BE" sz="2400" dirty="0"/>
              <a:t>Onderzoeksmethoden en -technieken I</a:t>
            </a:r>
            <a:br>
              <a:rPr lang="nl-BE" sz="2400" dirty="0"/>
            </a:br>
            <a:br>
              <a:rPr lang="nl-BE" sz="2400" dirty="0"/>
            </a:br>
            <a:r>
              <a:rPr lang="nl-BE" sz="2400" dirty="0"/>
              <a:t>(</a:t>
            </a:r>
            <a:r>
              <a:rPr lang="nl-BE" sz="2400" dirty="0">
                <a:hlinkClick r:id="rId2"/>
              </a:rPr>
              <a:t>LINK</a:t>
            </a:r>
            <a:r>
              <a:rPr lang="nl-BE" sz="2400" dirty="0"/>
              <a:t>)</a:t>
            </a:r>
            <a:br>
              <a:rPr lang="nl-BE" sz="2400" dirty="0">
                <a:hlinkClick r:id="rId3"/>
              </a:rPr>
            </a:br>
            <a:endParaRPr lang="en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D2905A2-00D8-4BF4-BB4C-BDA43EFAF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305918"/>
              </p:ext>
            </p:extLst>
          </p:nvPr>
        </p:nvGraphicFramePr>
        <p:xfrm>
          <a:off x="2920642" y="71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9C91D81E-05F0-824D-8249-32C4F8AB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766400" cy="420031"/>
          </a:xfrm>
        </p:spPr>
        <p:txBody>
          <a:bodyPr>
            <a:normAutofit/>
          </a:bodyPr>
          <a:lstStyle/>
          <a:p>
            <a:r>
              <a:rPr lang="nl-BE"/>
              <a:t>Bachelor 3 jaren</a:t>
            </a:r>
          </a:p>
        </p:txBody>
      </p:sp>
    </p:spTree>
    <p:extLst>
      <p:ext uri="{BB962C8B-B14F-4D97-AF65-F5344CB8AC3E}">
        <p14:creationId xmlns:p14="http://schemas.microsoft.com/office/powerpoint/2010/main" val="25013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object 3">
            <a:extLst>
              <a:ext uri="{FF2B5EF4-FFF2-40B4-BE49-F238E27FC236}">
                <a16:creationId xmlns:a16="http://schemas.microsoft.com/office/drawing/2014/main" id="{6AE21A6C-9B9E-7962-F7CE-72B99C36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4" y="2287589"/>
            <a:ext cx="3106737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842" rIns="0" bIns="0">
            <a:spAutoFit/>
          </a:bodyPr>
          <a:lstStyle>
            <a:lvl1pPr marL="285750" indent="-261938" defTabSz="1811338"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11338"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11338"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11338"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11338"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1133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1133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1133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1133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3000"/>
              </a:lnSpc>
              <a:spcBef>
                <a:spcPts val="113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Handschrift analyse  (grafologie)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Denk je dat grafologie  testen iets vertellen over  persoonlijkheid?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Algemeen ziet men  grafologie als een  pseudowetenschap</a:t>
            </a:r>
          </a:p>
        </p:txBody>
      </p:sp>
      <p:pic>
        <p:nvPicPr>
          <p:cNvPr id="101379" name="object 4">
            <a:extLst>
              <a:ext uri="{FF2B5EF4-FFF2-40B4-BE49-F238E27FC236}">
                <a16:creationId xmlns:a16="http://schemas.microsoft.com/office/drawing/2014/main" id="{D5CFD85F-7EA1-BFC3-AC38-91B2AF13A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9" y="2622550"/>
            <a:ext cx="35845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00C5318-03C5-0CED-EB6A-2DE08C1C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defTabSz="1812066">
              <a:defRPr/>
            </a:pPr>
            <a:fld id="{C1B85758-D5D0-4F8B-8F9E-AEC8982283DB}" type="slidenum">
              <a:rPr dirty="0"/>
              <a:pPr defTabSz="1812066">
                <a:defRPr/>
              </a:pPr>
              <a:t>40</a:t>
            </a:fld>
            <a:r>
              <a:rPr spc="-119" dirty="0"/>
              <a:t> </a:t>
            </a:r>
            <a:r>
              <a:rPr spc="317" dirty="0"/>
              <a:t>/</a:t>
            </a:r>
            <a:r>
              <a:rPr spc="-119" dirty="0"/>
              <a:t> </a:t>
            </a:r>
            <a:r>
              <a:rPr dirty="0"/>
              <a:t>37</a:t>
            </a:r>
          </a:p>
        </p:txBody>
      </p:sp>
      <p:sp>
        <p:nvSpPr>
          <p:cNvPr id="101381" name="object 2">
            <a:extLst>
              <a:ext uri="{FF2B5EF4-FFF2-40B4-BE49-F238E27FC236}">
                <a16:creationId xmlns:a16="http://schemas.microsoft.com/office/drawing/2014/main" id="{A456807C-75E7-21AC-A5E8-5DE585935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640702"/>
            <a:ext cx="3689966" cy="768999"/>
          </a:xfrm>
        </p:spPr>
        <p:txBody>
          <a:bodyPr vert="horz" wrap="none" lIns="0" tIns="122058" rIns="144000" bIns="36000" rtlCol="0" anchor="b">
            <a:spAutoFit/>
          </a:bodyPr>
          <a:lstStyle/>
          <a:p>
            <a:pPr marL="93663">
              <a:spcBef>
                <a:spcPts val="450"/>
              </a:spcBef>
            </a:pPr>
            <a:r>
              <a:rPr lang="en-BE" altLang="en-BE" sz="2700">
                <a:latin typeface="Arial" panose="020B0604020202020204" pitchFamily="34" charset="0"/>
                <a:cs typeface="Arial" panose="020B0604020202020204" pitchFamily="34" charset="0"/>
              </a:rPr>
              <a:t>2. Wat is validiteit</a:t>
            </a:r>
            <a:br>
              <a:rPr lang="en-BE" altLang="en-BE" sz="2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BE" altLang="en-BE" sz="1700">
                <a:latin typeface="Arial" panose="020B0604020202020204" pitchFamily="34" charset="0"/>
                <a:cs typeface="Arial" panose="020B0604020202020204" pitchFamily="34" charset="0"/>
              </a:rPr>
              <a:t>Definities</a:t>
            </a: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object 3">
            <a:extLst>
              <a:ext uri="{FF2B5EF4-FFF2-40B4-BE49-F238E27FC236}">
                <a16:creationId xmlns:a16="http://schemas.microsoft.com/office/drawing/2014/main" id="{C70B0872-00BC-7ED9-2294-F446281A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392238"/>
            <a:ext cx="6164262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7C6A63C6-19A6-436C-E25F-3007D071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defTabSz="1812066">
              <a:defRPr/>
            </a:pPr>
            <a:fld id="{1511B02A-672B-493E-B03E-3A20AE646FCD}" type="slidenum">
              <a:rPr dirty="0"/>
              <a:pPr defTabSz="1812066">
                <a:defRPr/>
              </a:pPr>
              <a:t>41</a:t>
            </a:fld>
            <a:r>
              <a:rPr spc="-119" dirty="0"/>
              <a:t> </a:t>
            </a:r>
            <a:r>
              <a:rPr spc="317" dirty="0"/>
              <a:t>/</a:t>
            </a:r>
            <a:r>
              <a:rPr spc="-119" dirty="0"/>
              <a:t> </a:t>
            </a:r>
            <a:r>
              <a:rPr dirty="0"/>
              <a:t>37</a:t>
            </a:r>
          </a:p>
        </p:txBody>
      </p:sp>
      <p:pic>
        <p:nvPicPr>
          <p:cNvPr id="102404" name="Picture 6">
            <a:extLst>
              <a:ext uri="{FF2B5EF4-FFF2-40B4-BE49-F238E27FC236}">
                <a16:creationId xmlns:a16="http://schemas.microsoft.com/office/drawing/2014/main" id="{4C68E8FD-7ABD-E113-0B39-60324F3A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326"/>
            <a:ext cx="6280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525467F9-4319-E946-22BC-1B3FCDF7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defTabSz="1812066">
              <a:defRPr/>
            </a:pPr>
            <a:fld id="{07B382B9-6B44-4CBE-9A4D-56BEECBBBA8F}" type="slidenum">
              <a:rPr dirty="0"/>
              <a:pPr defTabSz="1812066">
                <a:defRPr/>
              </a:pPr>
              <a:t>42</a:t>
            </a:fld>
            <a:r>
              <a:rPr spc="-119" dirty="0"/>
              <a:t> </a:t>
            </a:r>
            <a:r>
              <a:rPr spc="317" dirty="0"/>
              <a:t>/</a:t>
            </a:r>
            <a:r>
              <a:rPr spc="-119" dirty="0"/>
              <a:t> </a:t>
            </a:r>
            <a:r>
              <a:rPr dirty="0"/>
              <a:t>37</a:t>
            </a:r>
          </a:p>
        </p:txBody>
      </p:sp>
      <p:sp>
        <p:nvSpPr>
          <p:cNvPr id="103427" name="object 2">
            <a:extLst>
              <a:ext uri="{FF2B5EF4-FFF2-40B4-BE49-F238E27FC236}">
                <a16:creationId xmlns:a16="http://schemas.microsoft.com/office/drawing/2014/main" id="{ECE5C913-0647-C545-C64D-3100609BA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640702"/>
            <a:ext cx="3689966" cy="768999"/>
          </a:xfrm>
        </p:spPr>
        <p:txBody>
          <a:bodyPr vert="horz" wrap="none" lIns="0" tIns="122058" rIns="144000" bIns="36000" rtlCol="0" anchor="b">
            <a:spAutoFit/>
          </a:bodyPr>
          <a:lstStyle/>
          <a:p>
            <a:pPr marL="93663">
              <a:spcBef>
                <a:spcPts val="450"/>
              </a:spcBef>
            </a:pPr>
            <a:r>
              <a:rPr lang="en-BE" altLang="en-BE" sz="2700">
                <a:latin typeface="Arial" panose="020B0604020202020204" pitchFamily="34" charset="0"/>
                <a:cs typeface="Arial" panose="020B0604020202020204" pitchFamily="34" charset="0"/>
              </a:rPr>
              <a:t>2. Wat is validiteit</a:t>
            </a:r>
            <a:br>
              <a:rPr lang="en-BE" altLang="en-BE" sz="2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BE" altLang="en-BE" sz="1700">
                <a:latin typeface="Arial" panose="020B0604020202020204" pitchFamily="34" charset="0"/>
                <a:cs typeface="Arial" panose="020B0604020202020204" pitchFamily="34" charset="0"/>
              </a:rPr>
              <a:t>Definities</a:t>
            </a:r>
          </a:p>
        </p:txBody>
      </p:sp>
      <p:sp>
        <p:nvSpPr>
          <p:cNvPr id="103428" name="object 3">
            <a:extLst>
              <a:ext uri="{FF2B5EF4-FFF2-40B4-BE49-F238E27FC236}">
                <a16:creationId xmlns:a16="http://schemas.microsoft.com/office/drawing/2014/main" id="{08375BDB-7A0D-6FBF-9A14-AAC7D51F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1" y="2170114"/>
            <a:ext cx="73898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474" rIns="0" bIns="0">
            <a:spAutoFit/>
          </a:bodyPr>
          <a:lstStyle>
            <a:lvl1pPr marL="23813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63"/>
              </a:spcBef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Validiteit is: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 mate waarin een test meet wat die zou moeten meten  (Furr &amp; Bacharach, 2013)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 mate waarin bewijs en theorie de interpretatie van de  testscores volgens de vooropgestelde doelen van de test  ondersteunen (American Educational Research Association,  1999)</a:t>
            </a: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515D8265-4237-050C-2006-F931AD5D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defTabSz="1812066">
              <a:defRPr/>
            </a:pPr>
            <a:fld id="{F972EFFE-20C2-4E26-BDAA-57D5FD31E2CC}" type="slidenum">
              <a:rPr dirty="0"/>
              <a:pPr defTabSz="1812066">
                <a:defRPr/>
              </a:pPr>
              <a:t>43</a:t>
            </a:fld>
            <a:r>
              <a:rPr spc="-119" dirty="0"/>
              <a:t> </a:t>
            </a:r>
            <a:r>
              <a:rPr spc="317" dirty="0"/>
              <a:t>/</a:t>
            </a:r>
            <a:r>
              <a:rPr spc="-119" dirty="0"/>
              <a:t> </a:t>
            </a:r>
            <a:r>
              <a:rPr dirty="0"/>
              <a:t>37</a:t>
            </a:r>
          </a:p>
        </p:txBody>
      </p:sp>
      <p:sp>
        <p:nvSpPr>
          <p:cNvPr id="104451" name="object 3">
            <a:extLst>
              <a:ext uri="{FF2B5EF4-FFF2-40B4-BE49-F238E27FC236}">
                <a16:creationId xmlns:a16="http://schemas.microsoft.com/office/drawing/2014/main" id="{5828C942-E381-EE4D-B96F-441F54B6B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488" y="2125664"/>
            <a:ext cx="7466012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842" rIns="0" bIns="0">
            <a:spAutoFit/>
          </a:bodyPr>
          <a:lstStyle>
            <a:lvl1pPr marL="285750" indent="-261938" defTabSz="1811338"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11338"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11338"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11338"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11338"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1133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1133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1133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1133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3000"/>
              </a:lnSpc>
              <a:spcBef>
                <a:spcPts val="113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Het is niet de test zelf, maar wel de interpretatie van de  testscores die al dan niet valide is</a:t>
            </a:r>
          </a:p>
          <a:p>
            <a:pPr>
              <a:spcBef>
                <a:spcPts val="663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Validiteit gaat dus over hoe een test gebruikt wordt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Validiteit is een eigenschap van het gebruik en de interpretatie  van een test, niet van de test zelf</a:t>
            </a:r>
          </a:p>
          <a:p>
            <a:pPr>
              <a:spcBef>
                <a:spcPts val="65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Geen “alles-of-niets” verhaal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Om validiteit aan te tonen is theoretisch en empirisch bewijs  nodig</a:t>
            </a:r>
          </a:p>
        </p:txBody>
      </p:sp>
      <p:sp>
        <p:nvSpPr>
          <p:cNvPr id="104452" name="object 2">
            <a:extLst>
              <a:ext uri="{FF2B5EF4-FFF2-40B4-BE49-F238E27FC236}">
                <a16:creationId xmlns:a16="http://schemas.microsoft.com/office/drawing/2014/main" id="{92721A92-BFCD-9295-9D14-CB75530C8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533400"/>
            <a:ext cx="62849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2058" rIns="0" bIns="0">
            <a:spAutoFit/>
          </a:bodyPr>
          <a:lstStyle>
            <a:lvl1pPr marL="93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963"/>
              </a:spcBef>
            </a:pPr>
            <a:r>
              <a:rPr lang="nl-NL" altLang="en-BE" sz="2700" b="1">
                <a:latin typeface="Arial" panose="020B0604020202020204" pitchFamily="34" charset="0"/>
                <a:cs typeface="Arial" panose="020B0604020202020204" pitchFamily="34" charset="0"/>
              </a:rPr>
              <a:t>2. Wat is validiteit</a:t>
            </a:r>
          </a:p>
          <a:p>
            <a:pPr algn="ctr">
              <a:spcBef>
                <a:spcPts val="450"/>
              </a:spcBef>
            </a:pPr>
            <a:r>
              <a:rPr lang="nl-NL" altLang="en-BE" sz="1700" b="1">
                <a:latin typeface="Arial" panose="020B0604020202020204" pitchFamily="34" charset="0"/>
                <a:cs typeface="Arial" panose="020B0604020202020204" pitchFamily="34" charset="0"/>
              </a:rPr>
              <a:t>Gevolgen van de definities</a:t>
            </a: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851CB56-04DF-4EF6-1707-FD47B62B9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4139" y="470782"/>
            <a:ext cx="4731405" cy="375357"/>
          </a:xfrm>
        </p:spPr>
        <p:txBody>
          <a:bodyPr vert="horz" wrap="none" lIns="0" tIns="33975" rIns="144000" bIns="36000" rtlCol="0" anchor="b">
            <a:spAutoFit/>
          </a:bodyPr>
          <a:lstStyle/>
          <a:p>
            <a:pPr marL="25168">
              <a:spcBef>
                <a:spcPts val="268"/>
              </a:spcBef>
              <a:defRPr/>
            </a:pPr>
            <a:r>
              <a:rPr spc="50" dirty="0"/>
              <a:t>3.</a:t>
            </a:r>
            <a:r>
              <a:rPr spc="555" dirty="0"/>
              <a:t> </a:t>
            </a:r>
            <a:r>
              <a:rPr spc="-40" dirty="0"/>
              <a:t>Bewijzen</a:t>
            </a:r>
            <a:r>
              <a:rPr spc="238" dirty="0"/>
              <a:t> </a:t>
            </a:r>
            <a:r>
              <a:rPr spc="-109" dirty="0"/>
              <a:t>voor</a:t>
            </a:r>
            <a:r>
              <a:rPr spc="226" dirty="0"/>
              <a:t> </a:t>
            </a:r>
            <a:r>
              <a:rPr spc="-10" dirty="0"/>
              <a:t>validiteit</a:t>
            </a:r>
          </a:p>
        </p:txBody>
      </p:sp>
      <p:pic>
        <p:nvPicPr>
          <p:cNvPr id="105475" name="object 3">
            <a:extLst>
              <a:ext uri="{FF2B5EF4-FFF2-40B4-BE49-F238E27FC236}">
                <a16:creationId xmlns:a16="http://schemas.microsoft.com/office/drawing/2014/main" id="{FC7E38C0-F10D-F812-66B6-7BDF4F81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441451"/>
            <a:ext cx="34544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object 4">
            <a:extLst>
              <a:ext uri="{FF2B5EF4-FFF2-40B4-BE49-F238E27FC236}">
                <a16:creationId xmlns:a16="http://schemas.microsoft.com/office/drawing/2014/main" id="{7826A887-F6DC-825F-4B1F-E9D5416F7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5429251"/>
            <a:ext cx="72326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34" rIns="0" bIns="0">
            <a:spAutoFit/>
          </a:bodyPr>
          <a:lstStyle>
            <a:lvl1pPr marL="23813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3000"/>
              </a:lnSpc>
              <a:spcBef>
                <a:spcPts val="275"/>
              </a:spcBef>
            </a:pPr>
            <a:r>
              <a:rPr lang="en-BE" altLang="en-BE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validiteit: </a:t>
            </a: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 mate waarin scores op een test  </a:t>
            </a:r>
            <a:r>
              <a:rPr lang="en-BE" altLang="en-BE" sz="3200" baseline="3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</a:t>
            </a: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¨</a:t>
            </a:r>
            <a:r>
              <a:rPr lang="en-BE" altLang="en-BE" sz="3200" baseline="3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ınterpreteerd kunnen worden als de meting van een specifiek  </a:t>
            </a: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psychologisch construct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077B31C-C83C-A91D-56F5-B4D4CCF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defTabSz="1812066">
              <a:defRPr/>
            </a:pPr>
            <a:fld id="{56F2CD6A-EF5A-4C9C-A156-E8DC39E9A169}" type="slidenum">
              <a:rPr dirty="0"/>
              <a:pPr defTabSz="1812066">
                <a:defRPr/>
              </a:pPr>
              <a:t>44</a:t>
            </a:fld>
            <a:r>
              <a:rPr spc="-119" dirty="0"/>
              <a:t> </a:t>
            </a:r>
            <a:r>
              <a:rPr spc="317" dirty="0"/>
              <a:t>/</a:t>
            </a:r>
            <a:r>
              <a:rPr spc="-119" dirty="0"/>
              <a:t> </a:t>
            </a:r>
            <a:r>
              <a:rPr dirty="0"/>
              <a:t>37</a:t>
            </a: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385E58E-3F7C-9496-35FC-04ED71EF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defTabSz="1812066">
              <a:defRPr/>
            </a:pPr>
            <a:fld id="{D22D2AC9-8357-405C-BEF7-E4ED39FE7F41}" type="slidenum">
              <a:rPr dirty="0"/>
              <a:pPr defTabSz="1812066">
                <a:defRPr/>
              </a:pPr>
              <a:t>45</a:t>
            </a:fld>
            <a:r>
              <a:rPr spc="-119" dirty="0"/>
              <a:t> </a:t>
            </a:r>
            <a:r>
              <a:rPr spc="317" dirty="0"/>
              <a:t>/</a:t>
            </a:r>
            <a:r>
              <a:rPr spc="-119" dirty="0"/>
              <a:t> </a:t>
            </a:r>
            <a:r>
              <a:rPr dirty="0"/>
              <a:t>37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ED85647-798E-805D-A997-DC70FA6598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0" y="467607"/>
            <a:ext cx="4104888" cy="375357"/>
          </a:xfrm>
        </p:spPr>
        <p:txBody>
          <a:bodyPr vert="horz" wrap="none" lIns="0" tIns="33975" rIns="144000" bIns="36000" rtlCol="0" anchor="b">
            <a:spAutoFit/>
          </a:bodyPr>
          <a:lstStyle/>
          <a:p>
            <a:pPr marL="25168">
              <a:spcBef>
                <a:spcPts val="268"/>
              </a:spcBef>
              <a:defRPr/>
            </a:pPr>
            <a:r>
              <a:rPr spc="50" dirty="0"/>
              <a:t>3.1.</a:t>
            </a:r>
            <a:r>
              <a:rPr spc="585" dirty="0"/>
              <a:t> </a:t>
            </a:r>
            <a:r>
              <a:rPr spc="-69" dirty="0"/>
              <a:t>Inhoud</a:t>
            </a:r>
            <a:r>
              <a:rPr spc="258" dirty="0"/>
              <a:t> </a:t>
            </a:r>
            <a:r>
              <a:rPr spc="-99" dirty="0"/>
              <a:t>van</a:t>
            </a:r>
            <a:r>
              <a:rPr spc="248" dirty="0"/>
              <a:t> </a:t>
            </a:r>
            <a:r>
              <a:rPr spc="-99" dirty="0"/>
              <a:t>de</a:t>
            </a:r>
            <a:r>
              <a:rPr spc="258" dirty="0"/>
              <a:t> </a:t>
            </a:r>
            <a:r>
              <a:rPr dirty="0"/>
              <a:t>test</a:t>
            </a:r>
          </a:p>
        </p:txBody>
      </p:sp>
      <p:sp>
        <p:nvSpPr>
          <p:cNvPr id="106500" name="object 3">
            <a:extLst>
              <a:ext uri="{FF2B5EF4-FFF2-40B4-BE49-F238E27FC236}">
                <a16:creationId xmlns:a16="http://schemas.microsoft.com/office/drawing/2014/main" id="{9E638BEE-69CE-0420-B70B-032B8CF5A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1" y="1495425"/>
            <a:ext cx="765651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474" rIns="0" bIns="0">
            <a:spAutoFit/>
          </a:bodyPr>
          <a:lstStyle>
            <a:lvl1pPr marL="23813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63"/>
              </a:spcBef>
            </a:pPr>
            <a:r>
              <a:rPr lang="en-BE" altLang="en-BE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Inhoudsvaliditeit </a:t>
            </a: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BE" altLang="en-BE" sz="21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validity </a:t>
            </a: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):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Mate waarin inhoud van een test overeenkomt met de inhoud  die de test zou moeten hebben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Test dient de volledige inhoud van een construct te dekken,  niet meer en niet minder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de praktijk: afweging tussen optimale inhoudsvaliditeit en  praktische bekommernissen</a:t>
            </a:r>
          </a:p>
          <a:p>
            <a:pPr>
              <a:lnSpc>
                <a:spcPct val="103000"/>
              </a:lnSpc>
              <a:spcBef>
                <a:spcPts val="588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Goede steekproef van van de volledige inhoud van het  gemeten construct nemen</a:t>
            </a:r>
          </a:p>
          <a:p>
            <a:pPr>
              <a:spcBef>
                <a:spcPts val="663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Wordt beoordeeld door experten</a:t>
            </a:r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399D765-3043-4F2E-72D4-3C44BE74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defTabSz="1812066">
              <a:defRPr/>
            </a:pPr>
            <a:fld id="{A9B51C50-0B95-4D97-B688-14C8A673DEF2}" type="slidenum">
              <a:rPr dirty="0"/>
              <a:pPr defTabSz="1812066">
                <a:defRPr/>
              </a:pPr>
              <a:t>46</a:t>
            </a:fld>
            <a:r>
              <a:rPr spc="-119" dirty="0"/>
              <a:t> </a:t>
            </a:r>
            <a:r>
              <a:rPr spc="317" dirty="0"/>
              <a:t>/</a:t>
            </a:r>
            <a:r>
              <a:rPr spc="-119" dirty="0"/>
              <a:t> </a:t>
            </a:r>
            <a:r>
              <a:rPr dirty="0"/>
              <a:t>37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96CE207-0693-B2AD-7A85-AAA86CE3F4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7175" y="467607"/>
            <a:ext cx="4104888" cy="375357"/>
          </a:xfrm>
        </p:spPr>
        <p:txBody>
          <a:bodyPr vert="horz" wrap="none" lIns="0" tIns="33975" rIns="144000" bIns="36000" rtlCol="0" anchor="b">
            <a:spAutoFit/>
          </a:bodyPr>
          <a:lstStyle/>
          <a:p>
            <a:pPr marL="25168">
              <a:spcBef>
                <a:spcPts val="268"/>
              </a:spcBef>
              <a:defRPr/>
            </a:pPr>
            <a:r>
              <a:rPr spc="50" dirty="0"/>
              <a:t>3.1.</a:t>
            </a:r>
            <a:r>
              <a:rPr spc="585" dirty="0"/>
              <a:t> </a:t>
            </a:r>
            <a:r>
              <a:rPr spc="-69" dirty="0"/>
              <a:t>Inhoud</a:t>
            </a:r>
            <a:r>
              <a:rPr spc="258" dirty="0"/>
              <a:t> </a:t>
            </a:r>
            <a:r>
              <a:rPr spc="-99" dirty="0"/>
              <a:t>van</a:t>
            </a:r>
            <a:r>
              <a:rPr spc="258" dirty="0"/>
              <a:t> </a:t>
            </a:r>
            <a:r>
              <a:rPr spc="-99" dirty="0"/>
              <a:t>de</a:t>
            </a:r>
            <a:r>
              <a:rPr spc="248" dirty="0"/>
              <a:t> </a:t>
            </a:r>
            <a:r>
              <a:rPr dirty="0"/>
              <a:t>test</a:t>
            </a:r>
          </a:p>
        </p:txBody>
      </p:sp>
      <p:sp>
        <p:nvSpPr>
          <p:cNvPr id="107524" name="object 3">
            <a:extLst>
              <a:ext uri="{FF2B5EF4-FFF2-40B4-BE49-F238E27FC236}">
                <a16:creationId xmlns:a16="http://schemas.microsoft.com/office/drawing/2014/main" id="{E8A69451-658B-9F5E-A17C-86FF5C9A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1" y="1819275"/>
            <a:ext cx="76612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474" rIns="0" bIns="0">
            <a:spAutoFit/>
          </a:bodyPr>
          <a:lstStyle>
            <a:lvl1pPr marL="23813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11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11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63"/>
              </a:spcBef>
            </a:pPr>
            <a:r>
              <a:rPr lang="en-BE" altLang="en-BE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Indruksvaliditeit </a:t>
            </a: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BE" altLang="en-BE" sz="21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validity </a:t>
            </a: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):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Mate waarin leken (bv. respondenten) denken dat de test het  bedoelde construct meet</a:t>
            </a:r>
          </a:p>
          <a:p>
            <a:pPr>
              <a:lnSpc>
                <a:spcPct val="103000"/>
              </a:lnSpc>
              <a:spcBef>
                <a:spcPts val="600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welke mate lijkt de inhoud van de test relevant voor de  respondent?</a:t>
            </a:r>
          </a:p>
          <a:p>
            <a:pPr>
              <a:lnSpc>
                <a:spcPct val="103000"/>
              </a:lnSpc>
              <a:spcBef>
                <a:spcPts val="588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Niet cruciaal voor nut van de test, wel voor motivatie van  respondenten</a:t>
            </a:r>
          </a:p>
          <a:p>
            <a:pPr>
              <a:spcBef>
                <a:spcPts val="663"/>
              </a:spcBef>
              <a:buSzPct val="91000"/>
              <a:buFont typeface="Verdana" panose="020B0604030504040204" pitchFamily="34" charset="0"/>
              <a:buChar char="•"/>
            </a:pPr>
            <a:r>
              <a:rPr lang="en-BE" altLang="en-BE" sz="21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Wordt beoordeeld door leken</a:t>
            </a:r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9D7-47BA-943C-7BA9-7B641456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857500"/>
            <a:ext cx="7010400" cy="1143000"/>
          </a:xfrm>
        </p:spPr>
        <p:txBody>
          <a:bodyPr/>
          <a:lstStyle/>
          <a:p>
            <a:pPr defTabSz="685783">
              <a:defRPr/>
            </a:pPr>
            <a:r>
              <a:rPr lang="nl-NL" sz="2000" dirty="0"/>
              <a:t>Statistiek I: </a:t>
            </a:r>
            <a:br>
              <a:rPr lang="nl-NL" sz="2000" dirty="0"/>
            </a:br>
            <a:r>
              <a:rPr lang="nl-NL" sz="2000" dirty="0"/>
              <a:t>meetschalen en beschrijvende statistiek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(</a:t>
            </a:r>
            <a:r>
              <a:rPr lang="nl-NL" sz="2000" dirty="0">
                <a:hlinkClick r:id="rId2"/>
              </a:rPr>
              <a:t>LINK</a:t>
            </a:r>
            <a:r>
              <a:rPr lang="nl-NL" sz="2000" dirty="0"/>
              <a:t>)</a:t>
            </a:r>
            <a:endParaRPr lang="en-BE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F81B46A8-BC9B-25C6-7C6F-22CB08728B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6845" y="2554575"/>
            <a:ext cx="11690233" cy="834450"/>
          </a:xfrm>
        </p:spPr>
        <p:txBody>
          <a:bodyPr/>
          <a:lstStyle/>
          <a:p>
            <a:pPr eaLnBrk="1" hangingPunct="1"/>
            <a:r>
              <a:rPr lang="nl-BE" altLang="en-BE" b="1" dirty="0"/>
              <a:t>Statistiek I: </a:t>
            </a:r>
            <a:br>
              <a:rPr lang="nl-BE" altLang="en-BE" b="1" dirty="0"/>
            </a:br>
            <a:r>
              <a:rPr lang="nl-BE" altLang="en-BE" sz="3300" b="1" dirty="0"/>
              <a:t>Meetschalen en beschrijvende statistiek</a:t>
            </a:r>
            <a:endParaRPr lang="nl-BE" altLang="en-BE" b="1" dirty="0"/>
          </a:p>
        </p:txBody>
      </p:sp>
      <p:sp>
        <p:nvSpPr>
          <p:cNvPr id="109571" name="Subtitle 2">
            <a:extLst>
              <a:ext uri="{FF2B5EF4-FFF2-40B4-BE49-F238E27FC236}">
                <a16:creationId xmlns:a16="http://schemas.microsoft.com/office/drawing/2014/main" id="{407D6140-833B-0423-CAFC-12AF2E4682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BE" altLang="en-BE"/>
          </a:p>
          <a:p>
            <a:pPr eaLnBrk="1" hangingPunct="1"/>
            <a:r>
              <a:rPr lang="nl-BE" altLang="en-BE" b="1" u="sng"/>
              <a:t>Week 7</a:t>
            </a:r>
          </a:p>
          <a:p>
            <a:pPr eaLnBrk="1" hangingPunct="1"/>
            <a:r>
              <a:rPr lang="nl-BE" altLang="en-BE" b="1"/>
              <a:t>Maten van vorm</a:t>
            </a:r>
            <a:br>
              <a:rPr lang="nl-BE" altLang="en-BE" b="1"/>
            </a:br>
            <a:endParaRPr lang="nl-BE" altLang="en-BE"/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11F141B3-680A-CC59-D16A-941BA5A40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9E37C02-DB27-444B-8273-5EBE50E6F800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nl-BE" altLang="en-BE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73688671-8597-56D5-EAC5-4516180D5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8902" y="882598"/>
            <a:ext cx="2702196" cy="377402"/>
          </a:xfrm>
        </p:spPr>
        <p:txBody>
          <a:bodyPr/>
          <a:lstStyle/>
          <a:p>
            <a:pPr algn="ctr" eaLnBrk="1" hangingPunct="1"/>
            <a:r>
              <a:rPr lang="nl-BE" altLang="en-BE" b="1"/>
              <a:t>Lesoverzicht</a:t>
            </a:r>
          </a:p>
        </p:txBody>
      </p:sp>
      <p:sp>
        <p:nvSpPr>
          <p:cNvPr id="110595" name="Content Placeholder 2">
            <a:extLst>
              <a:ext uri="{FF2B5EF4-FFF2-40B4-BE49-F238E27FC236}">
                <a16:creationId xmlns:a16="http://schemas.microsoft.com/office/drawing/2014/main" id="{64FBF1BB-A376-45C4-7CFE-7A8C06381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Calibri Light" panose="020F0302020204030204" pitchFamily="34" charset="0"/>
              <a:buAutoNum type="arabicPeriod"/>
            </a:pPr>
            <a:r>
              <a:rPr lang="nl-BE" altLang="en-BE"/>
              <a:t>Maten van vorm</a:t>
            </a:r>
          </a:p>
          <a:p>
            <a:pPr marL="385763" indent="-385763">
              <a:buFont typeface="Calibri Light" panose="020F0302020204030204" pitchFamily="34" charset="0"/>
              <a:buAutoNum type="arabicPeriod"/>
            </a:pPr>
            <a:r>
              <a:rPr lang="nl-BE" altLang="en-BE"/>
              <a:t>Gewone en centrale momenten</a:t>
            </a:r>
          </a:p>
          <a:p>
            <a:pPr marL="385763" indent="-385763">
              <a:buFont typeface="Calibri Light" panose="020F0302020204030204" pitchFamily="34" charset="0"/>
              <a:buAutoNum type="arabicPeriod"/>
            </a:pPr>
            <a:r>
              <a:rPr lang="nl-BE" altLang="en-BE"/>
              <a:t>Overzicht gewone en centrale momenten</a:t>
            </a:r>
          </a:p>
          <a:p>
            <a:pPr marL="385763" indent="-385763">
              <a:buFont typeface="Calibri Light" panose="020F0302020204030204" pitchFamily="34" charset="0"/>
              <a:buAutoNum type="arabicPeriod"/>
            </a:pPr>
            <a:r>
              <a:rPr lang="nl-BE" altLang="en-BE"/>
              <a:t>Maten van vorm: Symmetrie</a:t>
            </a:r>
          </a:p>
          <a:p>
            <a:pPr marL="385763" indent="-385763">
              <a:buFont typeface="Calibri Light" panose="020F0302020204030204" pitchFamily="34" charset="0"/>
              <a:buAutoNum type="arabicPeriod"/>
            </a:pPr>
            <a:r>
              <a:rPr lang="nl-BE" altLang="en-BE"/>
              <a:t>Maten van vorm: Gepiektheid</a:t>
            </a:r>
          </a:p>
          <a:p>
            <a:pPr marL="385763" indent="-385763">
              <a:buFont typeface="Calibri Light" panose="020F0302020204030204" pitchFamily="34" charset="0"/>
              <a:buAutoNum type="arabicPeriod"/>
            </a:pPr>
            <a:r>
              <a:rPr lang="nl-BE" altLang="en-BE"/>
              <a:t>Oefeningen</a:t>
            </a:r>
          </a:p>
          <a:p>
            <a:pPr marL="385763" indent="-385763">
              <a:buFont typeface="Calibri Light" panose="020F0302020204030204" pitchFamily="34" charset="0"/>
              <a:buAutoNum type="arabicPeriod"/>
            </a:pPr>
            <a:endParaRPr lang="nl-BE" altLang="en-BE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BF1B3495-9A51-45F4-DCE9-84487BB34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BA2B73-F5FA-42C8-B8A9-3B6738C765FB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nl-BE" altLang="en-BE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DEC679-A872-4019-A229-57AA0A71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11463"/>
            <a:ext cx="2338764" cy="341050"/>
          </a:xfrm>
        </p:spPr>
        <p:txBody>
          <a:bodyPr/>
          <a:lstStyle/>
          <a:p>
            <a:r>
              <a:rPr lang="nl-BE"/>
              <a:t>Psychologie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467FE2-6D68-46BC-98B6-FDBB92866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3010761" cy="335852"/>
          </a:xfrm>
        </p:spPr>
        <p:txBody>
          <a:bodyPr/>
          <a:lstStyle/>
          <a:p>
            <a:r>
              <a:rPr lang="nl-BE"/>
              <a:t>Vakken 1</a:t>
            </a:r>
            <a:r>
              <a:rPr lang="nl-BE" baseline="30000"/>
              <a:t>ste</a:t>
            </a:r>
            <a:r>
              <a:rPr lang="nl-BE"/>
              <a:t> bachelor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F83D9F5-9103-CA41-8DB2-8C6D87BD1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59903"/>
              </p:ext>
            </p:extLst>
          </p:nvPr>
        </p:nvGraphicFramePr>
        <p:xfrm>
          <a:off x="1361202" y="2023200"/>
          <a:ext cx="9469595" cy="281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0">
                  <a:extLst>
                    <a:ext uri="{9D8B030D-6E8A-4147-A177-3AD203B41FA5}">
                      <a16:colId xmlns:a16="http://schemas.microsoft.com/office/drawing/2014/main" val="2785398066"/>
                    </a:ext>
                  </a:extLst>
                </a:gridCol>
                <a:gridCol w="469595">
                  <a:extLst>
                    <a:ext uri="{9D8B030D-6E8A-4147-A177-3AD203B41FA5}">
                      <a16:colId xmlns:a16="http://schemas.microsoft.com/office/drawing/2014/main" val="1582002336"/>
                    </a:ext>
                  </a:extLst>
                </a:gridCol>
              </a:tblGrid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Algemene psychologie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742088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Ontwikkelingspsychologie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926608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Sociale psychologie I: sociale cognitie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994667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Biologische psychologie I: inleiding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909126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Onderzoeksmethoden en technieken I: psychometrie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68339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Statistiek I: meetschalen beschrijvende statistiek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095324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Statistiek II: kansrekening en inductieve statistiek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61172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Menselijke biologie en genetica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3771381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Inleiding tot de pedagogische wetenschappen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5400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Sociologie I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3447030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Logica en wetenschapsfilosofie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110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4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93DC-85C8-EC53-F862-7985F164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626715"/>
            <a:ext cx="6120000" cy="80643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BE" b="1" dirty="0"/>
              <a:t>1. Maten van vorm </a:t>
            </a:r>
            <a:br>
              <a:rPr lang="nl-BE" b="1" dirty="0"/>
            </a:br>
            <a:r>
              <a:rPr lang="nl-BE" dirty="0"/>
              <a:t>(vanaf intervalschaal)</a:t>
            </a:r>
            <a:endParaRPr lang="nl-BE" b="1" dirty="0"/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A5FBAE0A-66C6-640D-4E18-D773AE91A2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en-BE" b="1" u="sng"/>
              <a:t>Symmetrie</a:t>
            </a:r>
            <a:r>
              <a:rPr lang="nl-BE" altLang="en-BE" b="1"/>
              <a:t>:</a:t>
            </a:r>
            <a:r>
              <a:rPr lang="nl-BE" altLang="en-BE"/>
              <a:t> </a:t>
            </a:r>
          </a:p>
        </p:txBody>
      </p:sp>
      <p:pic>
        <p:nvPicPr>
          <p:cNvPr id="111620" name="Picture 5">
            <a:extLst>
              <a:ext uri="{FF2B5EF4-FFF2-40B4-BE49-F238E27FC236}">
                <a16:creationId xmlns:a16="http://schemas.microsoft.com/office/drawing/2014/main" id="{841DAB8E-2262-B921-66FF-85BE70B4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3271839"/>
            <a:ext cx="533241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Slide Number Placeholder 3">
            <a:extLst>
              <a:ext uri="{FF2B5EF4-FFF2-40B4-BE49-F238E27FC236}">
                <a16:creationId xmlns:a16="http://schemas.microsoft.com/office/drawing/2014/main" id="{4C3536CF-E23F-0F69-348C-768A3663D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1EAEF3C-E22A-498D-A5EB-EA608628901A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nl-BE" altLang="en-BE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9BE7-0AD1-29AB-318F-53E3EADE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2509"/>
            <a:ext cx="6120000" cy="927491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BE" b="1" dirty="0"/>
              <a:t>1. Maten van vorm</a:t>
            </a:r>
            <a:br>
              <a:rPr lang="nl-BE" b="1" dirty="0"/>
            </a:br>
            <a:r>
              <a:rPr lang="nl-BE" dirty="0"/>
              <a:t>(vanaf intervalschaal)</a:t>
            </a:r>
            <a:endParaRPr lang="nl-B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CEE7D-AED7-0ADE-B134-21B1A9E9C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nl-BE" b="1" u="sng" dirty="0" err="1"/>
              <a:t>Gepiektheid</a:t>
            </a:r>
            <a:r>
              <a:rPr lang="nl-BE" b="1" u="sng" dirty="0"/>
              <a:t> (afplatting, </a:t>
            </a:r>
            <a:r>
              <a:rPr lang="nl-BE" b="1" u="sng" dirty="0" err="1"/>
              <a:t>kurtosis</a:t>
            </a:r>
            <a:r>
              <a:rPr lang="nl-BE" b="1" u="sng" dirty="0"/>
              <a:t>)</a:t>
            </a:r>
            <a:r>
              <a:rPr lang="nl-BE" b="1" dirty="0"/>
              <a:t>:</a:t>
            </a:r>
          </a:p>
          <a:p>
            <a:pPr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113668" name="Picture 3">
            <a:extLst>
              <a:ext uri="{FF2B5EF4-FFF2-40B4-BE49-F238E27FC236}">
                <a16:creationId xmlns:a16="http://schemas.microsoft.com/office/drawing/2014/main" id="{4611DEC0-F0B2-F961-57B5-E9D26C81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9" y="2555876"/>
            <a:ext cx="5254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4">
            <a:extLst>
              <a:ext uri="{FF2B5EF4-FFF2-40B4-BE49-F238E27FC236}">
                <a16:creationId xmlns:a16="http://schemas.microsoft.com/office/drawing/2014/main" id="{7B57CFCE-5DCA-2053-9838-6966CC61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3836988"/>
            <a:ext cx="3535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Slide Number Placeholder 5">
            <a:extLst>
              <a:ext uri="{FF2B5EF4-FFF2-40B4-BE49-F238E27FC236}">
                <a16:creationId xmlns:a16="http://schemas.microsoft.com/office/drawing/2014/main" id="{22ACC526-8180-F899-8DC9-CFC293969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74DF27-E270-4686-9F99-92240A2EE40B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nl-BE" altLang="en-BE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4AC4-24BA-F538-76B1-BADBED51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2810"/>
            <a:ext cx="6120000" cy="90719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BE" b="1" dirty="0"/>
              <a:t>2. Gewone en centrale momenten </a:t>
            </a:r>
            <a:br>
              <a:rPr lang="nl-BE" b="1" dirty="0"/>
            </a:br>
            <a:r>
              <a:rPr lang="nl-BE" dirty="0"/>
              <a:t>(vanaf intervalschaal)</a:t>
            </a:r>
            <a:endParaRPr lang="nl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C68CE-32BE-C7E2-2050-EA2026164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nl-BE" u="sng" dirty="0">
                <a:latin typeface="+mj-lt"/>
              </a:rPr>
              <a:t>Algemeen</a:t>
            </a:r>
            <a:r>
              <a:rPr lang="nl-BE" dirty="0">
                <a:latin typeface="+mj-lt"/>
              </a:rPr>
              <a:t>: </a:t>
            </a:r>
            <a:r>
              <a:rPr lang="nl-BE" b="1" dirty="0">
                <a:latin typeface="+mj-lt"/>
              </a:rPr>
              <a:t>		</a:t>
            </a:r>
            <a:br>
              <a:rPr lang="nl-BE" b="1" u="sng" dirty="0">
                <a:latin typeface="+mj-lt"/>
              </a:rPr>
            </a:br>
            <a:endParaRPr lang="nl-BE" b="1" u="sng" dirty="0">
              <a:latin typeface="+mj-lt"/>
            </a:endParaRPr>
          </a:p>
          <a:p>
            <a:pPr>
              <a:spcAft>
                <a:spcPts val="0"/>
              </a:spcAft>
              <a:defRPr/>
            </a:pPr>
            <a:endParaRPr lang="nl-BE" u="sng" dirty="0">
              <a:latin typeface="+mj-lt"/>
            </a:endParaRPr>
          </a:p>
          <a:p>
            <a:pPr>
              <a:spcAft>
                <a:spcPts val="0"/>
              </a:spcAft>
              <a:defRPr/>
            </a:pPr>
            <a:r>
              <a:rPr lang="nl-BE" b="1" dirty="0">
                <a:latin typeface="+mj-lt"/>
              </a:rPr>
              <a:t>	</a:t>
            </a:r>
            <a:r>
              <a:rPr lang="nl-BE" b="1" dirty="0"/>
              <a:t> 		</a:t>
            </a:r>
            <a:endParaRPr lang="nl-BE" b="1" dirty="0">
              <a:latin typeface="+mj-lt"/>
            </a:endParaRPr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2667823C-D819-D0A1-CE2C-239087453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43C63EF-47BE-4EDC-9B1D-1BB689BD3529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graphicFrame>
        <p:nvGraphicFramePr>
          <p:cNvPr id="114693" name="Object 6">
            <a:extLst>
              <a:ext uri="{FF2B5EF4-FFF2-40B4-BE49-F238E27FC236}">
                <a16:creationId xmlns:a16="http://schemas.microsoft.com/office/drawing/2014/main" id="{7A80C890-E155-0D91-B401-28DC02B671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2806701"/>
          <a:ext cx="306705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1117600" progId="Equation.DSMT4">
                  <p:embed/>
                </p:oleObj>
              </mc:Choice>
              <mc:Fallback>
                <p:oleObj name="Equation" r:id="rId2" imgW="2540000" imgH="1117600" progId="Equation.DSMT4">
                  <p:embed/>
                  <p:pic>
                    <p:nvPicPr>
                      <p:cNvPr id="114693" name="Object 6">
                        <a:extLst>
                          <a:ext uri="{FF2B5EF4-FFF2-40B4-BE49-F238E27FC236}">
                            <a16:creationId xmlns:a16="http://schemas.microsoft.com/office/drawing/2014/main" id="{7A80C890-E155-0D91-B401-28DC02B671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806701"/>
                        <a:ext cx="306705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F5FC-4C43-F89F-8CB2-0BED68B9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2262"/>
            <a:ext cx="6120000" cy="8277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BE" b="1" dirty="0"/>
              <a:t>2. Gewone en centrale momenten</a:t>
            </a:r>
            <a:br>
              <a:rPr lang="nl-BE" b="1" dirty="0"/>
            </a:br>
            <a:r>
              <a:rPr lang="nl-BE" dirty="0"/>
              <a:t>(vanaf intervalschaal)</a:t>
            </a:r>
            <a:endParaRPr lang="nl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B906C-6BDA-288F-7326-B04ABDAE4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nl-BE" u="sng" dirty="0">
                <a:latin typeface="+mj-lt"/>
              </a:rPr>
              <a:t>Gewone momenten</a:t>
            </a:r>
            <a:r>
              <a:rPr lang="nl-BE" dirty="0">
                <a:latin typeface="+mj-lt"/>
              </a:rPr>
              <a:t>: hebben betrekking op de oorsprong: c = 0</a:t>
            </a:r>
          </a:p>
          <a:p>
            <a:pPr>
              <a:spcAft>
                <a:spcPts val="0"/>
              </a:spcAft>
              <a:defRPr/>
            </a:pPr>
            <a:r>
              <a:rPr lang="nl-BE" b="1" dirty="0">
                <a:latin typeface="+mj-lt"/>
              </a:rPr>
              <a:t>			</a:t>
            </a:r>
            <a:br>
              <a:rPr lang="nl-BE" b="1" baseline="-25000" dirty="0">
                <a:latin typeface="+mj-lt"/>
              </a:rPr>
            </a:br>
            <a:endParaRPr lang="nl-BE" u="sng" dirty="0">
              <a:latin typeface="+mj-lt"/>
            </a:endParaRPr>
          </a:p>
          <a:p>
            <a:pPr>
              <a:spcAft>
                <a:spcPts val="0"/>
              </a:spcAft>
              <a:defRPr/>
            </a:pPr>
            <a:r>
              <a:rPr lang="nl-BE" b="1" dirty="0">
                <a:latin typeface="+mj-lt"/>
              </a:rPr>
              <a:t>	</a:t>
            </a:r>
            <a:r>
              <a:rPr lang="nl-BE" b="1" dirty="0"/>
              <a:t> 		</a:t>
            </a:r>
            <a:endParaRPr lang="nl-BE" b="1" dirty="0">
              <a:latin typeface="+mj-lt"/>
            </a:endParaRP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48BBBF1B-FD25-1FEB-134E-AAA035D32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4E31B5-4810-4879-B1A4-EFDD8665720A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graphicFrame>
        <p:nvGraphicFramePr>
          <p:cNvPr id="115717" name="Object 4">
            <a:extLst>
              <a:ext uri="{FF2B5EF4-FFF2-40B4-BE49-F238E27FC236}">
                <a16:creationId xmlns:a16="http://schemas.microsoft.com/office/drawing/2014/main" id="{FDF25E20-8F4E-ED63-A4F7-8F6478C8CE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3288" y="3009901"/>
          <a:ext cx="305276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300" imgH="1117600" progId="Equation.DSMT4">
                  <p:embed/>
                </p:oleObj>
              </mc:Choice>
              <mc:Fallback>
                <p:oleObj name="Equation" r:id="rId2" imgW="2527300" imgH="1117600" progId="Equation.DSMT4">
                  <p:embed/>
                  <p:pic>
                    <p:nvPicPr>
                      <p:cNvPr id="115717" name="Object 4">
                        <a:extLst>
                          <a:ext uri="{FF2B5EF4-FFF2-40B4-BE49-F238E27FC236}">
                            <a16:creationId xmlns:a16="http://schemas.microsoft.com/office/drawing/2014/main" id="{FDF25E20-8F4E-ED63-A4F7-8F6478C8CE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3009901"/>
                        <a:ext cx="3052762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D185-CEB0-DA30-BC65-D8445AB7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2262"/>
            <a:ext cx="6120000" cy="8277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BE" b="1" dirty="0"/>
              <a:t>2. Gewone en centrale momenten</a:t>
            </a:r>
            <a:br>
              <a:rPr lang="nl-BE" b="1" dirty="0"/>
            </a:br>
            <a:r>
              <a:rPr lang="nl-BE" dirty="0"/>
              <a:t>(vanaf intervalschaal)</a:t>
            </a:r>
            <a:endParaRPr lang="nl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138A-7A4D-5A23-C2AB-712F22CAF0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927" t="-1541"/>
            </a:stretch>
          </a:blip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nl-BE">
                <a:noFill/>
              </a:rPr>
              <a:t> </a:t>
            </a:r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9F149798-D8E8-FE87-B130-4B912842F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0874197-0C13-4A54-BA10-51FF3E6EC6AF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graphicFrame>
        <p:nvGraphicFramePr>
          <p:cNvPr id="116741" name="Object 5">
            <a:extLst>
              <a:ext uri="{FF2B5EF4-FFF2-40B4-BE49-F238E27FC236}">
                <a16:creationId xmlns:a16="http://schemas.microsoft.com/office/drawing/2014/main" id="{BF46744F-E5E7-1FF0-FCE3-FEFEAAA988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0614" y="3008313"/>
          <a:ext cx="3844925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88398" imgH="1118920" progId="Equation.DSMT4">
                  <p:embed/>
                </p:oleObj>
              </mc:Choice>
              <mc:Fallback>
                <p:oleObj name="Equation" r:id="rId3" imgW="3188398" imgH="1118920" progId="Equation.DSMT4">
                  <p:embed/>
                  <p:pic>
                    <p:nvPicPr>
                      <p:cNvPr id="116741" name="Object 5">
                        <a:extLst>
                          <a:ext uri="{FF2B5EF4-FFF2-40B4-BE49-F238E27FC236}">
                            <a16:creationId xmlns:a16="http://schemas.microsoft.com/office/drawing/2014/main" id="{BF46744F-E5E7-1FF0-FCE3-FEFEAAA98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4" y="3008313"/>
                        <a:ext cx="3844925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DCD88-556F-5642-3504-E327A826E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227264"/>
            <a:ext cx="7886700" cy="3773487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nl-BE" dirty="0"/>
          </a:p>
          <a:p>
            <a:pPr>
              <a:spcAft>
                <a:spcPts val="0"/>
              </a:spcAft>
              <a:defRPr/>
            </a:pPr>
            <a:endParaRPr lang="nl-BE" dirty="0"/>
          </a:p>
          <a:p>
            <a:pPr>
              <a:spcAft>
                <a:spcPts val="0"/>
              </a:spcAft>
              <a:defRPr/>
            </a:pPr>
            <a:r>
              <a:rPr lang="nl-BE" b="1" u="sng" dirty="0"/>
              <a:t>Gewone momenten</a:t>
            </a:r>
            <a:r>
              <a:rPr lang="nl-BE" b="1" dirty="0"/>
              <a:t>: 	</a:t>
            </a:r>
            <a:br>
              <a:rPr lang="nl-BE" b="1" dirty="0"/>
            </a:br>
            <a:endParaRPr lang="nl-BE" b="1" dirty="0"/>
          </a:p>
          <a:p>
            <a:pPr>
              <a:spcAft>
                <a:spcPts val="0"/>
              </a:spcAft>
              <a:defRPr/>
            </a:pPr>
            <a:r>
              <a:rPr lang="nl-BE" b="1" dirty="0"/>
              <a:t>	</a:t>
            </a:r>
            <a:br>
              <a:rPr lang="nl-BE" baseline="-25000" dirty="0"/>
            </a:br>
            <a:endParaRPr lang="nl-BE" u="sng" dirty="0"/>
          </a:p>
          <a:p>
            <a:pPr>
              <a:spcAft>
                <a:spcPts val="0"/>
              </a:spcAft>
              <a:defRPr/>
            </a:pPr>
            <a:endParaRPr lang="nl-BE" b="1" dirty="0"/>
          </a:p>
        </p:txBody>
      </p:sp>
      <p:sp>
        <p:nvSpPr>
          <p:cNvPr id="117763" name="Slide Number Placeholder 1">
            <a:extLst>
              <a:ext uri="{FF2B5EF4-FFF2-40B4-BE49-F238E27FC236}">
                <a16:creationId xmlns:a16="http://schemas.microsoft.com/office/drawing/2014/main" id="{FDAE191A-ED89-C2C6-54A1-0ACE2A2D0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8513F9C-52DB-4352-AB18-D377A08397FE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pic>
        <p:nvPicPr>
          <p:cNvPr id="117764" name="Picture 20">
            <a:extLst>
              <a:ext uri="{FF2B5EF4-FFF2-40B4-BE49-F238E27FC236}">
                <a16:creationId xmlns:a16="http://schemas.microsoft.com/office/drawing/2014/main" id="{65D0B3CD-06F8-1F1C-AB8B-2AC965F6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6" y="1133476"/>
            <a:ext cx="530701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7765" name="Object 21">
            <a:extLst>
              <a:ext uri="{FF2B5EF4-FFF2-40B4-BE49-F238E27FC236}">
                <a16:creationId xmlns:a16="http://schemas.microsoft.com/office/drawing/2014/main" id="{B4E91A20-13E3-ABD1-EADC-11B188906A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7125" y="3695700"/>
          <a:ext cx="22098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400" imgH="2286000" progId="Equation.DSMT4">
                  <p:embed/>
                </p:oleObj>
              </mc:Choice>
              <mc:Fallback>
                <p:oleObj name="Equation" r:id="rId3" imgW="2946400" imgH="2286000" progId="Equation.DSMT4">
                  <p:embed/>
                  <p:pic>
                    <p:nvPicPr>
                      <p:cNvPr id="117765" name="Object 21">
                        <a:extLst>
                          <a:ext uri="{FF2B5EF4-FFF2-40B4-BE49-F238E27FC236}">
                            <a16:creationId xmlns:a16="http://schemas.microsoft.com/office/drawing/2014/main" id="{B4E91A20-13E3-ABD1-EADC-11B188906A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3695700"/>
                        <a:ext cx="22098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22">
            <a:extLst>
              <a:ext uri="{FF2B5EF4-FFF2-40B4-BE49-F238E27FC236}">
                <a16:creationId xmlns:a16="http://schemas.microsoft.com/office/drawing/2014/main" id="{015FF978-81FE-5C73-CF0E-EF03AF3D0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5413" y="3694113"/>
          <a:ext cx="24574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76600" imgH="2286000" progId="Equation.DSMT4">
                  <p:embed/>
                </p:oleObj>
              </mc:Choice>
              <mc:Fallback>
                <p:oleObj name="Equation" r:id="rId5" imgW="3276600" imgH="2286000" progId="Equation.DSMT4">
                  <p:embed/>
                  <p:pic>
                    <p:nvPicPr>
                      <p:cNvPr id="117766" name="Object 22">
                        <a:extLst>
                          <a:ext uri="{FF2B5EF4-FFF2-40B4-BE49-F238E27FC236}">
                            <a16:creationId xmlns:a16="http://schemas.microsoft.com/office/drawing/2014/main" id="{015FF978-81FE-5C73-CF0E-EF03AF3D0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3694113"/>
                        <a:ext cx="24574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23">
            <a:extLst>
              <a:ext uri="{FF2B5EF4-FFF2-40B4-BE49-F238E27FC236}">
                <a16:creationId xmlns:a16="http://schemas.microsoft.com/office/drawing/2014/main" id="{F61E9125-C5EC-6404-1F65-5DD087204B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9838" y="2813050"/>
          <a:ext cx="133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8000" imgH="1117600" progId="Equation.DSMT4">
                  <p:embed/>
                </p:oleObj>
              </mc:Choice>
              <mc:Fallback>
                <p:oleObj name="Equation" r:id="rId7" imgW="1778000" imgH="1117600" progId="Equation.DSMT4">
                  <p:embed/>
                  <p:pic>
                    <p:nvPicPr>
                      <p:cNvPr id="117767" name="Object 23">
                        <a:extLst>
                          <a:ext uri="{FF2B5EF4-FFF2-40B4-BE49-F238E27FC236}">
                            <a16:creationId xmlns:a16="http://schemas.microsoft.com/office/drawing/2014/main" id="{F61E9125-C5EC-6404-1F65-5DD087204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838" y="2813050"/>
                        <a:ext cx="1333500" cy="838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AA35C-91BF-9F03-E769-39208C362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227264"/>
            <a:ext cx="7886700" cy="3773487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nl-BE" dirty="0"/>
          </a:p>
          <a:p>
            <a:pPr>
              <a:spcAft>
                <a:spcPts val="0"/>
              </a:spcAft>
              <a:defRPr/>
            </a:pPr>
            <a:endParaRPr lang="nl-BE" dirty="0"/>
          </a:p>
          <a:p>
            <a:pPr>
              <a:spcAft>
                <a:spcPts val="0"/>
              </a:spcAft>
              <a:defRPr/>
            </a:pPr>
            <a:r>
              <a:rPr lang="nl-BE" b="1" u="sng" dirty="0"/>
              <a:t>Centrale momenten</a:t>
            </a:r>
            <a:r>
              <a:rPr lang="nl-BE" b="1" dirty="0"/>
              <a:t>: 	</a:t>
            </a:r>
            <a:br>
              <a:rPr lang="nl-BE" b="1" dirty="0"/>
            </a:br>
            <a:endParaRPr lang="nl-BE" b="1" dirty="0"/>
          </a:p>
          <a:p>
            <a:pPr>
              <a:spcAft>
                <a:spcPts val="0"/>
              </a:spcAft>
              <a:defRPr/>
            </a:pPr>
            <a:r>
              <a:rPr lang="nl-BE" b="1" dirty="0"/>
              <a:t>	</a:t>
            </a:r>
            <a:br>
              <a:rPr lang="nl-BE" baseline="-25000" dirty="0"/>
            </a:br>
            <a:endParaRPr lang="nl-BE" u="sng" dirty="0"/>
          </a:p>
          <a:p>
            <a:pPr>
              <a:spcAft>
                <a:spcPts val="0"/>
              </a:spcAft>
              <a:defRPr/>
            </a:pPr>
            <a:endParaRPr lang="nl-BE" b="1" dirty="0"/>
          </a:p>
        </p:txBody>
      </p:sp>
      <p:sp>
        <p:nvSpPr>
          <p:cNvPr id="118787" name="Slide Number Placeholder 1">
            <a:extLst>
              <a:ext uri="{FF2B5EF4-FFF2-40B4-BE49-F238E27FC236}">
                <a16:creationId xmlns:a16="http://schemas.microsoft.com/office/drawing/2014/main" id="{EFB5E2D1-7C79-9664-15BA-61996930D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3A5658-D313-4175-8EC1-202774494C94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graphicFrame>
        <p:nvGraphicFramePr>
          <p:cNvPr id="118788" name="Object 21">
            <a:extLst>
              <a:ext uri="{FF2B5EF4-FFF2-40B4-BE49-F238E27FC236}">
                <a16:creationId xmlns:a16="http://schemas.microsoft.com/office/drawing/2014/main" id="{93898B82-59BE-476C-BCE7-9A14B369E3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0414" y="3694113"/>
          <a:ext cx="28860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48100" imgH="2286000" progId="Equation.DSMT4">
                  <p:embed/>
                </p:oleObj>
              </mc:Choice>
              <mc:Fallback>
                <p:oleObj name="Equation" r:id="rId2" imgW="3848100" imgH="2286000" progId="Equation.DSMT4">
                  <p:embed/>
                  <p:pic>
                    <p:nvPicPr>
                      <p:cNvPr id="118788" name="Object 21">
                        <a:extLst>
                          <a:ext uri="{FF2B5EF4-FFF2-40B4-BE49-F238E27FC236}">
                            <a16:creationId xmlns:a16="http://schemas.microsoft.com/office/drawing/2014/main" id="{93898B82-59BE-476C-BCE7-9A14B369E3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4" y="3694113"/>
                        <a:ext cx="28860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22">
            <a:extLst>
              <a:ext uri="{FF2B5EF4-FFF2-40B4-BE49-F238E27FC236}">
                <a16:creationId xmlns:a16="http://schemas.microsoft.com/office/drawing/2014/main" id="{DBBAD1D8-09AF-CC42-30A0-ABFBF2568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3863" y="3694113"/>
          <a:ext cx="29146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86200" imgH="2286000" progId="Equation.DSMT4">
                  <p:embed/>
                </p:oleObj>
              </mc:Choice>
              <mc:Fallback>
                <p:oleObj name="Equation" r:id="rId4" imgW="3886200" imgH="2286000" progId="Equation.DSMT4">
                  <p:embed/>
                  <p:pic>
                    <p:nvPicPr>
                      <p:cNvPr id="118789" name="Object 22">
                        <a:extLst>
                          <a:ext uri="{FF2B5EF4-FFF2-40B4-BE49-F238E27FC236}">
                            <a16:creationId xmlns:a16="http://schemas.microsoft.com/office/drawing/2014/main" id="{DBBAD1D8-09AF-CC42-30A0-ABFBF2568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3694113"/>
                        <a:ext cx="29146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23">
            <a:extLst>
              <a:ext uri="{FF2B5EF4-FFF2-40B4-BE49-F238E27FC236}">
                <a16:creationId xmlns:a16="http://schemas.microsoft.com/office/drawing/2014/main" id="{8816334A-3722-EEC5-D97B-210F0761A2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2813050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200" imgH="1117600" progId="Equation.DSMT4">
                  <p:embed/>
                </p:oleObj>
              </mc:Choice>
              <mc:Fallback>
                <p:oleObj name="Equation" r:id="rId6" imgW="2489200" imgH="1117600" progId="Equation.DSMT4">
                  <p:embed/>
                  <p:pic>
                    <p:nvPicPr>
                      <p:cNvPr id="118790" name="Object 23">
                        <a:extLst>
                          <a:ext uri="{FF2B5EF4-FFF2-40B4-BE49-F238E27FC236}">
                            <a16:creationId xmlns:a16="http://schemas.microsoft.com/office/drawing/2014/main" id="{8816334A-3722-EEC5-D97B-210F0761A2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813050"/>
                        <a:ext cx="1866900" cy="838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791" name="Picture 24">
            <a:extLst>
              <a:ext uri="{FF2B5EF4-FFF2-40B4-BE49-F238E27FC236}">
                <a16:creationId xmlns:a16="http://schemas.microsoft.com/office/drawing/2014/main" id="{F94D03B9-7767-0D92-3724-70E6676A7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050926"/>
            <a:ext cx="5651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0DD8-5D44-DE3C-15D8-7F4AA945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2138"/>
            <a:ext cx="6120000" cy="77786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BE" b="1" dirty="0"/>
              <a:t>2. Gewone en centrale momenten</a:t>
            </a:r>
            <a:br>
              <a:rPr lang="nl-BE" b="1" dirty="0"/>
            </a:br>
            <a:r>
              <a:rPr lang="nl-BE" dirty="0"/>
              <a:t>(vanaf intervalschaal)</a:t>
            </a:r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BE4D919C-1F46-6D33-7038-9F5698E76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8CB66E4-73BD-438E-B3C7-C7B8E8721DD2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graphicFrame>
        <p:nvGraphicFramePr>
          <p:cNvPr id="119812" name="Object 4">
            <a:extLst>
              <a:ext uri="{FF2B5EF4-FFF2-40B4-BE49-F238E27FC236}">
                <a16:creationId xmlns:a16="http://schemas.microsoft.com/office/drawing/2014/main" id="{EB9A782F-DC3A-C866-96F6-3BD6BDF8AA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2650" y="2033588"/>
          <a:ext cx="48577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7000" imgH="4622800" progId="Equation.DSMT4">
                  <p:embed/>
                </p:oleObj>
              </mc:Choice>
              <mc:Fallback>
                <p:oleObj name="Equation" r:id="rId2" imgW="6477000" imgH="4622800" progId="Equation.DSMT4">
                  <p:embed/>
                  <p:pic>
                    <p:nvPicPr>
                      <p:cNvPr id="119812" name="Object 4">
                        <a:extLst>
                          <a:ext uri="{FF2B5EF4-FFF2-40B4-BE49-F238E27FC236}">
                            <a16:creationId xmlns:a16="http://schemas.microsoft.com/office/drawing/2014/main" id="{EB9A782F-DC3A-C866-96F6-3BD6BDF8AA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2033588"/>
                        <a:ext cx="485775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794678-92D3-44C5-EB14-75B5E9B3CEC3}"/>
              </a:ext>
            </a:extLst>
          </p:cNvPr>
          <p:cNvSpPr txBox="1"/>
          <p:nvPr/>
        </p:nvSpPr>
        <p:spPr>
          <a:xfrm>
            <a:off x="4581526" y="2460626"/>
            <a:ext cx="5457825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nl-NL" sz="1500" b="1" dirty="0">
                <a:solidFill>
                  <a:srgbClr val="FF0000"/>
                </a:solidFill>
                <a:latin typeface="Calibri" panose="020F0502020204030204"/>
              </a:rPr>
              <a:t>ALTIJD!!!</a:t>
            </a:r>
            <a:r>
              <a:rPr lang="nl-NL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1350" dirty="0">
                <a:solidFill>
                  <a:prstClr val="black"/>
                </a:solidFill>
                <a:latin typeface="Calibri" panose="020F0502020204030204"/>
              </a:rPr>
              <a:t>(zie bewijs: week 5: centrum- en spreidingsmaten: oefening 3)</a:t>
            </a: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E336-071C-3A99-E5F2-C07ED8B8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5636"/>
            <a:ext cx="6120000" cy="84436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BE" b="1" dirty="0"/>
              <a:t>2. Gewone en centrale momenten</a:t>
            </a:r>
            <a:br>
              <a:rPr lang="nl-BE" b="1" dirty="0"/>
            </a:br>
            <a:r>
              <a:rPr lang="nl-BE" dirty="0"/>
              <a:t>(vanaf intervalschaal)</a:t>
            </a:r>
          </a:p>
        </p:txBody>
      </p:sp>
      <p:sp>
        <p:nvSpPr>
          <p:cNvPr id="120835" name="Slide Number Placeholder 3">
            <a:extLst>
              <a:ext uri="{FF2B5EF4-FFF2-40B4-BE49-F238E27FC236}">
                <a16:creationId xmlns:a16="http://schemas.microsoft.com/office/drawing/2014/main" id="{34609294-AFB3-960C-7797-DAAA91C90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F26883-BEB6-4B19-8A26-9BBD76E84C77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graphicFrame>
        <p:nvGraphicFramePr>
          <p:cNvPr id="120836" name="Object 4">
            <a:extLst>
              <a:ext uri="{FF2B5EF4-FFF2-40B4-BE49-F238E27FC236}">
                <a16:creationId xmlns:a16="http://schemas.microsoft.com/office/drawing/2014/main" id="{F4052A41-C9AB-1009-2825-4D62C2348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4850" y="3971926"/>
          <a:ext cx="8401050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902700" imgH="1727200" progId="Equation.DSMT4">
                  <p:embed/>
                </p:oleObj>
              </mc:Choice>
              <mc:Fallback>
                <p:oleObj name="Equation" r:id="rId2" imgW="8902700" imgH="1727200" progId="Equation.DSMT4">
                  <p:embed/>
                  <p:pic>
                    <p:nvPicPr>
                      <p:cNvPr id="120836" name="Object 4">
                        <a:extLst>
                          <a:ext uri="{FF2B5EF4-FFF2-40B4-BE49-F238E27FC236}">
                            <a16:creationId xmlns:a16="http://schemas.microsoft.com/office/drawing/2014/main" id="{F4052A41-C9AB-1009-2825-4D62C2348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971926"/>
                        <a:ext cx="8401050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2">
            <a:extLst>
              <a:ext uri="{FF2B5EF4-FFF2-40B4-BE49-F238E27FC236}">
                <a16:creationId xmlns:a16="http://schemas.microsoft.com/office/drawing/2014/main" id="{A71944AD-9ED0-AF3F-441D-983DBAD8DD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3276" y="2317750"/>
          <a:ext cx="100806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1473200" progId="Equation.DSMT4">
                  <p:embed/>
                </p:oleObj>
              </mc:Choice>
              <mc:Fallback>
                <p:oleObj name="Equation" r:id="rId4" imgW="1016000" imgH="1473200" progId="Equation.DSMT4">
                  <p:embed/>
                  <p:pic>
                    <p:nvPicPr>
                      <p:cNvPr id="120837" name="Object 2">
                        <a:extLst>
                          <a:ext uri="{FF2B5EF4-FFF2-40B4-BE49-F238E27FC236}">
                            <a16:creationId xmlns:a16="http://schemas.microsoft.com/office/drawing/2014/main" id="{A71944AD-9ED0-AF3F-441D-983DBAD8D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6" y="2317750"/>
                        <a:ext cx="1008063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5">
            <a:extLst>
              <a:ext uri="{FF2B5EF4-FFF2-40B4-BE49-F238E27FC236}">
                <a16:creationId xmlns:a16="http://schemas.microsoft.com/office/drawing/2014/main" id="{2F76CC9D-793D-F97F-11BE-412254217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3338" y="2317750"/>
          <a:ext cx="1071562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1473200" progId="Equation.DSMT4">
                  <p:embed/>
                </p:oleObj>
              </mc:Choice>
              <mc:Fallback>
                <p:oleObj name="Equation" r:id="rId6" imgW="1079500" imgH="1473200" progId="Equation.DSMT4">
                  <p:embed/>
                  <p:pic>
                    <p:nvPicPr>
                      <p:cNvPr id="120838" name="Object 5">
                        <a:extLst>
                          <a:ext uri="{FF2B5EF4-FFF2-40B4-BE49-F238E27FC236}">
                            <a16:creationId xmlns:a16="http://schemas.microsoft.com/office/drawing/2014/main" id="{2F76CC9D-793D-F97F-11BE-412254217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2317750"/>
                        <a:ext cx="1071562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982CDA77-9EFC-067E-5318-75FB96757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900" y="903710"/>
            <a:ext cx="8227748" cy="377402"/>
          </a:xfrm>
        </p:spPr>
        <p:txBody>
          <a:bodyPr/>
          <a:lstStyle/>
          <a:p>
            <a:pPr algn="ctr" eaLnBrk="1" hangingPunct="1"/>
            <a:r>
              <a:rPr lang="nl-BE" altLang="en-BE" b="1" dirty="0"/>
              <a:t>3. Overzicht gewone en centrale momenten</a:t>
            </a:r>
          </a:p>
        </p:txBody>
      </p:sp>
      <p:sp>
        <p:nvSpPr>
          <p:cNvPr id="121859" name="Slide Number Placeholder 2">
            <a:extLst>
              <a:ext uri="{FF2B5EF4-FFF2-40B4-BE49-F238E27FC236}">
                <a16:creationId xmlns:a16="http://schemas.microsoft.com/office/drawing/2014/main" id="{6206E933-CD43-9E50-ADE6-81881B6A1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6555C6-12CC-468B-8B7A-5C49E19438F2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graphicFrame>
        <p:nvGraphicFramePr>
          <p:cNvPr id="121860" name="Object 6">
            <a:extLst>
              <a:ext uri="{FF2B5EF4-FFF2-40B4-BE49-F238E27FC236}">
                <a16:creationId xmlns:a16="http://schemas.microsoft.com/office/drawing/2014/main" id="{D282FB7A-0704-8E50-1595-5AA9BCF836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0250" y="2109788"/>
          <a:ext cx="48577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7243" imgH="4622566" progId="Equation.DSMT4">
                  <p:embed/>
                </p:oleObj>
              </mc:Choice>
              <mc:Fallback>
                <p:oleObj name="Equation" r:id="rId3" imgW="6477243" imgH="4622566" progId="Equation.DSMT4">
                  <p:embed/>
                  <p:pic>
                    <p:nvPicPr>
                      <p:cNvPr id="121860" name="Object 6">
                        <a:extLst>
                          <a:ext uri="{FF2B5EF4-FFF2-40B4-BE49-F238E27FC236}">
                            <a16:creationId xmlns:a16="http://schemas.microsoft.com/office/drawing/2014/main" id="{D282FB7A-0704-8E50-1595-5AA9BCF83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2109788"/>
                        <a:ext cx="485775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7">
            <a:extLst>
              <a:ext uri="{FF2B5EF4-FFF2-40B4-BE49-F238E27FC236}">
                <a16:creationId xmlns:a16="http://schemas.microsoft.com/office/drawing/2014/main" id="{ED096A29-04A7-D33E-CF76-79325EC587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6351" y="2125663"/>
          <a:ext cx="153352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44700" imgH="2286000" progId="Equation.DSMT4">
                  <p:embed/>
                </p:oleObj>
              </mc:Choice>
              <mc:Fallback>
                <p:oleObj name="Equation" r:id="rId5" imgW="2044700" imgH="2286000" progId="Equation.DSMT4">
                  <p:embed/>
                  <p:pic>
                    <p:nvPicPr>
                      <p:cNvPr id="121861" name="Object 7">
                        <a:extLst>
                          <a:ext uri="{FF2B5EF4-FFF2-40B4-BE49-F238E27FC236}">
                            <a16:creationId xmlns:a16="http://schemas.microsoft.com/office/drawing/2014/main" id="{ED096A29-04A7-D33E-CF76-79325EC587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1" y="2125663"/>
                        <a:ext cx="153352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8">
            <a:extLst>
              <a:ext uri="{FF2B5EF4-FFF2-40B4-BE49-F238E27FC236}">
                <a16:creationId xmlns:a16="http://schemas.microsoft.com/office/drawing/2014/main" id="{265FA461-BF68-BB26-46F4-C1EE8B665F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1589" y="3910013"/>
          <a:ext cx="134302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90700" imgH="2286000" progId="Equation.DSMT4">
                  <p:embed/>
                </p:oleObj>
              </mc:Choice>
              <mc:Fallback>
                <p:oleObj name="Equation" r:id="rId7" imgW="1790700" imgH="2286000" progId="Equation.DSMT4">
                  <p:embed/>
                  <p:pic>
                    <p:nvPicPr>
                      <p:cNvPr id="121862" name="Object 8">
                        <a:extLst>
                          <a:ext uri="{FF2B5EF4-FFF2-40B4-BE49-F238E27FC236}">
                            <a16:creationId xmlns:a16="http://schemas.microsoft.com/office/drawing/2014/main" id="{265FA461-BF68-BB26-46F4-C1EE8B665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9" y="3910013"/>
                        <a:ext cx="134302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361DFE2-81B8-4EA3-8AE3-2B3313055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2956259" cy="335852"/>
          </a:xfrm>
        </p:spPr>
        <p:txBody>
          <a:bodyPr/>
          <a:lstStyle/>
          <a:p>
            <a:r>
              <a:rPr lang="nl-BE"/>
              <a:t>Vakken 2</a:t>
            </a:r>
            <a:r>
              <a:rPr lang="nl-BE" baseline="30000"/>
              <a:t>de </a:t>
            </a:r>
            <a:r>
              <a:rPr lang="nl-BE"/>
              <a:t>bachelor</a:t>
            </a:r>
            <a:r>
              <a:rPr lang="nl-BE" baseline="3000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47B064-3D97-4B45-A2B9-01C308C1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11463"/>
            <a:ext cx="2338764" cy="341050"/>
          </a:xfrm>
        </p:spPr>
        <p:txBody>
          <a:bodyPr/>
          <a:lstStyle/>
          <a:p>
            <a:r>
              <a:rPr lang="nl-BE"/>
              <a:t>psychologie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419E4DC-D7B1-3041-8EDA-29CF8BDB8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40640"/>
              </p:ext>
            </p:extLst>
          </p:nvPr>
        </p:nvGraphicFramePr>
        <p:xfrm>
          <a:off x="1358109" y="1908810"/>
          <a:ext cx="9475781" cy="304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0">
                  <a:extLst>
                    <a:ext uri="{9D8B030D-6E8A-4147-A177-3AD203B41FA5}">
                      <a16:colId xmlns:a16="http://schemas.microsoft.com/office/drawing/2014/main" val="3778290119"/>
                    </a:ext>
                  </a:extLst>
                </a:gridCol>
                <a:gridCol w="475781">
                  <a:extLst>
                    <a:ext uri="{9D8B030D-6E8A-4147-A177-3AD203B41FA5}">
                      <a16:colId xmlns:a16="http://schemas.microsoft.com/office/drawing/2014/main" val="10038445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Arbeids- en organisatiepsychologie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5650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Persoonlijkheidspsychologie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8036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Social Psychology II: Relations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2068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Cross-culturele en grootstedelijke psychologie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804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Klinische psychiatrie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9619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Theoretische en historische grondslagen van de psychologie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0869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Biologische psychologie II: functies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213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Cognitieve psychologie 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1405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Projectweek I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2121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nl-BE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</a:t>
                      </a:r>
                      <a:r>
                        <a:rPr lang="nl-BE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r>
                        <a:rPr lang="nl-BE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nl-BE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techniques</a:t>
                      </a:r>
                      <a:r>
                        <a:rPr lang="nl-BE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II: </a:t>
                      </a:r>
                      <a:r>
                        <a:rPr lang="nl-BE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</a:t>
                      </a:r>
                      <a:r>
                        <a:rPr lang="nl-BE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nl-B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0164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Statistiek III: </a:t>
                      </a:r>
                      <a:r>
                        <a:rPr lang="nl-BE" sz="1600" u="none" strike="noStrike" err="1">
                          <a:effectLst/>
                        </a:rPr>
                        <a:t>univariate</a:t>
                      </a:r>
                      <a:r>
                        <a:rPr lang="nl-BE" sz="1600" u="none" strike="noStrike">
                          <a:effectLst/>
                        </a:rPr>
                        <a:t> data-analyse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8348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Inleiding tot de orthopedagogiek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228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0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E2ED-4EE6-8A87-35B6-3E659779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65513"/>
            <a:ext cx="6120000" cy="7944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BE" b="1" dirty="0"/>
              <a:t>4. Maten van vorm</a:t>
            </a:r>
            <a:br>
              <a:rPr lang="nl-BE" b="1" dirty="0"/>
            </a:b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Symmetrie</a:t>
            </a:r>
            <a:endParaRPr lang="nl-BE" dirty="0"/>
          </a:p>
        </p:txBody>
      </p:sp>
      <p:sp>
        <p:nvSpPr>
          <p:cNvPr id="123907" name="Content Placeholder 2">
            <a:extLst>
              <a:ext uri="{FF2B5EF4-FFF2-40B4-BE49-F238E27FC236}">
                <a16:creationId xmlns:a16="http://schemas.microsoft.com/office/drawing/2014/main" id="{1B0DB920-9AFB-37CD-D67A-3C13E6E9D4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nl-BE" altLang="en-BE" sz="2100"/>
          </a:p>
          <a:p>
            <a:pPr marL="342900" lvl="1" indent="0">
              <a:buNone/>
            </a:pPr>
            <a:r>
              <a:rPr lang="nl-BE" altLang="en-BE" sz="2100"/>
              <a:t>Coëfficiënt van Fisher:		</a:t>
            </a:r>
            <a:endParaRPr lang="nl-BE" altLang="en-BE" sz="2100" b="1"/>
          </a:p>
        </p:txBody>
      </p:sp>
      <p:pic>
        <p:nvPicPr>
          <p:cNvPr id="123908" name="Picture 4">
            <a:extLst>
              <a:ext uri="{FF2B5EF4-FFF2-40B4-BE49-F238E27FC236}">
                <a16:creationId xmlns:a16="http://schemas.microsoft.com/office/drawing/2014/main" id="{260094C0-8992-13E1-49EE-8DB5DF3F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857625"/>
            <a:ext cx="4584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Slide Number Placeholder 5">
            <a:extLst>
              <a:ext uri="{FF2B5EF4-FFF2-40B4-BE49-F238E27FC236}">
                <a16:creationId xmlns:a16="http://schemas.microsoft.com/office/drawing/2014/main" id="{4169C04B-1768-6F82-6C31-D4E3B385F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D0CB58-2CBF-4317-B465-DFBFA871A533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graphicFrame>
        <p:nvGraphicFramePr>
          <p:cNvPr id="123910" name="Object 3">
            <a:extLst>
              <a:ext uri="{FF2B5EF4-FFF2-40B4-BE49-F238E27FC236}">
                <a16:creationId xmlns:a16="http://schemas.microsoft.com/office/drawing/2014/main" id="{331ED253-ACB0-ECCB-8BAB-6E84D06EEA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2000" y="2417763"/>
          <a:ext cx="890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685800" progId="Equation.DSMT4">
                  <p:embed/>
                </p:oleObj>
              </mc:Choice>
              <mc:Fallback>
                <p:oleObj name="Equation" r:id="rId3" imgW="889000" imgH="685800" progId="Equation.DSMT4">
                  <p:embed/>
                  <p:pic>
                    <p:nvPicPr>
                      <p:cNvPr id="123910" name="Object 3">
                        <a:extLst>
                          <a:ext uri="{FF2B5EF4-FFF2-40B4-BE49-F238E27FC236}">
                            <a16:creationId xmlns:a16="http://schemas.microsoft.com/office/drawing/2014/main" id="{331ED253-ACB0-ECCB-8BAB-6E84D06EEA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2417763"/>
                        <a:ext cx="890588" cy="685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C2D78-0CE6-2E1A-3303-CD1FCAA0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5636"/>
            <a:ext cx="6120000" cy="84436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nl-BE" b="1" dirty="0"/>
              <a:t>5. Maten van vorm</a:t>
            </a:r>
            <a:br>
              <a:rPr lang="nl-BE" b="1" dirty="0"/>
            </a:br>
            <a:r>
              <a:rPr lang="nl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Gepiektheid</a:t>
            </a:r>
            <a:endParaRPr lang="nl-BE" dirty="0"/>
          </a:p>
        </p:txBody>
      </p:sp>
      <p:sp>
        <p:nvSpPr>
          <p:cNvPr id="124931" name="Content Placeholder 2">
            <a:extLst>
              <a:ext uri="{FF2B5EF4-FFF2-40B4-BE49-F238E27FC236}">
                <a16:creationId xmlns:a16="http://schemas.microsoft.com/office/drawing/2014/main" id="{363894F7-76CB-0E5A-1827-A0EEA9352C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nl-BE" altLang="en-BE" sz="2100"/>
          </a:p>
          <a:p>
            <a:pPr marL="342900" lvl="1" indent="0">
              <a:buNone/>
            </a:pPr>
            <a:r>
              <a:rPr lang="nl-BE" altLang="en-BE" sz="2100"/>
              <a:t>Coëfficiënt van Fisher:		</a:t>
            </a:r>
            <a:endParaRPr lang="nl-BE" altLang="en-BE" sz="2100" b="1"/>
          </a:p>
        </p:txBody>
      </p:sp>
      <p:pic>
        <p:nvPicPr>
          <p:cNvPr id="124932" name="Picture 4">
            <a:extLst>
              <a:ext uri="{FF2B5EF4-FFF2-40B4-BE49-F238E27FC236}">
                <a16:creationId xmlns:a16="http://schemas.microsoft.com/office/drawing/2014/main" id="{34610D98-F411-5479-151C-8262A7C1A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3411538"/>
            <a:ext cx="31988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5">
            <a:extLst>
              <a:ext uri="{FF2B5EF4-FFF2-40B4-BE49-F238E27FC236}">
                <a16:creationId xmlns:a16="http://schemas.microsoft.com/office/drawing/2014/main" id="{08F4A11E-D38F-6523-42BC-AE73C781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3427414"/>
            <a:ext cx="444182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Slide Number Placeholder 3">
            <a:extLst>
              <a:ext uri="{FF2B5EF4-FFF2-40B4-BE49-F238E27FC236}">
                <a16:creationId xmlns:a16="http://schemas.microsoft.com/office/drawing/2014/main" id="{F454DF5D-0403-E2AF-4E73-E35792163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FB8BFE5-5EAF-45E4-A978-70D6F26F0004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graphicFrame>
        <p:nvGraphicFramePr>
          <p:cNvPr id="124935" name="Object 6">
            <a:extLst>
              <a:ext uri="{FF2B5EF4-FFF2-40B4-BE49-F238E27FC236}">
                <a16:creationId xmlns:a16="http://schemas.microsoft.com/office/drawing/2014/main" id="{64D292AD-21CE-ACDD-44D5-9B245A5D32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5776" y="2346326"/>
          <a:ext cx="13112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600" imgH="685800" progId="Equation.DSMT4">
                  <p:embed/>
                </p:oleObj>
              </mc:Choice>
              <mc:Fallback>
                <p:oleObj name="Equation" r:id="rId4" imgW="1244600" imgH="685800" progId="Equation.DSMT4">
                  <p:embed/>
                  <p:pic>
                    <p:nvPicPr>
                      <p:cNvPr id="124935" name="Object 6">
                        <a:extLst>
                          <a:ext uri="{FF2B5EF4-FFF2-40B4-BE49-F238E27FC236}">
                            <a16:creationId xmlns:a16="http://schemas.microsoft.com/office/drawing/2014/main" id="{64D292AD-21CE-ACDD-44D5-9B245A5D3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6" y="2346326"/>
                        <a:ext cx="1311275" cy="722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DE468F61-1572-4631-F724-7A6ECE92F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0429" y="882598"/>
            <a:ext cx="2779141" cy="377402"/>
          </a:xfrm>
        </p:spPr>
        <p:txBody>
          <a:bodyPr/>
          <a:lstStyle/>
          <a:p>
            <a:pPr algn="ctr" eaLnBrk="1" hangingPunct="1"/>
            <a:r>
              <a:rPr lang="nl-BE" altLang="en-BE" b="1"/>
              <a:t>6. Oefeningen</a:t>
            </a:r>
          </a:p>
        </p:txBody>
      </p:sp>
      <p:sp>
        <p:nvSpPr>
          <p:cNvPr id="125955" name="Content Placeholder 2">
            <a:extLst>
              <a:ext uri="{FF2B5EF4-FFF2-40B4-BE49-F238E27FC236}">
                <a16:creationId xmlns:a16="http://schemas.microsoft.com/office/drawing/2014/main" id="{771D7665-50C9-FE2F-BDF5-FD6ABEF6F2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2227264"/>
            <a:ext cx="7886700" cy="3552825"/>
          </a:xfrm>
        </p:spPr>
        <p:txBody>
          <a:bodyPr/>
          <a:lstStyle/>
          <a:p>
            <a:r>
              <a:rPr lang="nl-BE" altLang="en-BE" u="sng"/>
              <a:t>Gegeven</a:t>
            </a:r>
            <a:r>
              <a:rPr lang="nl-BE" altLang="en-BE"/>
              <a:t>:	</a:t>
            </a:r>
          </a:p>
          <a:p>
            <a:r>
              <a:rPr lang="nl-BE" altLang="en-BE"/>
              <a:t>	</a:t>
            </a:r>
          </a:p>
          <a:p>
            <a:endParaRPr lang="nl-BE" altLang="en-BE" baseline="-25000"/>
          </a:p>
          <a:p>
            <a:endParaRPr lang="nl-BE" altLang="en-BE" baseline="-25000"/>
          </a:p>
          <a:p>
            <a:endParaRPr lang="nl-BE" altLang="en-BE" baseline="-25000"/>
          </a:p>
          <a:p>
            <a:endParaRPr lang="nl-BE" altLang="en-BE" baseline="-25000"/>
          </a:p>
          <a:p>
            <a:endParaRPr lang="nl-BE" altLang="en-BE" baseline="-25000"/>
          </a:p>
          <a:p>
            <a:endParaRPr lang="nl-BE" altLang="en-BE" baseline="-25000"/>
          </a:p>
          <a:p>
            <a:endParaRPr lang="nl-BE" altLang="en-BE" baseline="-25000"/>
          </a:p>
          <a:p>
            <a:endParaRPr lang="nl-BE" altLang="en-BE" baseline="-25000"/>
          </a:p>
          <a:p>
            <a:r>
              <a:rPr lang="nl-BE" altLang="en-BE"/>
              <a:t>Geef de maat van symmetrie aan de hand van de coëfficiënt van Fisher.</a:t>
            </a:r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25874931-8C4B-C42A-1DD6-B2A62B20C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851149-B6F1-46A1-8953-4E1360EEDF9C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graphicFrame>
        <p:nvGraphicFramePr>
          <p:cNvPr id="125957" name="Object 4">
            <a:extLst>
              <a:ext uri="{FF2B5EF4-FFF2-40B4-BE49-F238E27FC236}">
                <a16:creationId xmlns:a16="http://schemas.microsoft.com/office/drawing/2014/main" id="{F5FD561F-98F4-1595-9FCA-BE6123A558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6026" y="2673350"/>
          <a:ext cx="2316163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5200" imgH="2235200" progId="Equation.DSMT4">
                  <p:embed/>
                </p:oleObj>
              </mc:Choice>
              <mc:Fallback>
                <p:oleObj name="Equation" r:id="rId2" imgW="2235200" imgH="2235200" progId="Equation.DSMT4">
                  <p:embed/>
                  <p:pic>
                    <p:nvPicPr>
                      <p:cNvPr id="125957" name="Object 4">
                        <a:extLst>
                          <a:ext uri="{FF2B5EF4-FFF2-40B4-BE49-F238E27FC236}">
                            <a16:creationId xmlns:a16="http://schemas.microsoft.com/office/drawing/2014/main" id="{F5FD561F-98F4-1595-9FCA-BE6123A558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6" y="2673350"/>
                        <a:ext cx="2316163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>
            <a:extLst>
              <a:ext uri="{FF2B5EF4-FFF2-40B4-BE49-F238E27FC236}">
                <a16:creationId xmlns:a16="http://schemas.microsoft.com/office/drawing/2014/main" id="{6FBA4429-B817-1A53-3AE2-5C3A28E7A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0429" y="882598"/>
            <a:ext cx="2779141" cy="377402"/>
          </a:xfrm>
        </p:spPr>
        <p:txBody>
          <a:bodyPr/>
          <a:lstStyle/>
          <a:p>
            <a:pPr algn="ctr" eaLnBrk="1" hangingPunct="1"/>
            <a:r>
              <a:rPr lang="nl-BE" altLang="en-BE" b="1"/>
              <a:t>6. Oefeningen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F6695-3788-B4EF-8651-1B148669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CEF66-6078-4C6D-952D-37CE44437010}" type="slidenum">
              <a:rPr lang="nl-BE"/>
              <a:pPr>
                <a:defRPr/>
              </a:pPr>
              <a:t>63</a:t>
            </a:fld>
            <a:endParaRPr lang="nl-BE"/>
          </a:p>
        </p:txBody>
      </p:sp>
      <p:graphicFrame>
        <p:nvGraphicFramePr>
          <p:cNvPr id="126980" name="Object 13">
            <a:extLst>
              <a:ext uri="{FF2B5EF4-FFF2-40B4-BE49-F238E27FC236}">
                <a16:creationId xmlns:a16="http://schemas.microsoft.com/office/drawing/2014/main" id="{00547867-4A1A-5A67-C258-B8F0A5ACF8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100" y="3327401"/>
          <a:ext cx="685800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345" imgH="738909" progId="Equation.DSMT4">
                  <p:embed/>
                </p:oleObj>
              </mc:Choice>
              <mc:Fallback>
                <p:oleObj name="Equation" r:id="rId2" imgW="443345" imgH="738909" progId="Equation.DSMT4">
                  <p:embed/>
                  <p:pic>
                    <p:nvPicPr>
                      <p:cNvPr id="126980" name="Object 13">
                        <a:extLst>
                          <a:ext uri="{FF2B5EF4-FFF2-40B4-BE49-F238E27FC236}">
                            <a16:creationId xmlns:a16="http://schemas.microsoft.com/office/drawing/2014/main" id="{00547867-4A1A-5A67-C258-B8F0A5ACF8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3327401"/>
                        <a:ext cx="685800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14">
            <a:extLst>
              <a:ext uri="{FF2B5EF4-FFF2-40B4-BE49-F238E27FC236}">
                <a16:creationId xmlns:a16="http://schemas.microsoft.com/office/drawing/2014/main" id="{D4DA192A-6950-5924-08A1-A5091ED79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100" y="3327401"/>
          <a:ext cx="685800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3345" imgH="738909" progId="Equation.DSMT4">
                  <p:embed/>
                </p:oleObj>
              </mc:Choice>
              <mc:Fallback>
                <p:oleObj name="Equation" r:id="rId4" imgW="443345" imgH="738909" progId="Equation.DSMT4">
                  <p:embed/>
                  <p:pic>
                    <p:nvPicPr>
                      <p:cNvPr id="126981" name="Object 14">
                        <a:extLst>
                          <a:ext uri="{FF2B5EF4-FFF2-40B4-BE49-F238E27FC236}">
                            <a16:creationId xmlns:a16="http://schemas.microsoft.com/office/drawing/2014/main" id="{D4DA192A-6950-5924-08A1-A5091ED79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3327401"/>
                        <a:ext cx="685800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15">
            <a:extLst>
              <a:ext uri="{FF2B5EF4-FFF2-40B4-BE49-F238E27FC236}">
                <a16:creationId xmlns:a16="http://schemas.microsoft.com/office/drawing/2014/main" id="{8122A17E-CCB8-8B10-B8B7-E4541CEEAC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1576" y="1887539"/>
          <a:ext cx="6721475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13700" imgH="4749800" progId="Equation.DSMT4">
                  <p:embed/>
                </p:oleObj>
              </mc:Choice>
              <mc:Fallback>
                <p:oleObj name="Equation" r:id="rId5" imgW="8013700" imgH="4749800" progId="Equation.DSMT4">
                  <p:embed/>
                  <p:pic>
                    <p:nvPicPr>
                      <p:cNvPr id="126982" name="Object 15">
                        <a:extLst>
                          <a:ext uri="{FF2B5EF4-FFF2-40B4-BE49-F238E27FC236}">
                            <a16:creationId xmlns:a16="http://schemas.microsoft.com/office/drawing/2014/main" id="{8122A17E-CCB8-8B10-B8B7-E4541CEEAC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6" y="1887539"/>
                        <a:ext cx="6721475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16">
            <a:extLst>
              <a:ext uri="{FF2B5EF4-FFF2-40B4-BE49-F238E27FC236}">
                <a16:creationId xmlns:a16="http://schemas.microsoft.com/office/drawing/2014/main" id="{CBFE3FC0-1B7A-2395-D21A-C0F77B9797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100" y="3327401"/>
          <a:ext cx="685800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3345" imgH="738909" progId="Equation.DSMT4">
                  <p:embed/>
                </p:oleObj>
              </mc:Choice>
              <mc:Fallback>
                <p:oleObj name="Equation" r:id="rId7" imgW="443345" imgH="738909" progId="Equation.DSMT4">
                  <p:embed/>
                  <p:pic>
                    <p:nvPicPr>
                      <p:cNvPr id="126983" name="Object 16">
                        <a:extLst>
                          <a:ext uri="{FF2B5EF4-FFF2-40B4-BE49-F238E27FC236}">
                            <a16:creationId xmlns:a16="http://schemas.microsoft.com/office/drawing/2014/main" id="{CBFE3FC0-1B7A-2395-D21A-C0F77B9797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3327401"/>
                        <a:ext cx="685800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4" name="TextBox 19">
            <a:extLst>
              <a:ext uri="{FF2B5EF4-FFF2-40B4-BE49-F238E27FC236}">
                <a16:creationId xmlns:a16="http://schemas.microsoft.com/office/drawing/2014/main" id="{FCCAD7DA-6215-20D9-AE23-E8B77FC9F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545147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en-BE" sz="1800"/>
              <a:t>De verdeling van de data is rechts scheef</a:t>
            </a:r>
            <a:endParaRPr lang="nl-BE" altLang="en-BE" sz="18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664191ED-38F4-E2BE-49ED-F0261665E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0429" y="882598"/>
            <a:ext cx="2779141" cy="377402"/>
          </a:xfrm>
        </p:spPr>
        <p:txBody>
          <a:bodyPr/>
          <a:lstStyle/>
          <a:p>
            <a:pPr algn="ctr" eaLnBrk="1" hangingPunct="1"/>
            <a:r>
              <a:rPr lang="nl-BE" altLang="en-BE" b="1"/>
              <a:t>6. Oefeningen</a:t>
            </a:r>
          </a:p>
        </p:txBody>
      </p:sp>
      <p:sp>
        <p:nvSpPr>
          <p:cNvPr id="128003" name="Content Placeholder 2">
            <a:extLst>
              <a:ext uri="{FF2B5EF4-FFF2-40B4-BE49-F238E27FC236}">
                <a16:creationId xmlns:a16="http://schemas.microsoft.com/office/drawing/2014/main" id="{40BCC3E1-5DCD-DECE-98B3-10023BD673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altLang="en-BE"/>
          </a:p>
          <a:p>
            <a:endParaRPr lang="nl-BE" altLang="en-BE"/>
          </a:p>
        </p:txBody>
      </p:sp>
      <p:sp>
        <p:nvSpPr>
          <p:cNvPr id="128004" name="Slide Number Placeholder 5">
            <a:extLst>
              <a:ext uri="{FF2B5EF4-FFF2-40B4-BE49-F238E27FC236}">
                <a16:creationId xmlns:a16="http://schemas.microsoft.com/office/drawing/2014/main" id="{62B78FCA-E084-2595-2019-7D8250CE2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B6A5319-6126-4A9C-9910-0BFEE27BF092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pic>
        <p:nvPicPr>
          <p:cNvPr id="128005" name="Picture 14">
            <a:extLst>
              <a:ext uri="{FF2B5EF4-FFF2-40B4-BE49-F238E27FC236}">
                <a16:creationId xmlns:a16="http://schemas.microsoft.com/office/drawing/2014/main" id="{C517CCAA-A634-787B-C515-9BF329536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9" y="2152650"/>
            <a:ext cx="67532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>
            <a:extLst>
              <a:ext uri="{FF2B5EF4-FFF2-40B4-BE49-F238E27FC236}">
                <a16:creationId xmlns:a16="http://schemas.microsoft.com/office/drawing/2014/main" id="{AF50E342-86C8-2F97-2E7B-7B9BAC88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193926"/>
            <a:ext cx="42830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Title 1">
            <a:extLst>
              <a:ext uri="{FF2B5EF4-FFF2-40B4-BE49-F238E27FC236}">
                <a16:creationId xmlns:a16="http://schemas.microsoft.com/office/drawing/2014/main" id="{635E6B6B-1461-4253-B033-953489CB7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0429" y="882598"/>
            <a:ext cx="2779141" cy="377402"/>
          </a:xfrm>
        </p:spPr>
        <p:txBody>
          <a:bodyPr/>
          <a:lstStyle/>
          <a:p>
            <a:pPr algn="ctr" eaLnBrk="1" hangingPunct="1"/>
            <a:r>
              <a:rPr lang="nl-BE" altLang="en-BE" b="1"/>
              <a:t>6. Oefeningen</a:t>
            </a:r>
          </a:p>
        </p:txBody>
      </p:sp>
      <p:sp>
        <p:nvSpPr>
          <p:cNvPr id="130052" name="Content Placeholder 2">
            <a:extLst>
              <a:ext uri="{FF2B5EF4-FFF2-40B4-BE49-F238E27FC236}">
                <a16:creationId xmlns:a16="http://schemas.microsoft.com/office/drawing/2014/main" id="{98141EB5-1AE9-5A38-2B90-D231B507AA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altLang="en-BE"/>
          </a:p>
          <a:p>
            <a:endParaRPr lang="nl-BE" altLang="en-BE"/>
          </a:p>
        </p:txBody>
      </p:sp>
      <p:sp>
        <p:nvSpPr>
          <p:cNvPr id="130053" name="Slide Number Placeholder 5">
            <a:extLst>
              <a:ext uri="{FF2B5EF4-FFF2-40B4-BE49-F238E27FC236}">
                <a16:creationId xmlns:a16="http://schemas.microsoft.com/office/drawing/2014/main" id="{CF1BF90C-C60A-C983-AF34-05A35DD9F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536CD-053C-4E0E-B658-ABE0D37F5077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pic>
        <p:nvPicPr>
          <p:cNvPr id="130054" name="Picture 3">
            <a:extLst>
              <a:ext uri="{FF2B5EF4-FFF2-40B4-BE49-F238E27FC236}">
                <a16:creationId xmlns:a16="http://schemas.microsoft.com/office/drawing/2014/main" id="{A31286AF-FCB8-840B-37FA-AB32CA96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1325564"/>
            <a:ext cx="62642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6">
            <a:extLst>
              <a:ext uri="{FF2B5EF4-FFF2-40B4-BE49-F238E27FC236}">
                <a16:creationId xmlns:a16="http://schemas.microsoft.com/office/drawing/2014/main" id="{49FF597D-A9ED-34B6-E170-B1A56DD8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6" y="3457576"/>
            <a:ext cx="36036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>
            <a:extLst>
              <a:ext uri="{FF2B5EF4-FFF2-40B4-BE49-F238E27FC236}">
                <a16:creationId xmlns:a16="http://schemas.microsoft.com/office/drawing/2014/main" id="{4649D26E-F482-760F-DDA2-6D09E1A7D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0429" y="882598"/>
            <a:ext cx="2779141" cy="377402"/>
          </a:xfrm>
        </p:spPr>
        <p:txBody>
          <a:bodyPr/>
          <a:lstStyle/>
          <a:p>
            <a:pPr algn="ctr" eaLnBrk="1" hangingPunct="1"/>
            <a:r>
              <a:rPr lang="nl-BE" altLang="en-BE" b="1"/>
              <a:t>6. Oefeningen</a:t>
            </a:r>
          </a:p>
        </p:txBody>
      </p:sp>
      <p:sp>
        <p:nvSpPr>
          <p:cNvPr id="132099" name="Content Placeholder 2">
            <a:extLst>
              <a:ext uri="{FF2B5EF4-FFF2-40B4-BE49-F238E27FC236}">
                <a16:creationId xmlns:a16="http://schemas.microsoft.com/office/drawing/2014/main" id="{D83B3541-6D42-A41E-D8A5-DB2A5C99C7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altLang="en-BE"/>
          </a:p>
          <a:p>
            <a:endParaRPr lang="nl-BE" altLang="en-BE"/>
          </a:p>
        </p:txBody>
      </p:sp>
      <p:sp>
        <p:nvSpPr>
          <p:cNvPr id="132100" name="Slide Number Placeholder 5">
            <a:extLst>
              <a:ext uri="{FF2B5EF4-FFF2-40B4-BE49-F238E27FC236}">
                <a16:creationId xmlns:a16="http://schemas.microsoft.com/office/drawing/2014/main" id="{B1A5BF88-2386-CD8F-574B-78269ACC4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F4D9A2C-9B8C-463A-BC6A-95185F160BC9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pic>
        <p:nvPicPr>
          <p:cNvPr id="132101" name="Picture 6">
            <a:extLst>
              <a:ext uri="{FF2B5EF4-FFF2-40B4-BE49-F238E27FC236}">
                <a16:creationId xmlns:a16="http://schemas.microsoft.com/office/drawing/2014/main" id="{34E86287-7CF9-004F-8B97-590D0BAED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17689"/>
            <a:ext cx="684688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7">
            <a:extLst>
              <a:ext uri="{FF2B5EF4-FFF2-40B4-BE49-F238E27FC236}">
                <a16:creationId xmlns:a16="http://schemas.microsoft.com/office/drawing/2014/main" id="{DFE7954B-8AF7-DD07-8CEB-81065457A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3886200"/>
            <a:ext cx="34067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itle 1">
            <a:extLst>
              <a:ext uri="{FF2B5EF4-FFF2-40B4-BE49-F238E27FC236}">
                <a16:creationId xmlns:a16="http://schemas.microsoft.com/office/drawing/2014/main" id="{8EEB7E52-7AD5-0884-EC76-C09B785D7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0429" y="882598"/>
            <a:ext cx="2779141" cy="377402"/>
          </a:xfrm>
        </p:spPr>
        <p:txBody>
          <a:bodyPr/>
          <a:lstStyle/>
          <a:p>
            <a:pPr algn="ctr" eaLnBrk="1" hangingPunct="1"/>
            <a:r>
              <a:rPr lang="nl-BE" altLang="en-BE" b="1"/>
              <a:t>6. Oefeningen</a:t>
            </a:r>
          </a:p>
        </p:txBody>
      </p:sp>
      <p:sp>
        <p:nvSpPr>
          <p:cNvPr id="134148" name="Content Placeholder 2">
            <a:extLst>
              <a:ext uri="{FF2B5EF4-FFF2-40B4-BE49-F238E27FC236}">
                <a16:creationId xmlns:a16="http://schemas.microsoft.com/office/drawing/2014/main" id="{C0699962-8272-3A16-E35B-60E6947EC8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altLang="en-BE"/>
          </a:p>
          <a:p>
            <a:endParaRPr lang="nl-BE" altLang="en-BE"/>
          </a:p>
        </p:txBody>
      </p:sp>
      <p:sp>
        <p:nvSpPr>
          <p:cNvPr id="134149" name="Slide Number Placeholder 5">
            <a:extLst>
              <a:ext uri="{FF2B5EF4-FFF2-40B4-BE49-F238E27FC236}">
                <a16:creationId xmlns:a16="http://schemas.microsoft.com/office/drawing/2014/main" id="{618EF997-C2A8-C7F9-319A-ACA9B8EEF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184091-FAA3-4C7F-AE75-B37D4193DE2B}" type="slidenum">
              <a:rPr lang="nl-BE" altLang="en-BE" sz="9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nl-BE" altLang="en-BE" sz="900">
              <a:solidFill>
                <a:srgbClr val="898989"/>
              </a:solidFill>
            </a:endParaRPr>
          </a:p>
        </p:txBody>
      </p:sp>
      <p:pic>
        <p:nvPicPr>
          <p:cNvPr id="134150" name="Picture 4">
            <a:extLst>
              <a:ext uri="{FF2B5EF4-FFF2-40B4-BE49-F238E27FC236}">
                <a16:creationId xmlns:a16="http://schemas.microsoft.com/office/drawing/2014/main" id="{1D6C236C-E0C7-65F4-DDDF-28006004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24000"/>
            <a:ext cx="5916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>
            <a:extLst>
              <a:ext uri="{FF2B5EF4-FFF2-40B4-BE49-F238E27FC236}">
                <a16:creationId xmlns:a16="http://schemas.microsoft.com/office/drawing/2014/main" id="{D403F8F7-C925-B496-C198-A2807927B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7217" y="605600"/>
            <a:ext cx="2793567" cy="654401"/>
          </a:xfrm>
        </p:spPr>
        <p:txBody>
          <a:bodyPr/>
          <a:lstStyle/>
          <a:p>
            <a:pPr algn="ctr" eaLnBrk="1" hangingPunct="1"/>
            <a:r>
              <a:rPr lang="nl-BE" altLang="nl-BE" sz="4200" b="1"/>
              <a:t>Vragen</a:t>
            </a:r>
            <a:endParaRPr lang="en-BE" altLang="nl-BE" sz="4200" b="1"/>
          </a:p>
        </p:txBody>
      </p:sp>
      <p:sp>
        <p:nvSpPr>
          <p:cNvPr id="136195" name="Content Placeholder 2">
            <a:extLst>
              <a:ext uri="{FF2B5EF4-FFF2-40B4-BE49-F238E27FC236}">
                <a16:creationId xmlns:a16="http://schemas.microsoft.com/office/drawing/2014/main" id="{4043CD98-746B-CE4C-1845-EE82BF33A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altLang="nl-BE" sz="240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naar u mening toe het grootste verschil tussen psychologie en toegepaste psychologie?</a:t>
            </a:r>
            <a:endParaRPr lang="en-BE" altLang="nl-BE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altLang="nl-BE" sz="240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houdt psychologie op academisch niveau eigenlijk in?</a:t>
            </a:r>
            <a:endParaRPr lang="en-BE" altLang="nl-BE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altLang="nl-BE" sz="240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 verschil bestaat er tussen psychologie en toegepaste psychologie, wanneer we kijken naar de mogelijkheden na de studies?</a:t>
            </a:r>
            <a:endParaRPr lang="en-BE" altLang="nl-BE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altLang="nl-BE" sz="240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veel statistiek nodig voor deze richting?</a:t>
            </a:r>
            <a:endParaRPr lang="en-BE" altLang="nl-BE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BE" altLang="nl-BE" sz="240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 kan je sportpsychologie studeren? Welke studies moet je volgen om sportpsycholoog te worden?</a:t>
            </a:r>
            <a:endParaRPr lang="en-BE" altLang="nl-BE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altLang="nl-BE" sz="240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verlopen de lessen?</a:t>
            </a:r>
            <a:endParaRPr lang="en-BE" altLang="nl-BE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26B6A-760A-FC82-849A-505A50DD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3AA43-2290-4A7B-BBDF-418A4EAE434D}" type="slidenum">
              <a:rPr lang="nl-BE" smtClean="0"/>
              <a:pPr>
                <a:defRPr/>
              </a:pPr>
              <a:t>68</a:t>
            </a:fld>
            <a:endParaRPr lang="nl-BE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4112178" y="2363754"/>
            <a:ext cx="3967644" cy="2130492"/>
          </a:xfrm>
        </p:spPr>
        <p:txBody>
          <a:bodyPr/>
          <a:lstStyle/>
          <a:p>
            <a:r>
              <a:rPr lang="en-GB" sz="4800"/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28811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B05654D-FC66-4E55-A5DF-291ACAA59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2929007" cy="335852"/>
          </a:xfrm>
        </p:spPr>
        <p:txBody>
          <a:bodyPr/>
          <a:lstStyle/>
          <a:p>
            <a:r>
              <a:rPr lang="nl-BE"/>
              <a:t>Vakken 3</a:t>
            </a:r>
            <a:r>
              <a:rPr lang="nl-BE" baseline="30000"/>
              <a:t>de</a:t>
            </a:r>
            <a:r>
              <a:rPr lang="nl-BE"/>
              <a:t> bachelor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D5904D-3217-46A7-A8BC-3D7F4773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11463"/>
            <a:ext cx="2338764" cy="341050"/>
          </a:xfrm>
        </p:spPr>
        <p:txBody>
          <a:bodyPr/>
          <a:lstStyle/>
          <a:p>
            <a:r>
              <a:rPr lang="nl-BE"/>
              <a:t>psychologie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21E10BDB-C07C-CD49-8D8A-E664825C4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2157"/>
              </p:ext>
            </p:extLst>
          </p:nvPr>
        </p:nvGraphicFramePr>
        <p:xfrm>
          <a:off x="1475573" y="1586291"/>
          <a:ext cx="9240853" cy="4560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0">
                  <a:extLst>
                    <a:ext uri="{9D8B030D-6E8A-4147-A177-3AD203B41FA5}">
                      <a16:colId xmlns:a16="http://schemas.microsoft.com/office/drawing/2014/main" val="581148781"/>
                    </a:ext>
                  </a:extLst>
                </a:gridCol>
                <a:gridCol w="240853">
                  <a:extLst>
                    <a:ext uri="{9D8B030D-6E8A-4147-A177-3AD203B41FA5}">
                      <a16:colId xmlns:a16="http://schemas.microsoft.com/office/drawing/2014/main" val="1847749507"/>
                    </a:ext>
                  </a:extLst>
                </a:gridCol>
              </a:tblGrid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Gezondheidspsychologie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4244811692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Differentiële psychologie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3456822883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Onderwijspsychologie en leerstoornissen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3100959624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Psychologische gespreksvoering met </a:t>
                      </a:r>
                      <a:r>
                        <a:rPr lang="nl-BE" sz="1600" u="none" strike="noStrike" err="1">
                          <a:effectLst/>
                          <a:latin typeface="+mn-lt"/>
                        </a:rPr>
                        <a:t>urban</a:t>
                      </a:r>
                      <a:r>
                        <a:rPr lang="nl-BE" sz="1600" u="none" strike="noStrike">
                          <a:effectLst/>
                          <a:latin typeface="+mn-lt"/>
                        </a:rPr>
                        <a:t> </a:t>
                      </a:r>
                      <a:r>
                        <a:rPr lang="nl-BE" sz="1600" u="none" strike="noStrike" err="1">
                          <a:effectLst/>
                          <a:latin typeface="+mn-lt"/>
                        </a:rPr>
                        <a:t>engaged</a:t>
                      </a:r>
                      <a:r>
                        <a:rPr lang="nl-BE" sz="1600" u="none" strike="noStrike">
                          <a:effectLst/>
                          <a:latin typeface="+mn-lt"/>
                        </a:rPr>
                        <a:t> praktijk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2172446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Evidence-based kritisch handelen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1325440097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Onderzoeksmethoden en -technieken III: kwalitatieve methoden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335840612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Statistiek IV: multivariate data-analyse 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3491126975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Keuzevak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2270725978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4000423667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u="none" strike="noStrike">
                          <a:effectLst/>
                          <a:latin typeface="+mn-lt"/>
                        </a:rPr>
                        <a:t>Profiel klinische psychologie</a:t>
                      </a:r>
                      <a:endParaRPr lang="nl-B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1245900438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Psychopathologie van kinderen en adolescenten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490862078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Organisatie van de hulpverlening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3636652315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Observatiestage klinische psychologie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3280719881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3185005328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u="none" strike="noStrike">
                          <a:effectLst/>
                          <a:latin typeface="+mn-lt"/>
                        </a:rPr>
                        <a:t>Profiel arbeids- en organisatiepsychologie</a:t>
                      </a:r>
                      <a:endParaRPr lang="nl-BE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3712071859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Principles of Human Resource Management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3242925608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HRM in de praktijk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646542023"/>
                  </a:ext>
                </a:extLst>
              </a:tr>
              <a:tr h="19014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Observatiestage arbeids- en organisatiepsychologie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  <a:latin typeface="+mn-lt"/>
                        </a:rPr>
                        <a:t>3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7" marR="9507" marT="9507" marB="0" anchor="b"/>
                </a:tc>
                <a:extLst>
                  <a:ext uri="{0D108BD9-81ED-4DB2-BD59-A6C34878D82A}">
                    <a16:rowId xmlns:a16="http://schemas.microsoft.com/office/drawing/2014/main" val="45937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9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E7ACA-E395-45C6-BE69-BC5D41179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473028"/>
            <a:ext cx="6706930" cy="4161653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800"/>
              <a:t>Bachelorjaren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1800"/>
          </a:p>
          <a:p>
            <a:pPr marL="554038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600"/>
              <a:t>Statistiek I: Meetschalen en beschrijvende statistiek  (1BA – 6 SP)</a:t>
            </a:r>
          </a:p>
          <a:p>
            <a:pPr marL="554038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600"/>
              <a:t>Statistiek II: Kansrekening en inductieve statistiek </a:t>
            </a:r>
            <a:br>
              <a:rPr lang="nl-BE" sz="1600"/>
            </a:br>
            <a:r>
              <a:rPr lang="nl-BE" sz="1600"/>
              <a:t>(1BA – 6 SP) </a:t>
            </a:r>
          </a:p>
          <a:p>
            <a:pPr marL="554038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600"/>
              <a:t>Statistiek III: Univariate data-analyse </a:t>
            </a:r>
            <a:br>
              <a:rPr lang="nl-BE" sz="1600"/>
            </a:br>
            <a:r>
              <a:rPr lang="nl-BE" sz="1600"/>
              <a:t>(2BA – 6 SP) </a:t>
            </a:r>
          </a:p>
          <a:p>
            <a:pPr marL="554038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600"/>
              <a:t>Statistiek IV: Multivariate data-analyse </a:t>
            </a:r>
            <a:br>
              <a:rPr lang="nl-BE" sz="1600"/>
            </a:br>
            <a:r>
              <a:rPr lang="nl-BE" sz="1600"/>
              <a:t>(3BA – 6 SP) </a:t>
            </a:r>
          </a:p>
          <a:p>
            <a:pPr marL="5540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BE" sz="1600"/>
          </a:p>
          <a:p>
            <a:pPr marL="0" lvl="1" indent="0">
              <a:spcBef>
                <a:spcPts val="1000"/>
              </a:spcBef>
              <a:spcAft>
                <a:spcPts val="1000"/>
              </a:spcAft>
              <a:buNone/>
            </a:pPr>
            <a:endParaRPr lang="nl-BE" sz="1800" b="1"/>
          </a:p>
          <a:p>
            <a:pPr marL="0" lvl="1" indent="0">
              <a:spcBef>
                <a:spcPts val="1000"/>
              </a:spcBef>
              <a:spcAft>
                <a:spcPts val="1000"/>
              </a:spcAft>
              <a:buNone/>
            </a:pPr>
            <a:endParaRPr lang="nl-BE" sz="1800" b="1"/>
          </a:p>
          <a:p>
            <a:pPr marL="0" lvl="1" indent="0">
              <a:spcBef>
                <a:spcPts val="1000"/>
              </a:spcBef>
              <a:spcAft>
                <a:spcPts val="1000"/>
              </a:spcAft>
              <a:buNone/>
            </a:pPr>
            <a:endParaRPr lang="nl-BE" sz="1800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27E2E-277A-694D-B8C0-5DE04B53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>
            <a:normAutofit/>
          </a:bodyPr>
          <a:lstStyle/>
          <a:p>
            <a:r>
              <a:rPr lang="nl-BE"/>
              <a:t>VEEL STATISTIEK IN DE BACHELOR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E9D095-905F-4FEB-A4CA-940BBF4EB043}"/>
              </a:ext>
            </a:extLst>
          </p:cNvPr>
          <p:cNvSpPr/>
          <p:nvPr/>
        </p:nvSpPr>
        <p:spPr>
          <a:xfrm>
            <a:off x="7438768" y="3553854"/>
            <a:ext cx="4263527" cy="221677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b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Het belang van statistiek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Psychologische </a:t>
            </a:r>
            <a:r>
              <a:rPr lang="nl-BE" sz="2000" b="1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testing</a:t>
            </a:r>
            <a:endParaRPr lang="nl-BE" sz="2000" b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Evidence-based</a:t>
            </a:r>
            <a:r>
              <a:rPr lang="nl-BE" sz="2000" b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handelen</a:t>
            </a:r>
            <a:endParaRPr lang="nl-BE" sz="1600" b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B028EA7-BDD2-C7E8-C469-DC8F9FC2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50" y="502390"/>
            <a:ext cx="3374362" cy="239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1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C4F338D-EB99-3790-ABAC-35D7D8F3B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Verder studeren aan de VUB</a:t>
            </a: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5483900-136A-F042-2936-2E421B172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4AC2BBDE-20C5-4B56-9966-005AA1226637}" type="datetime1">
              <a:rPr lang="nl-NL" smtClean="0"/>
              <a:pPr/>
              <a:t>22-11-2024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9BFF4C-8ABA-1785-44D3-FB8E700198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0000" tIns="45720" rIns="91440" bIns="45720" rtlCol="0" anchor="t">
            <a:noAutofit/>
          </a:bodyPr>
          <a:lstStyle/>
          <a:p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>
                <a:latin typeface="Verdana"/>
                <a:ea typeface="Verdana"/>
              </a:rPr>
              <a:t>Brugcursus wiskunde (≠ verplicht!)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>
                <a:latin typeface="Verdana"/>
                <a:ea typeface="Verdana"/>
              </a:rPr>
              <a:t>Je begint bij 0 maar het gaat snel! </a:t>
            </a:r>
            <a:br>
              <a:rPr lang="nl-BE">
                <a:latin typeface="Verdana"/>
                <a:ea typeface="Verdana"/>
              </a:rPr>
            </a:br>
            <a:r>
              <a:rPr lang="nl-BE">
                <a:latin typeface="Verdana"/>
                <a:ea typeface="Verdana"/>
              </a:rPr>
              <a:t>Jij bent zelf verantwoordelijk om dat goed op te volgen.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EE2020-ABFD-CADF-DD8A-4B4FE141D7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9B6C767-84CF-372A-A745-1C2797A5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11463"/>
            <a:ext cx="10019904" cy="341050"/>
          </a:xfrm>
        </p:spPr>
        <p:txBody>
          <a:bodyPr/>
          <a:lstStyle/>
          <a:p>
            <a:r>
              <a:rPr lang="nl-BE"/>
              <a:t>Maar ik heb niet veel wiskunde gehad in het middelbaar!!!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3A7B4422-AECF-3F79-1417-C0D01937D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1248483" cy="335852"/>
          </a:xfrm>
        </p:spPr>
        <p:txBody>
          <a:bodyPr/>
          <a:lstStyle/>
          <a:p>
            <a:r>
              <a:rPr lang="nl-BE"/>
              <a:t>Wat nu?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8C8EE51-37B2-9175-9E0E-BA8F0048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482" y="2107882"/>
            <a:ext cx="2642235" cy="26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5000">
        <p:cut/>
      </p:transition>
    </mc:Choice>
    <mc:Fallback xmlns="">
      <p:transition spd="slow" advClick="0" advTm="5000">
        <p:cut/>
      </p:transition>
    </mc:Fallback>
  </mc:AlternateContent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6143F6139104A93C95D83A39C8664" ma:contentTypeVersion="18" ma:contentTypeDescription="Een nieuw document maken." ma:contentTypeScope="" ma:versionID="3a8d2750a2b55fcfd58289a0be051f3c">
  <xsd:schema xmlns:xsd="http://www.w3.org/2001/XMLSchema" xmlns:xs="http://www.w3.org/2001/XMLSchema" xmlns:p="http://schemas.microsoft.com/office/2006/metadata/properties" xmlns:ns2="98ac5361-5f3d-459d-92dd-bd040f26854c" xmlns:ns3="3ccf88e4-7cec-41f5-a5ae-972a2e95b873" targetNamespace="http://schemas.microsoft.com/office/2006/metadata/properties" ma:root="true" ma:fieldsID="520e77856dbb5345c4e8a92c24661768" ns2:_="" ns3:_="">
    <xsd:import namespace="98ac5361-5f3d-459d-92dd-bd040f26854c"/>
    <xsd:import namespace="3ccf88e4-7cec-41f5-a5ae-972a2e95b8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c5361-5f3d-459d-92dd-bd040f268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f88e4-7cec-41f5-a5ae-972a2e95b8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0432982-8902-4e4a-862f-cffe57eb3922}" ma:internalName="TaxCatchAll" ma:showField="CatchAllData" ma:web="3ccf88e4-7cec-41f5-a5ae-972a2e95b8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cf88e4-7cec-41f5-a5ae-972a2e95b873">
      <UserInfo>
        <DisplayName>Jennifer DE CREMER</DisplayName>
        <AccountId>68</AccountId>
        <AccountType/>
      </UserInfo>
      <UserInfo>
        <DisplayName>Joeri HOFMANS</DisplayName>
        <AccountId>466</AccountId>
        <AccountType/>
      </UserInfo>
      <UserInfo>
        <DisplayName>Willem Van Den Broeck</DisplayName>
        <AccountId>74</AccountId>
        <AccountType/>
      </UserInfo>
      <UserInfo>
        <DisplayName>Olivier MAIRESSE</DisplayName>
        <AccountId>413</AccountId>
        <AccountType/>
      </UserInfo>
      <UserInfo>
        <DisplayName>Frank VAN OVERWALLE</DisplayName>
        <AccountId>69</AccountId>
        <AccountType/>
      </UserInfo>
      <UserInfo>
        <DisplayName>Imke BAETENS</DisplayName>
        <AccountId>52</AccountId>
        <AccountType/>
      </UserInfo>
      <UserInfo>
        <DisplayName>Aleksander Banasik</DisplayName>
        <AccountId>2570</AccountId>
        <AccountType/>
      </UserInfo>
      <UserInfo>
        <DisplayName>Tamara Leuyckx</DisplayName>
        <AccountId>31</AccountId>
        <AccountType/>
      </UserInfo>
      <UserInfo>
        <DisplayName>Hanne Lore Herteleer</DisplayName>
        <AccountId>2159</AccountId>
        <AccountType/>
      </UserInfo>
      <UserInfo>
        <DisplayName>Femke Legroux</DisplayName>
        <AccountId>1658</AccountId>
        <AccountType/>
      </UserInfo>
    </SharedWithUsers>
    <TaxCatchAll xmlns="3ccf88e4-7cec-41f5-a5ae-972a2e95b873" xsi:nil="true"/>
    <lcf76f155ced4ddcb4097134ff3c332f xmlns="98ac5361-5f3d-459d-92dd-bd040f2685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BF11A2-C964-4E0D-94CC-A9CAF7C902C6}">
  <ds:schemaRefs>
    <ds:schemaRef ds:uri="3ccf88e4-7cec-41f5-a5ae-972a2e95b873"/>
    <ds:schemaRef ds:uri="98ac5361-5f3d-459d-92dd-bd040f2685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BE76B1-F4B1-42C5-B1B2-CC358FC5B9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371565-4025-4594-A967-3490E8F496A1}">
  <ds:schemaRefs>
    <ds:schemaRef ds:uri="3ccf88e4-7cec-41f5-a5ae-972a2e95b873"/>
    <ds:schemaRef ds:uri="98ac5361-5f3d-459d-92dd-bd040f2685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VUB-tmp2017</Template>
  <TotalTime>30</TotalTime>
  <Words>2452</Words>
  <Application>Microsoft Office PowerPoint</Application>
  <PresentationFormat>Widescreen</PresentationFormat>
  <Paragraphs>576</Paragraphs>
  <Slides>69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Calibri Light</vt:lpstr>
      <vt:lpstr>LucidaGrande</vt:lpstr>
      <vt:lpstr>Symbol</vt:lpstr>
      <vt:lpstr>Tahoma</vt:lpstr>
      <vt:lpstr>Verdana</vt:lpstr>
      <vt:lpstr>1 VUB THEME</vt:lpstr>
      <vt:lpstr>Equation</vt:lpstr>
      <vt:lpstr>PowerPoint Presentation</vt:lpstr>
      <vt:lpstr>Programma (link)</vt:lpstr>
      <vt:lpstr>Programma Opleiding Psychologie</vt:lpstr>
      <vt:lpstr>Bachelor 3 jaren</vt:lpstr>
      <vt:lpstr>Psychologie</vt:lpstr>
      <vt:lpstr>psychologie</vt:lpstr>
      <vt:lpstr>psychologie</vt:lpstr>
      <vt:lpstr>VEEL STATISTIEK IN DE BACHELOR</vt:lpstr>
      <vt:lpstr>Maar ik heb niet veel wiskunde gehad in het middelbaar!!!</vt:lpstr>
      <vt:lpstr>Verschil A&amp;O en Klinische psychologie</vt:lpstr>
      <vt:lpstr>Master 2 jaren</vt:lpstr>
      <vt:lpstr>EVENWICHT THEORIE/PRAKTIJK</vt:lpstr>
      <vt:lpstr>PowerPoint Presentation</vt:lpstr>
      <vt:lpstr>ONDERWIJSVORMEN</vt:lpstr>
      <vt:lpstr>LessenroosterS</vt:lpstr>
      <vt:lpstr>Studiemateriaal</vt:lpstr>
      <vt:lpstr>hoeveel uur denk jij te spenderen aan je studie per week?</vt:lpstr>
      <vt:lpstr>Voorbeeld 1ste bachelor 1ste semester</vt:lpstr>
      <vt:lpstr>PowerPoint Presentation</vt:lpstr>
      <vt:lpstr>BEROEPEN</vt:lpstr>
      <vt:lpstr>BEROEPEN</vt:lpstr>
      <vt:lpstr>Belangrijke infobronnen</vt:lpstr>
      <vt:lpstr>PowerPoint Presentation</vt:lpstr>
      <vt:lpstr>Sociale psychologie (LINK)</vt:lpstr>
      <vt:lpstr>Chapter 3</vt:lpstr>
      <vt:lpstr>    Chapter Outline</vt:lpstr>
      <vt:lpstr> The Social Thinker</vt:lpstr>
      <vt:lpstr> The Social Thinker</vt:lpstr>
      <vt:lpstr> The Social Thinker</vt:lpstr>
      <vt:lpstr>    Chapter Outline</vt:lpstr>
      <vt:lpstr> On Automatic Pilot:  Low-Effort Thinking</vt:lpstr>
      <vt:lpstr> On Automatic Pilot:  Low-Effort Thinking</vt:lpstr>
      <vt:lpstr> On Automatic Pilot:  Low-Effort Thinking</vt:lpstr>
      <vt:lpstr> On Automatic Pilot:  Low-Effort Thinking</vt:lpstr>
      <vt:lpstr> On Automatic Pilot:  Low-Effort Thinking</vt:lpstr>
      <vt:lpstr> On Automatic Pilot:  Low-Effort Thinking</vt:lpstr>
      <vt:lpstr> On Automatic Pilot:  Low-Effort Thinking</vt:lpstr>
      <vt:lpstr> On Automatic Pilot:  Low-Effort Thinking</vt:lpstr>
      <vt:lpstr>Onderzoeksmethoden en -technieken I  (LINK) </vt:lpstr>
      <vt:lpstr>2. Wat is validiteit Definities</vt:lpstr>
      <vt:lpstr>PowerPoint Presentation</vt:lpstr>
      <vt:lpstr>2. Wat is validiteit Definities</vt:lpstr>
      <vt:lpstr>PowerPoint Presentation</vt:lpstr>
      <vt:lpstr>3. Bewijzen voor validiteit</vt:lpstr>
      <vt:lpstr>3.1. Inhoud van de test</vt:lpstr>
      <vt:lpstr>3.1. Inhoud van de test</vt:lpstr>
      <vt:lpstr>Statistiek I:  meetschalen en beschrijvende statistiek  (LINK)</vt:lpstr>
      <vt:lpstr>Statistiek I:  Meetschalen en beschrijvende statistiek</vt:lpstr>
      <vt:lpstr>Lesoverzicht</vt:lpstr>
      <vt:lpstr>1. Maten van vorm  (vanaf intervalschaal)</vt:lpstr>
      <vt:lpstr>1. Maten van vorm (vanaf intervalschaal)</vt:lpstr>
      <vt:lpstr>2. Gewone en centrale momenten  (vanaf intervalschaal)</vt:lpstr>
      <vt:lpstr>2. Gewone en centrale momenten (vanaf intervalschaal)</vt:lpstr>
      <vt:lpstr>2. Gewone en centrale momenten (vanaf intervalschaal)</vt:lpstr>
      <vt:lpstr>PowerPoint Presentation</vt:lpstr>
      <vt:lpstr>PowerPoint Presentation</vt:lpstr>
      <vt:lpstr>2. Gewone en centrale momenten (vanaf intervalschaal)</vt:lpstr>
      <vt:lpstr>2. Gewone en centrale momenten (vanaf intervalschaal)</vt:lpstr>
      <vt:lpstr>3. Overzicht gewone en centrale momenten</vt:lpstr>
      <vt:lpstr>4. Maten van vorm Symmetrie</vt:lpstr>
      <vt:lpstr>5. Maten van vorm Gepiektheid</vt:lpstr>
      <vt:lpstr>6. Oefeningen</vt:lpstr>
      <vt:lpstr>6. Oefeningen</vt:lpstr>
      <vt:lpstr>6. Oefeningen</vt:lpstr>
      <vt:lpstr>6. Oefeningen</vt:lpstr>
      <vt:lpstr>6. Oefeningen</vt:lpstr>
      <vt:lpstr>6. Oefeningen</vt:lpstr>
      <vt:lpstr>Vragen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VANTOURNHOUT</dc:creator>
  <cp:lastModifiedBy>Jennifer DE CREMER</cp:lastModifiedBy>
  <cp:revision>22</cp:revision>
  <cp:lastPrinted>2022-02-08T09:50:39Z</cp:lastPrinted>
  <dcterms:created xsi:type="dcterms:W3CDTF">2016-12-09T08:44:09Z</dcterms:created>
  <dcterms:modified xsi:type="dcterms:W3CDTF">2024-11-22T16:46:00Z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0x0101006D76143F6139104A93C95D83A39C8664</vt:lpwstr>
  </property>
  <property fmtid="{D5CDD505-2E9C-101B-9397-08002B2CF9AE}" pid="3" name="MediaServiceImageTags">
    <vt:lpwstr/>
  </property>
</Properties>
</file>